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Raleway Extra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alewayExtraLight-italic.fntdata"/><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font" Target="fonts/Raleway-bold.fntdata"/><Relationship Id="rId3" Type="http://schemas.openxmlformats.org/officeDocument/2006/relationships/presProps" Target="presProps.xml"/><Relationship Id="rId25" Type="http://schemas.openxmlformats.org/officeDocument/2006/relationships/font" Target="fonts/RalewayExtraLight-bold.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0" Type="http://schemas.openxmlformats.org/officeDocument/2006/relationships/font" Target="fonts/Raleway-regular.fntdata"/><Relationship Id="rId2" Type="http://schemas.openxmlformats.org/officeDocument/2006/relationships/viewProps" Target="viewProps.xml"/><Relationship Id="rId16" Type="http://schemas.openxmlformats.org/officeDocument/2006/relationships/slide" Target="slides/slide10.xml"/><Relationship Id="rId29" Type="http://schemas.openxmlformats.org/officeDocument/2006/relationships/customXml" Target="../customXml/item2.xml"/><Relationship Id="rId24" Type="http://schemas.openxmlformats.org/officeDocument/2006/relationships/font" Target="fonts/RalewayExtraLight-regular.fntdata"/><Relationship Id="rId1" Type="http://schemas.openxmlformats.org/officeDocument/2006/relationships/theme" Target="theme/theme3.xml"/><Relationship Id="rId6" Type="http://schemas.openxmlformats.org/officeDocument/2006/relationships/notesMaster" Target="notesMasters/notesMaster1.xml"/><Relationship Id="rId11" Type="http://schemas.openxmlformats.org/officeDocument/2006/relationships/slide" Target="slides/slide5.xml"/><Relationship Id="rId23" Type="http://schemas.openxmlformats.org/officeDocument/2006/relationships/font" Target="fonts/Raleway-boldItalic.fntdata"/><Relationship Id="rId5" Type="http://schemas.openxmlformats.org/officeDocument/2006/relationships/slideMaster" Target="slideMasters/slideMaster2.xml"/><Relationship Id="rId15" Type="http://schemas.openxmlformats.org/officeDocument/2006/relationships/slide" Target="slides/slide9.xml"/><Relationship Id="rId28" Type="http://schemas.openxmlformats.org/officeDocument/2006/relationships/customXml" Target="../customXml/item1.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font" Target="fonts/Raleway-italic.fntdata"/><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font" Target="fonts/RalewayExtraLight-boldItalic.fntdata"/><Relationship Id="rId14" Type="http://schemas.openxmlformats.org/officeDocument/2006/relationships/slide" Target="slides/slide8.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107442568@N08/12547327134"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764a7a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64a7a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3b69d5c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b69d5c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464d6080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64d6080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3b69d5c5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b69d5c5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3b69d5c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b69d5c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764a7a08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764a7a08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464d608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464d608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464d608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64d608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464d6080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64d608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0e40564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e40564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464d608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64d608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3b69d5c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3b69d5c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3b69d5c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b69d5c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 </a:t>
            </a:r>
            <a:r>
              <a:rPr lang="en-GB" u="sng">
                <a:solidFill>
                  <a:schemeClr val="hlink"/>
                </a:solidFill>
                <a:hlinkClick r:id="rId2"/>
              </a:rPr>
              <a:t>https://www.flickr.com/photos/107442568@N08/12547327134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3498525" y="4778275"/>
            <a:ext cx="2459569" cy="241400"/>
          </a:xfrm>
          <a:prstGeom prst="rect">
            <a:avLst/>
          </a:prstGeom>
          <a:noFill/>
          <a:ln>
            <a:noFill/>
          </a:ln>
        </p:spPr>
      </p:pic>
      <p:sp>
        <p:nvSpPr>
          <p:cNvPr id="100" name="Google Shape;100;p25"/>
          <p:cNvSpPr/>
          <p:nvPr/>
        </p:nvSpPr>
        <p:spPr>
          <a:xfrm>
            <a:off x="-212600" y="1550100"/>
            <a:ext cx="9817800" cy="15717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txBox="1"/>
          <p:nvPr/>
        </p:nvSpPr>
        <p:spPr>
          <a:xfrm>
            <a:off x="1536550" y="1623425"/>
            <a:ext cx="6319500" cy="13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solidFill>
                  <a:srgbClr val="FFFFFF"/>
                </a:solidFill>
                <a:latin typeface="Raleway"/>
                <a:ea typeface="Raleway"/>
                <a:cs typeface="Raleway"/>
                <a:sym typeface="Raleway"/>
              </a:rPr>
              <a:t>Feature Scaling</a:t>
            </a:r>
            <a:endParaRPr b="1" sz="4000">
              <a:solidFill>
                <a:srgbClr val="FFFFFF"/>
              </a:solidFill>
              <a:latin typeface="Raleway"/>
              <a:ea typeface="Raleway"/>
              <a:cs typeface="Raleway"/>
              <a:sym typeface="Raleway"/>
            </a:endParaRPr>
          </a:p>
        </p:txBody>
      </p:sp>
      <p:sp>
        <p:nvSpPr>
          <p:cNvPr id="102" name="Google Shape;102;p25"/>
          <p:cNvSpPr/>
          <p:nvPr/>
        </p:nvSpPr>
        <p:spPr>
          <a:xfrm>
            <a:off x="3890338" y="15288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3890338" y="30982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4"/>
          <p:cNvPicPr preferRelativeResize="0"/>
          <p:nvPr/>
        </p:nvPicPr>
        <p:blipFill>
          <a:blip r:embed="rId3">
            <a:alphaModFix/>
          </a:blip>
          <a:stretch>
            <a:fillRect/>
          </a:stretch>
        </p:blipFill>
        <p:spPr>
          <a:xfrm>
            <a:off x="4930750" y="2140938"/>
            <a:ext cx="3327824" cy="2252681"/>
          </a:xfrm>
          <a:prstGeom prst="rect">
            <a:avLst/>
          </a:prstGeom>
          <a:noFill/>
          <a:ln>
            <a:noFill/>
          </a:ln>
        </p:spPr>
      </p:pic>
      <p:sp>
        <p:nvSpPr>
          <p:cNvPr id="178" name="Google Shape;178;p34"/>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Percentiles</a:t>
            </a:r>
            <a:endParaRPr sz="3000">
              <a:latin typeface="Raleway ExtraLight"/>
              <a:ea typeface="Raleway ExtraLight"/>
              <a:cs typeface="Raleway ExtraLight"/>
              <a:sym typeface="Raleway ExtraLight"/>
            </a:endParaRPr>
          </a:p>
        </p:txBody>
      </p:sp>
      <p:sp>
        <p:nvSpPr>
          <p:cNvPr id="179" name="Google Shape;179;p34"/>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4"/>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Percentiles</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Equal distribution of data</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Bucketed to create equal dense regions</a:t>
            </a:r>
            <a:endParaRPr>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5"/>
          <p:cNvPicPr preferRelativeResize="0"/>
          <p:nvPr/>
        </p:nvPicPr>
        <p:blipFill>
          <a:blip r:embed="rId3">
            <a:alphaModFix/>
          </a:blip>
          <a:stretch>
            <a:fillRect/>
          </a:stretch>
        </p:blipFill>
        <p:spPr>
          <a:xfrm>
            <a:off x="4915376" y="2135213"/>
            <a:ext cx="3358550" cy="2264113"/>
          </a:xfrm>
          <a:prstGeom prst="rect">
            <a:avLst/>
          </a:prstGeom>
          <a:noFill/>
          <a:ln>
            <a:noFill/>
          </a:ln>
        </p:spPr>
      </p:pic>
      <p:sp>
        <p:nvSpPr>
          <p:cNvPr id="186" name="Google Shape;186;p35"/>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Threshold cut-offs</a:t>
            </a:r>
            <a:endParaRPr sz="3000">
              <a:latin typeface="Raleway ExtraLight"/>
              <a:ea typeface="Raleway ExtraLight"/>
              <a:cs typeface="Raleway ExtraLight"/>
              <a:sym typeface="Raleway ExtraLight"/>
            </a:endParaRPr>
          </a:p>
        </p:txBody>
      </p:sp>
      <p:sp>
        <p:nvSpPr>
          <p:cNvPr id="187" name="Google Shape;187;p35"/>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5"/>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Threshold cut-offs</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Decide on cut-off based on physical meaning, or use percentiles</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Artificially reduced range from 2.5 -&gt; 20 to 2.5 -&gt; 12.5 </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Problem here is tail is still long (compared to width of distribution, and threshold value is very high.</a:t>
            </a:r>
            <a:endParaRPr>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Image Data</a:t>
            </a:r>
            <a:endParaRPr sz="3000">
              <a:latin typeface="Raleway ExtraLight"/>
              <a:ea typeface="Raleway ExtraLight"/>
              <a:cs typeface="Raleway ExtraLight"/>
              <a:sym typeface="Raleway ExtraLight"/>
            </a:endParaRPr>
          </a:p>
        </p:txBody>
      </p:sp>
      <p:sp>
        <p:nvSpPr>
          <p:cNvPr id="194" name="Google Shape;194;p36"/>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6"/>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Image data</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Rotating</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Resizing</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Centering</a:t>
            </a:r>
            <a:endParaRPr>
              <a:solidFill>
                <a:schemeClr val="dk1"/>
              </a:solidFill>
              <a:latin typeface="Raleway"/>
              <a:ea typeface="Raleway"/>
              <a:cs typeface="Raleway"/>
              <a:sym typeface="Raleway"/>
            </a:endParaRPr>
          </a:p>
        </p:txBody>
      </p:sp>
      <p:pic>
        <p:nvPicPr>
          <p:cNvPr id="196" name="Google Shape;196;p36"/>
          <p:cNvPicPr preferRelativeResize="0"/>
          <p:nvPr/>
        </p:nvPicPr>
        <p:blipFill>
          <a:blip r:embed="rId3">
            <a:alphaModFix/>
          </a:blip>
          <a:stretch>
            <a:fillRect/>
          </a:stretch>
        </p:blipFill>
        <p:spPr>
          <a:xfrm rot="3105020">
            <a:off x="5032525" y="1690834"/>
            <a:ext cx="2195275" cy="1578525"/>
          </a:xfrm>
          <a:prstGeom prst="rect">
            <a:avLst/>
          </a:prstGeom>
          <a:noFill/>
          <a:ln>
            <a:noFill/>
          </a:ln>
        </p:spPr>
      </p:pic>
      <p:pic>
        <p:nvPicPr>
          <p:cNvPr id="197" name="Google Shape;197;p36"/>
          <p:cNvPicPr preferRelativeResize="0"/>
          <p:nvPr/>
        </p:nvPicPr>
        <p:blipFill>
          <a:blip r:embed="rId4">
            <a:alphaModFix/>
          </a:blip>
          <a:stretch>
            <a:fillRect/>
          </a:stretch>
        </p:blipFill>
        <p:spPr>
          <a:xfrm rot="-3036762">
            <a:off x="6495425" y="1824990"/>
            <a:ext cx="2727001" cy="1960849"/>
          </a:xfrm>
          <a:prstGeom prst="rect">
            <a:avLst/>
          </a:prstGeom>
          <a:noFill/>
          <a:ln>
            <a:noFill/>
          </a:ln>
        </p:spPr>
      </p:pic>
      <p:pic>
        <p:nvPicPr>
          <p:cNvPr id="198" name="Google Shape;198;p36"/>
          <p:cNvPicPr preferRelativeResize="0"/>
          <p:nvPr/>
        </p:nvPicPr>
        <p:blipFill>
          <a:blip r:embed="rId5">
            <a:alphaModFix/>
          </a:blip>
          <a:stretch>
            <a:fillRect/>
          </a:stretch>
        </p:blipFill>
        <p:spPr>
          <a:xfrm>
            <a:off x="5554700" y="3545525"/>
            <a:ext cx="619749" cy="44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Image Data</a:t>
            </a:r>
            <a:endParaRPr sz="3000">
              <a:latin typeface="Raleway ExtraLight"/>
              <a:ea typeface="Raleway ExtraLight"/>
              <a:cs typeface="Raleway ExtraLight"/>
              <a:sym typeface="Raleway ExtraLight"/>
            </a:endParaRPr>
          </a:p>
        </p:txBody>
      </p:sp>
      <p:sp>
        <p:nvSpPr>
          <p:cNvPr id="204" name="Google Shape;204;p37"/>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Image data</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Rotating</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Resizing</a:t>
            </a:r>
            <a:endParaRPr>
              <a:solidFill>
                <a:schemeClr val="dk1"/>
              </a:solidFill>
              <a:latin typeface="Raleway"/>
              <a:ea typeface="Raleway"/>
              <a:cs typeface="Raleway"/>
              <a:sym typeface="Raleway"/>
            </a:endParaRPr>
          </a:p>
          <a:p>
            <a:pPr indent="-317500" lvl="0" marL="4572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Standardizing image dimensions and orientation can help improve model performance (however, you can also do the opposite and resize and rotate your training images, using several copies of transformed images to try and train more general classifiers)</a:t>
            </a:r>
            <a:endParaRPr>
              <a:solidFill>
                <a:schemeClr val="dk1"/>
              </a:solidFill>
              <a:latin typeface="Raleway"/>
              <a:ea typeface="Raleway"/>
              <a:cs typeface="Raleway"/>
              <a:sym typeface="Raleway"/>
            </a:endParaRPr>
          </a:p>
        </p:txBody>
      </p:sp>
      <p:pic>
        <p:nvPicPr>
          <p:cNvPr id="206" name="Google Shape;206;p37"/>
          <p:cNvPicPr preferRelativeResize="0"/>
          <p:nvPr/>
        </p:nvPicPr>
        <p:blipFill>
          <a:blip r:embed="rId3">
            <a:alphaModFix/>
          </a:blip>
          <a:stretch>
            <a:fillRect/>
          </a:stretch>
        </p:blipFill>
        <p:spPr>
          <a:xfrm>
            <a:off x="4915400" y="2688113"/>
            <a:ext cx="1248928" cy="898050"/>
          </a:xfrm>
          <a:prstGeom prst="rect">
            <a:avLst/>
          </a:prstGeom>
          <a:noFill/>
          <a:ln>
            <a:noFill/>
          </a:ln>
        </p:spPr>
      </p:pic>
      <p:pic>
        <p:nvPicPr>
          <p:cNvPr id="207" name="Google Shape;207;p37"/>
          <p:cNvPicPr preferRelativeResize="0"/>
          <p:nvPr/>
        </p:nvPicPr>
        <p:blipFill>
          <a:blip r:embed="rId4">
            <a:alphaModFix/>
          </a:blip>
          <a:stretch>
            <a:fillRect/>
          </a:stretch>
        </p:blipFill>
        <p:spPr>
          <a:xfrm>
            <a:off x="5957525" y="2688113"/>
            <a:ext cx="1248928" cy="898050"/>
          </a:xfrm>
          <a:prstGeom prst="rect">
            <a:avLst/>
          </a:prstGeom>
          <a:noFill/>
          <a:ln>
            <a:noFill/>
          </a:ln>
        </p:spPr>
      </p:pic>
      <p:pic>
        <p:nvPicPr>
          <p:cNvPr id="208" name="Google Shape;208;p37"/>
          <p:cNvPicPr preferRelativeResize="0"/>
          <p:nvPr/>
        </p:nvPicPr>
        <p:blipFill>
          <a:blip r:embed="rId5">
            <a:alphaModFix/>
          </a:blip>
          <a:stretch>
            <a:fillRect/>
          </a:stretch>
        </p:blipFill>
        <p:spPr>
          <a:xfrm rot="-1788689">
            <a:off x="7067500" y="2745700"/>
            <a:ext cx="1248929" cy="898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What We’ll Cover</a:t>
            </a:r>
            <a:endParaRPr sz="3000">
              <a:latin typeface="Raleway ExtraLight"/>
              <a:ea typeface="Raleway ExtraLight"/>
              <a:cs typeface="Raleway ExtraLight"/>
              <a:sym typeface="Raleway ExtraLight"/>
            </a:endParaRPr>
          </a:p>
        </p:txBody>
      </p:sp>
      <p:sp>
        <p:nvSpPr>
          <p:cNvPr id="109" name="Google Shape;109;p26"/>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txBox="1"/>
          <p:nvPr/>
        </p:nvSpPr>
        <p:spPr>
          <a:xfrm>
            <a:off x="930200" y="1748375"/>
            <a:ext cx="7190100" cy="3331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Why?</a:t>
            </a:r>
            <a:endParaRPr sz="1800">
              <a:solidFill>
                <a:schemeClr val="dk1"/>
              </a:solidFill>
              <a:latin typeface="Raleway"/>
              <a:ea typeface="Raleway"/>
              <a:cs typeface="Raleway"/>
              <a:sym typeface="Raleway"/>
            </a:endParaRPr>
          </a:p>
          <a:p>
            <a:pPr indent="-342900" lvl="0" marL="457200" rtl="0" algn="l">
              <a:lnSpc>
                <a:spcPct val="150000"/>
              </a:lnSpc>
              <a:spcBef>
                <a:spcPts val="0"/>
              </a:spcBef>
              <a:spcAft>
                <a:spcPts val="0"/>
              </a:spcAft>
              <a:buClr>
                <a:schemeClr val="dk1"/>
              </a:buClr>
              <a:buSzPts val="1800"/>
              <a:buFont typeface="Raleway"/>
              <a:buChar char="➔"/>
            </a:pPr>
            <a:r>
              <a:rPr lang="en-GB" sz="1800">
                <a:solidFill>
                  <a:schemeClr val="dk1"/>
                </a:solidFill>
                <a:latin typeface="Raleway"/>
                <a:ea typeface="Raleway"/>
                <a:cs typeface="Raleway"/>
                <a:sym typeface="Raleway"/>
              </a:rPr>
              <a:t>Feature Scaling</a:t>
            </a:r>
            <a:endParaRPr sz="1200">
              <a:solidFill>
                <a:schemeClr val="dk1"/>
              </a:solidFill>
              <a:latin typeface="Raleway"/>
              <a:ea typeface="Raleway"/>
              <a:cs typeface="Raleway"/>
              <a:sym typeface="Raleway"/>
            </a:endParaRPr>
          </a:p>
          <a:p>
            <a:pPr indent="-330200" lvl="1" marL="9144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Min-Max</a:t>
            </a:r>
            <a:endParaRPr sz="1600">
              <a:solidFill>
                <a:schemeClr val="dk1"/>
              </a:solidFill>
              <a:latin typeface="Raleway"/>
              <a:ea typeface="Raleway"/>
              <a:cs typeface="Raleway"/>
              <a:sym typeface="Raleway"/>
            </a:endParaRPr>
          </a:p>
          <a:p>
            <a:pPr indent="-330200" lvl="1" marL="9144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Standardization</a:t>
            </a:r>
            <a:endParaRPr sz="1600">
              <a:solidFill>
                <a:schemeClr val="dk1"/>
              </a:solidFill>
              <a:latin typeface="Raleway"/>
              <a:ea typeface="Raleway"/>
              <a:cs typeface="Raleway"/>
              <a:sym typeface="Raleway"/>
            </a:endParaRPr>
          </a:p>
          <a:p>
            <a:pPr indent="-330200" lvl="1" marL="9144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Log-transforms</a:t>
            </a:r>
            <a:endParaRPr sz="1600">
              <a:solidFill>
                <a:schemeClr val="dk1"/>
              </a:solidFill>
              <a:latin typeface="Raleway"/>
              <a:ea typeface="Raleway"/>
              <a:cs typeface="Raleway"/>
              <a:sym typeface="Raleway"/>
            </a:endParaRPr>
          </a:p>
          <a:p>
            <a:pPr indent="-330200" lvl="1" marL="9144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Percentiles</a:t>
            </a:r>
            <a:endParaRPr sz="1600">
              <a:solidFill>
                <a:schemeClr val="dk1"/>
              </a:solidFill>
              <a:latin typeface="Raleway"/>
              <a:ea typeface="Raleway"/>
              <a:cs typeface="Raleway"/>
              <a:sym typeface="Raleway"/>
            </a:endParaRPr>
          </a:p>
          <a:p>
            <a:pPr indent="-330200" lvl="1" marL="9144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Threshold cut-offs</a:t>
            </a:r>
            <a:endParaRPr sz="1600">
              <a:solidFill>
                <a:schemeClr val="dk1"/>
              </a:solidFill>
              <a:latin typeface="Raleway"/>
              <a:ea typeface="Raleway"/>
              <a:cs typeface="Raleway"/>
              <a:sym typeface="Raleway"/>
            </a:endParaRPr>
          </a:p>
          <a:p>
            <a:pPr indent="-330200" lvl="0" marL="4572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Image data</a:t>
            </a:r>
            <a:endParaRPr sz="16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Why?</a:t>
            </a:r>
            <a:endParaRPr sz="3000">
              <a:latin typeface="Raleway ExtraLight"/>
              <a:ea typeface="Raleway ExtraLight"/>
              <a:cs typeface="Raleway ExtraLight"/>
              <a:sym typeface="Raleway ExtraLight"/>
            </a:endParaRPr>
          </a:p>
        </p:txBody>
      </p:sp>
      <p:sp>
        <p:nvSpPr>
          <p:cNvPr id="116" name="Google Shape;116;p27"/>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Font typeface="Raleway"/>
              <a:buChar char="➔"/>
            </a:pPr>
            <a:r>
              <a:rPr b="1" lang="en-GB">
                <a:solidFill>
                  <a:schemeClr val="dk1"/>
                </a:solidFill>
                <a:latin typeface="Raleway"/>
                <a:ea typeface="Raleway"/>
                <a:cs typeface="Raleway"/>
                <a:sym typeface="Raleway"/>
              </a:rPr>
              <a:t>Uneven Datasets</a:t>
            </a:r>
            <a:endParaRPr b="1">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ML algorithms usually don’t do well with varying feature scales (decision trees are an exception)</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Within a single feature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Usually don’t need to re-scale targets, usually just features</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Always want to train transformation only on the seen training set (and then apply it on the validation/testing set)</a:t>
            </a:r>
            <a:endParaRPr>
              <a:solidFill>
                <a:schemeClr val="dk1"/>
              </a:solidFill>
              <a:latin typeface="Raleway"/>
              <a:ea typeface="Raleway"/>
              <a:cs typeface="Raleway"/>
              <a:sym typeface="Raleway"/>
            </a:endParaRPr>
          </a:p>
        </p:txBody>
      </p:sp>
      <p:pic>
        <p:nvPicPr>
          <p:cNvPr id="118" name="Google Shape;118;p27"/>
          <p:cNvPicPr preferRelativeResize="0"/>
          <p:nvPr/>
        </p:nvPicPr>
        <p:blipFill>
          <a:blip r:embed="rId3">
            <a:alphaModFix/>
          </a:blip>
          <a:stretch>
            <a:fillRect/>
          </a:stretch>
        </p:blipFill>
        <p:spPr>
          <a:xfrm>
            <a:off x="4915375" y="2154013"/>
            <a:ext cx="3358550" cy="2226517"/>
          </a:xfrm>
          <a:prstGeom prst="rect">
            <a:avLst/>
          </a:prstGeom>
          <a:noFill/>
          <a:ln>
            <a:noFill/>
          </a:ln>
        </p:spPr>
      </p:pic>
      <p:pic>
        <p:nvPicPr>
          <p:cNvPr id="119" name="Google Shape;119;p27"/>
          <p:cNvPicPr preferRelativeResize="0"/>
          <p:nvPr/>
        </p:nvPicPr>
        <p:blipFill>
          <a:blip r:embed="rId4">
            <a:alphaModFix/>
          </a:blip>
          <a:stretch>
            <a:fillRect/>
          </a:stretch>
        </p:blipFill>
        <p:spPr>
          <a:xfrm>
            <a:off x="6044475" y="4380525"/>
            <a:ext cx="1385025" cy="22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Why?</a:t>
            </a:r>
            <a:endParaRPr sz="3000">
              <a:latin typeface="Raleway ExtraLight"/>
              <a:ea typeface="Raleway ExtraLight"/>
              <a:cs typeface="Raleway ExtraLight"/>
              <a:sym typeface="Raleway ExtraLight"/>
            </a:endParaRPr>
          </a:p>
        </p:txBody>
      </p:sp>
      <p:sp>
        <p:nvSpPr>
          <p:cNvPr id="125" name="Google Shape;125;p28"/>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8"/>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Font typeface="Raleway"/>
              <a:buChar char="➔"/>
            </a:pPr>
            <a:r>
              <a:rPr b="1" lang="en-GB">
                <a:solidFill>
                  <a:schemeClr val="dk1"/>
                </a:solidFill>
                <a:latin typeface="Raleway"/>
                <a:ea typeface="Raleway"/>
                <a:cs typeface="Raleway"/>
                <a:sym typeface="Raleway"/>
              </a:rPr>
              <a:t>Uneven Datasets</a:t>
            </a:r>
            <a:endParaRPr b="1">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ML algorithms don’t do well with varying feature scales</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Within a single feature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Across a set of features</a:t>
            </a:r>
            <a:endParaRPr>
              <a:solidFill>
                <a:schemeClr val="dk1"/>
              </a:solidFill>
              <a:latin typeface="Raleway"/>
              <a:ea typeface="Raleway"/>
              <a:cs typeface="Raleway"/>
              <a:sym typeface="Raleway"/>
            </a:endParaRPr>
          </a:p>
        </p:txBody>
      </p:sp>
      <p:pic>
        <p:nvPicPr>
          <p:cNvPr id="127" name="Google Shape;127;p28"/>
          <p:cNvPicPr preferRelativeResize="0"/>
          <p:nvPr/>
        </p:nvPicPr>
        <p:blipFill>
          <a:blip r:embed="rId3">
            <a:alphaModFix/>
          </a:blip>
          <a:stretch>
            <a:fillRect/>
          </a:stretch>
        </p:blipFill>
        <p:spPr>
          <a:xfrm>
            <a:off x="4685800" y="2503925"/>
            <a:ext cx="2052025" cy="1360360"/>
          </a:xfrm>
          <a:prstGeom prst="rect">
            <a:avLst/>
          </a:prstGeom>
          <a:noFill/>
          <a:ln>
            <a:noFill/>
          </a:ln>
        </p:spPr>
      </p:pic>
      <p:pic>
        <p:nvPicPr>
          <p:cNvPr id="128" name="Google Shape;128;p28"/>
          <p:cNvPicPr preferRelativeResize="0"/>
          <p:nvPr/>
        </p:nvPicPr>
        <p:blipFill>
          <a:blip r:embed="rId4">
            <a:alphaModFix/>
          </a:blip>
          <a:stretch>
            <a:fillRect/>
          </a:stretch>
        </p:blipFill>
        <p:spPr>
          <a:xfrm>
            <a:off x="6737825" y="2500479"/>
            <a:ext cx="2052025" cy="1455250"/>
          </a:xfrm>
          <a:prstGeom prst="rect">
            <a:avLst/>
          </a:prstGeom>
          <a:noFill/>
          <a:ln>
            <a:noFill/>
          </a:ln>
        </p:spPr>
      </p:pic>
      <p:pic>
        <p:nvPicPr>
          <p:cNvPr id="129" name="Google Shape;129;p28"/>
          <p:cNvPicPr preferRelativeResize="0"/>
          <p:nvPr/>
        </p:nvPicPr>
        <p:blipFill>
          <a:blip r:embed="rId5">
            <a:alphaModFix/>
          </a:blip>
          <a:stretch>
            <a:fillRect/>
          </a:stretch>
        </p:blipFill>
        <p:spPr>
          <a:xfrm>
            <a:off x="5363500" y="3864275"/>
            <a:ext cx="926225" cy="15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Why?</a:t>
            </a:r>
            <a:endParaRPr sz="3000">
              <a:latin typeface="Raleway ExtraLight"/>
              <a:ea typeface="Raleway ExtraLight"/>
              <a:cs typeface="Raleway ExtraLight"/>
              <a:sym typeface="Raleway ExtraLight"/>
            </a:endParaRPr>
          </a:p>
        </p:txBody>
      </p:sp>
      <p:sp>
        <p:nvSpPr>
          <p:cNvPr id="135" name="Google Shape;135;p29"/>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Font typeface="Raleway"/>
              <a:buChar char="➔"/>
            </a:pPr>
            <a:r>
              <a:rPr b="1" lang="en-GB">
                <a:solidFill>
                  <a:schemeClr val="dk1"/>
                </a:solidFill>
                <a:latin typeface="Raleway"/>
                <a:ea typeface="Raleway"/>
                <a:cs typeface="Raleway"/>
                <a:sym typeface="Raleway"/>
              </a:rPr>
              <a:t>Uneven Datasets</a:t>
            </a:r>
            <a:endParaRPr b="1">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ML algorithms don’t do well with varying feature scales</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Within a single feature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Across a set of features</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Make feature ranges comparable</a:t>
            </a:r>
            <a:endParaRPr>
              <a:solidFill>
                <a:schemeClr val="dk1"/>
              </a:solidFill>
              <a:latin typeface="Raleway"/>
              <a:ea typeface="Raleway"/>
              <a:cs typeface="Raleway"/>
              <a:sym typeface="Raleway"/>
            </a:endParaRPr>
          </a:p>
        </p:txBody>
      </p:sp>
      <p:pic>
        <p:nvPicPr>
          <p:cNvPr id="137" name="Google Shape;137;p29"/>
          <p:cNvPicPr preferRelativeResize="0"/>
          <p:nvPr/>
        </p:nvPicPr>
        <p:blipFill>
          <a:blip r:embed="rId3">
            <a:alphaModFix/>
          </a:blip>
          <a:stretch>
            <a:fillRect/>
          </a:stretch>
        </p:blipFill>
        <p:spPr>
          <a:xfrm>
            <a:off x="4685800" y="2503925"/>
            <a:ext cx="2052025" cy="1360360"/>
          </a:xfrm>
          <a:prstGeom prst="rect">
            <a:avLst/>
          </a:prstGeom>
          <a:noFill/>
          <a:ln>
            <a:noFill/>
          </a:ln>
        </p:spPr>
      </p:pic>
      <p:pic>
        <p:nvPicPr>
          <p:cNvPr id="138" name="Google Shape;138;p29"/>
          <p:cNvPicPr preferRelativeResize="0"/>
          <p:nvPr/>
        </p:nvPicPr>
        <p:blipFill>
          <a:blip r:embed="rId4">
            <a:alphaModFix/>
          </a:blip>
          <a:stretch>
            <a:fillRect/>
          </a:stretch>
        </p:blipFill>
        <p:spPr>
          <a:xfrm>
            <a:off x="6737825" y="2500479"/>
            <a:ext cx="2052025" cy="1455250"/>
          </a:xfrm>
          <a:prstGeom prst="rect">
            <a:avLst/>
          </a:prstGeom>
          <a:noFill/>
          <a:ln>
            <a:noFill/>
          </a:ln>
        </p:spPr>
      </p:pic>
      <p:pic>
        <p:nvPicPr>
          <p:cNvPr id="139" name="Google Shape;139;p29"/>
          <p:cNvPicPr preferRelativeResize="0"/>
          <p:nvPr/>
        </p:nvPicPr>
        <p:blipFill>
          <a:blip r:embed="rId5">
            <a:alphaModFix/>
          </a:blip>
          <a:stretch>
            <a:fillRect/>
          </a:stretch>
        </p:blipFill>
        <p:spPr>
          <a:xfrm>
            <a:off x="5363500" y="3864275"/>
            <a:ext cx="926225" cy="151150"/>
          </a:xfrm>
          <a:prstGeom prst="rect">
            <a:avLst/>
          </a:prstGeom>
          <a:noFill/>
          <a:ln>
            <a:noFill/>
          </a:ln>
        </p:spPr>
      </p:pic>
      <p:sp>
        <p:nvSpPr>
          <p:cNvPr id="140" name="Google Shape;140;p29"/>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1586764800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Min/Max Scaling</a:t>
            </a:r>
            <a:endParaRPr sz="3000">
              <a:latin typeface="Raleway ExtraLight"/>
              <a:ea typeface="Raleway ExtraLight"/>
              <a:cs typeface="Raleway ExtraLight"/>
              <a:sym typeface="Raleway ExtraLight"/>
            </a:endParaRPr>
          </a:p>
        </p:txBody>
      </p:sp>
      <p:sp>
        <p:nvSpPr>
          <p:cNvPr id="146" name="Google Shape;146;p30"/>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0"/>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Min Max Scaling</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All ranges go between 0-1 (or other custom range)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However, distribution of data can still be uneven</a:t>
            </a:r>
            <a:endParaRPr>
              <a:solidFill>
                <a:schemeClr val="dk1"/>
              </a:solidFill>
              <a:latin typeface="Raleway"/>
              <a:ea typeface="Raleway"/>
              <a:cs typeface="Raleway"/>
              <a:sym typeface="Raleway"/>
            </a:endParaRPr>
          </a:p>
        </p:txBody>
      </p:sp>
      <p:pic>
        <p:nvPicPr>
          <p:cNvPr id="148" name="Google Shape;148;p30"/>
          <p:cNvPicPr preferRelativeResize="0"/>
          <p:nvPr/>
        </p:nvPicPr>
        <p:blipFill>
          <a:blip r:embed="rId3">
            <a:alphaModFix/>
          </a:blip>
          <a:stretch>
            <a:fillRect/>
          </a:stretch>
        </p:blipFill>
        <p:spPr>
          <a:xfrm>
            <a:off x="4915375" y="2154013"/>
            <a:ext cx="3358550" cy="2226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a:blip r:embed="rId3">
            <a:alphaModFix/>
          </a:blip>
          <a:stretch>
            <a:fillRect/>
          </a:stretch>
        </p:blipFill>
        <p:spPr>
          <a:xfrm>
            <a:off x="4930738" y="2154025"/>
            <a:ext cx="3327832" cy="2226500"/>
          </a:xfrm>
          <a:prstGeom prst="rect">
            <a:avLst/>
          </a:prstGeom>
          <a:noFill/>
          <a:ln>
            <a:noFill/>
          </a:ln>
        </p:spPr>
      </p:pic>
      <p:sp>
        <p:nvSpPr>
          <p:cNvPr id="154" name="Google Shape;154;p31"/>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Min/Max Scaling</a:t>
            </a:r>
            <a:endParaRPr sz="3000">
              <a:latin typeface="Raleway ExtraLight"/>
              <a:ea typeface="Raleway ExtraLight"/>
              <a:cs typeface="Raleway ExtraLight"/>
              <a:sym typeface="Raleway ExtraLight"/>
            </a:endParaRPr>
          </a:p>
        </p:txBody>
      </p:sp>
      <p:sp>
        <p:nvSpPr>
          <p:cNvPr id="155" name="Google Shape;155;p31"/>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1"/>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Min Max Scaling</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All ranges go between 0-1 (or other custom range)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However, distribution of data can still be uneven</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b="1" lang="en-GB">
                <a:solidFill>
                  <a:schemeClr val="dk1"/>
                </a:solidFill>
                <a:latin typeface="Raleway"/>
                <a:ea typeface="Raleway"/>
                <a:cs typeface="Raleway"/>
                <a:sym typeface="Raleway"/>
              </a:rPr>
              <a:t>Con:</a:t>
            </a:r>
            <a:r>
              <a:rPr lang="en-GB">
                <a:solidFill>
                  <a:schemeClr val="dk1"/>
                </a:solidFill>
                <a:latin typeface="Raleway"/>
                <a:ea typeface="Raleway"/>
                <a:cs typeface="Raleway"/>
                <a:sym typeface="Raleway"/>
              </a:rPr>
              <a:t> inherent uneven distribution is maintained</a:t>
            </a:r>
            <a:endParaRPr>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2"/>
          <p:cNvPicPr preferRelativeResize="0"/>
          <p:nvPr/>
        </p:nvPicPr>
        <p:blipFill>
          <a:blip r:embed="rId3">
            <a:alphaModFix/>
          </a:blip>
          <a:stretch>
            <a:fillRect/>
          </a:stretch>
        </p:blipFill>
        <p:spPr>
          <a:xfrm>
            <a:off x="4930750" y="2143775"/>
            <a:ext cx="3327826" cy="2247005"/>
          </a:xfrm>
          <a:prstGeom prst="rect">
            <a:avLst/>
          </a:prstGeom>
          <a:noFill/>
          <a:ln>
            <a:noFill/>
          </a:ln>
        </p:spPr>
      </p:pic>
      <p:sp>
        <p:nvSpPr>
          <p:cNvPr id="162" name="Google Shape;162;p32"/>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Standardization</a:t>
            </a:r>
            <a:endParaRPr sz="3000">
              <a:latin typeface="Raleway ExtraLight"/>
              <a:ea typeface="Raleway ExtraLight"/>
              <a:cs typeface="Raleway ExtraLight"/>
              <a:sym typeface="Raleway ExtraLight"/>
            </a:endParaRPr>
          </a:p>
        </p:txBody>
      </p:sp>
      <p:sp>
        <p:nvSpPr>
          <p:cNvPr id="163" name="Google Shape;163;p32"/>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2"/>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Standard</a:t>
            </a:r>
            <a:r>
              <a:rPr b="1" lang="en-GB" sz="1800">
                <a:solidFill>
                  <a:schemeClr val="dk1"/>
                </a:solidFill>
                <a:latin typeface="Raleway"/>
                <a:ea typeface="Raleway"/>
                <a:cs typeface="Raleway"/>
                <a:sym typeface="Raleway"/>
              </a:rPr>
              <a:t> Scaling</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No set absolute range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Distribution of data is much more controlled</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Transformation Z = (X-mean)/std.dev.</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Mean = 0 and unit variance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Much less affected by outliers</a:t>
            </a:r>
            <a:endParaRPr>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a:blip r:embed="rId3">
            <a:alphaModFix/>
          </a:blip>
          <a:stretch>
            <a:fillRect/>
          </a:stretch>
        </p:blipFill>
        <p:spPr>
          <a:xfrm>
            <a:off x="4930750" y="2138600"/>
            <a:ext cx="3327825" cy="2257352"/>
          </a:xfrm>
          <a:prstGeom prst="rect">
            <a:avLst/>
          </a:prstGeom>
          <a:noFill/>
          <a:ln>
            <a:noFill/>
          </a:ln>
        </p:spPr>
      </p:pic>
      <p:sp>
        <p:nvSpPr>
          <p:cNvPr id="170" name="Google Shape;170;p33"/>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Log transforms</a:t>
            </a:r>
            <a:endParaRPr sz="3000">
              <a:latin typeface="Raleway ExtraLight"/>
              <a:ea typeface="Raleway ExtraLight"/>
              <a:cs typeface="Raleway ExtraLight"/>
              <a:sym typeface="Raleway ExtraLight"/>
            </a:endParaRPr>
          </a:p>
        </p:txBody>
      </p:sp>
      <p:sp>
        <p:nvSpPr>
          <p:cNvPr id="171" name="Google Shape;171;p33"/>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3"/>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Raleway"/>
              <a:buChar char="➔"/>
            </a:pPr>
            <a:r>
              <a:rPr b="1" lang="en-GB" sz="1800">
                <a:solidFill>
                  <a:schemeClr val="dk1"/>
                </a:solidFill>
                <a:latin typeface="Raleway"/>
                <a:ea typeface="Raleway"/>
                <a:cs typeface="Raleway"/>
                <a:sym typeface="Raleway"/>
              </a:rPr>
              <a:t>Log transform</a:t>
            </a:r>
            <a:endParaRPr b="1" sz="1800">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No set absolute range</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Reduce data scale down dramatically,</a:t>
            </a:r>
            <a:endParaRPr>
              <a:solidFill>
                <a:schemeClr val="dk1"/>
              </a:solidFill>
              <a:latin typeface="Raleway"/>
              <a:ea typeface="Raleway"/>
              <a:cs typeface="Raleway"/>
              <a:sym typeface="Raleway"/>
            </a:endParaRPr>
          </a:p>
          <a:p>
            <a:pPr indent="-317500" lvl="1" marL="914400" rtl="0" algn="l">
              <a:lnSpc>
                <a:spcPct val="115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Larger values come closer together (difference between 1-10 = difference between 10-100)</a:t>
            </a:r>
            <a:endParaRPr>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F81E1376-3642-44B4-B1AB-13D22BDB6979}"/>
</file>

<file path=customXml/itemProps2.xml><?xml version="1.0" encoding="utf-8"?>
<ds:datastoreItem xmlns:ds="http://schemas.openxmlformats.org/officeDocument/2006/customXml" ds:itemID="{DCD9C2BE-3F5F-4F48-8056-BC74B680CE46}"/>
</file>

<file path=customXml/itemProps3.xml><?xml version="1.0" encoding="utf-8"?>
<ds:datastoreItem xmlns:ds="http://schemas.openxmlformats.org/officeDocument/2006/customXml" ds:itemID="{7D61CE18-2BFE-4A19-B2F6-F1C00FA73D2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