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aleway"/>
      <p:regular r:id="rId13"/>
      <p:bold r:id="rId14"/>
      <p:italic r:id="rId15"/>
      <p:boldItalic r:id="rId16"/>
    </p:embeddedFont>
    <p:embeddedFont>
      <p:font typeface="Raleway Extra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Raleway-regular.fntdata"/><Relationship Id="rId18" Type="http://schemas.openxmlformats.org/officeDocument/2006/relationships/font" Target="fonts/RalewayExtraLight-bold.fntdata"/><Relationship Id="rId8" Type="http://schemas.openxmlformats.org/officeDocument/2006/relationships/slide" Target="slides/slide2.xml"/><Relationship Id="rId3" Type="http://schemas.openxmlformats.org/officeDocument/2006/relationships/presProps" Target="presProps.xml"/><Relationship Id="rId21" Type="http://schemas.openxmlformats.org/officeDocument/2006/relationships/customXml" Target="../customXml/item1.xml"/><Relationship Id="rId12" Type="http://schemas.openxmlformats.org/officeDocument/2006/relationships/slide" Target="slides/slide6.xml"/><Relationship Id="rId17" Type="http://schemas.openxmlformats.org/officeDocument/2006/relationships/font" Target="fonts/RalewayExtraLight-regular.fntdata"/><Relationship Id="rId7" Type="http://schemas.openxmlformats.org/officeDocument/2006/relationships/slide" Target="slides/slide1.xml"/><Relationship Id="rId20" Type="http://schemas.openxmlformats.org/officeDocument/2006/relationships/font" Target="fonts/RalewayExtraLight-boldItalic.fntdata"/><Relationship Id="rId2" Type="http://schemas.openxmlformats.org/officeDocument/2006/relationships/viewProps" Target="viewProps.xml"/><Relationship Id="rId16" Type="http://schemas.openxmlformats.org/officeDocument/2006/relationships/font" Target="fonts/Raleway-boldItalic.fntdata"/><Relationship Id="rId11" Type="http://schemas.openxmlformats.org/officeDocument/2006/relationships/slide" Target="slides/slide5.xml"/><Relationship Id="rId1" Type="http://schemas.openxmlformats.org/officeDocument/2006/relationships/theme" Target="theme/theme2.xml"/><Relationship Id="rId6" Type="http://schemas.openxmlformats.org/officeDocument/2006/relationships/notesMaster" Target="notesMasters/notesMaster1.xml"/><Relationship Id="rId15" Type="http://schemas.openxmlformats.org/officeDocument/2006/relationships/font" Target="fonts/Raleway-italic.fntdata"/><Relationship Id="rId5" Type="http://schemas.openxmlformats.org/officeDocument/2006/relationships/slideMaster" Target="slideMasters/slideMaster2.xml"/><Relationship Id="rId23" Type="http://schemas.openxmlformats.org/officeDocument/2006/relationships/customXml" Target="../customXml/item3.xml"/><Relationship Id="rId10" Type="http://schemas.openxmlformats.org/officeDocument/2006/relationships/slide" Target="slides/slide4.xml"/><Relationship Id="rId19" Type="http://schemas.openxmlformats.org/officeDocument/2006/relationships/font" Target="fonts/RalewayExtraLight-italic.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Raleway-bold.fntdata"/><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764a7a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64a7a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0e40564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e40564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7cea31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cea31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7cea312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cea312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7cea312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cea312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7cea312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7cea312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498525" y="4778275"/>
            <a:ext cx="2459569" cy="241400"/>
          </a:xfrm>
          <a:prstGeom prst="rect">
            <a:avLst/>
          </a:prstGeom>
          <a:noFill/>
          <a:ln>
            <a:noFill/>
          </a:ln>
        </p:spPr>
      </p:pic>
      <p:sp>
        <p:nvSpPr>
          <p:cNvPr id="100" name="Google Shape;100;p25"/>
          <p:cNvSpPr/>
          <p:nvPr/>
        </p:nvSpPr>
        <p:spPr>
          <a:xfrm>
            <a:off x="-212600" y="1550100"/>
            <a:ext cx="9817800" cy="15717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txBox="1"/>
          <p:nvPr/>
        </p:nvSpPr>
        <p:spPr>
          <a:xfrm>
            <a:off x="1536550" y="1623425"/>
            <a:ext cx="6319500" cy="13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900">
                <a:solidFill>
                  <a:srgbClr val="FFFFFF"/>
                </a:solidFill>
                <a:latin typeface="Raleway"/>
                <a:ea typeface="Raleway"/>
                <a:cs typeface="Raleway"/>
                <a:sym typeface="Raleway"/>
              </a:rPr>
              <a:t>Isomap</a:t>
            </a:r>
            <a:endParaRPr b="1" sz="3900">
              <a:solidFill>
                <a:srgbClr val="FFFFFF"/>
              </a:solidFill>
              <a:latin typeface="Raleway"/>
              <a:ea typeface="Raleway"/>
              <a:cs typeface="Raleway"/>
              <a:sym typeface="Raleway"/>
            </a:endParaRPr>
          </a:p>
        </p:txBody>
      </p:sp>
      <p:sp>
        <p:nvSpPr>
          <p:cNvPr id="102" name="Google Shape;102;p25"/>
          <p:cNvSpPr/>
          <p:nvPr/>
        </p:nvSpPr>
        <p:spPr>
          <a:xfrm>
            <a:off x="3890338" y="15288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3890338" y="30982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Isometric Mapping</a:t>
            </a:r>
            <a:endParaRPr sz="3000">
              <a:latin typeface="Raleway ExtraLight"/>
              <a:ea typeface="Raleway ExtraLight"/>
              <a:cs typeface="Raleway ExtraLight"/>
              <a:sym typeface="Raleway ExtraLight"/>
            </a:endParaRPr>
          </a:p>
        </p:txBody>
      </p:sp>
      <p:sp>
        <p:nvSpPr>
          <p:cNvPr id="109" name="Google Shape;109;p2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Approximate a surface that is isometric to the original manifold</a:t>
            </a:r>
            <a:endParaRPr sz="1600">
              <a:solidFill>
                <a:schemeClr val="dk1"/>
              </a:solidFill>
              <a:latin typeface="Raleway"/>
              <a:ea typeface="Raleway"/>
              <a:cs typeface="Raleway"/>
              <a:sym typeface="Raleway"/>
            </a:endParaRPr>
          </a:p>
          <a:p>
            <a:pPr indent="-317500" lvl="1" marL="914400" marR="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Geodesic distances between point (distances when moving across our surface) are preserved</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Isometric Mapping</a:t>
            </a:r>
            <a:endParaRPr sz="3000">
              <a:latin typeface="Raleway ExtraLight"/>
              <a:ea typeface="Raleway ExtraLight"/>
              <a:cs typeface="Raleway ExtraLight"/>
              <a:sym typeface="Raleway ExtraLight"/>
            </a:endParaRPr>
          </a:p>
        </p:txBody>
      </p:sp>
      <p:sp>
        <p:nvSpPr>
          <p:cNvPr id="116" name="Google Shape;116;p2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Approximate a surface that is isometric to the original manifold</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However, we don’t know the actual surface</a:t>
            </a:r>
            <a:endParaRPr sz="16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Isometric Mapping</a:t>
            </a:r>
            <a:endParaRPr sz="3000">
              <a:latin typeface="Raleway ExtraLight"/>
              <a:ea typeface="Raleway ExtraLight"/>
              <a:cs typeface="Raleway ExtraLight"/>
              <a:sym typeface="Raleway ExtraLight"/>
            </a:endParaRPr>
          </a:p>
        </p:txBody>
      </p:sp>
      <p:sp>
        <p:nvSpPr>
          <p:cNvPr id="123" name="Google Shape;123;p28"/>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We can approximate it by finding nearest neighbours to points, and then traversing over neighbouring points. </a:t>
            </a:r>
            <a:r>
              <a:rPr lang="en-GB" sz="1600">
                <a:solidFill>
                  <a:schemeClr val="dk1"/>
                </a:solidFill>
                <a:latin typeface="Raleway"/>
                <a:ea typeface="Raleway"/>
                <a:cs typeface="Raleway"/>
                <a:sym typeface="Raleway"/>
              </a:rPr>
              <a:t>Geodesic between two points</a:t>
            </a:r>
            <a:r>
              <a:rPr lang="en-GB" sz="1600">
                <a:solidFill>
                  <a:schemeClr val="dk1"/>
                </a:solidFill>
                <a:latin typeface="Raleway"/>
                <a:ea typeface="Raleway"/>
                <a:cs typeface="Raleway"/>
                <a:sym typeface="Raleway"/>
              </a:rPr>
              <a:t> is then the shortest path across our graph produced by the neighborhood method</a:t>
            </a:r>
            <a:endParaRPr sz="16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Isometric Mapping</a:t>
            </a:r>
            <a:endParaRPr sz="3000">
              <a:latin typeface="Raleway ExtraLight"/>
              <a:ea typeface="Raleway ExtraLight"/>
              <a:cs typeface="Raleway ExtraLight"/>
              <a:sym typeface="Raleway ExtraLight"/>
            </a:endParaRPr>
          </a:p>
        </p:txBody>
      </p:sp>
      <p:sp>
        <p:nvSpPr>
          <p:cNvPr id="130" name="Google Shape;130;p29"/>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9"/>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We can approximate it by finding nearest neighbours to points, and then traversing over neighbouring points. Geodesic between two points is then the shortest path across our graph produced by the neighborhood method</a:t>
            </a:r>
            <a:endParaRPr sz="16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latin typeface="Raleway ExtraLight"/>
                <a:ea typeface="Raleway ExtraLight"/>
                <a:cs typeface="Raleway ExtraLight"/>
                <a:sym typeface="Raleway ExtraLight"/>
              </a:rPr>
              <a:t>Isometric Mapping</a:t>
            </a:r>
            <a:endParaRPr sz="3000">
              <a:latin typeface="Raleway ExtraLight"/>
              <a:ea typeface="Raleway ExtraLight"/>
              <a:cs typeface="Raleway ExtraLight"/>
              <a:sym typeface="Raleway ExtraLight"/>
            </a:endParaRPr>
          </a:p>
        </p:txBody>
      </p:sp>
      <p:sp>
        <p:nvSpPr>
          <p:cNvPr id="137" name="Google Shape;137;p30"/>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Using SVD on our squared geodesic distances matrix we can then perform the projection into the lower dimensional space</a:t>
            </a:r>
            <a:endParaRPr sz="16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2A732493-AC82-45FA-8A10-92D218EB8447}"/>
</file>

<file path=customXml/itemProps2.xml><?xml version="1.0" encoding="utf-8"?>
<ds:datastoreItem xmlns:ds="http://schemas.openxmlformats.org/officeDocument/2006/customXml" ds:itemID="{7D6AECDF-8700-4981-89D9-558FB8B9557B}"/>
</file>

<file path=customXml/itemProps3.xml><?xml version="1.0" encoding="utf-8"?>
<ds:datastoreItem xmlns:ds="http://schemas.openxmlformats.org/officeDocument/2006/customXml" ds:itemID="{BE65EE96-F7FB-409F-9D09-72573BAC43D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