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Raleway Extra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Raleway-boldItalic.fntdata"/><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slide" Target="slides/slide15.xml"/><Relationship Id="rId3" Type="http://schemas.openxmlformats.org/officeDocument/2006/relationships/presProps" Target="presProps.xml"/><Relationship Id="rId25" Type="http://schemas.openxmlformats.org/officeDocument/2006/relationships/font" Target="fonts/Raleway-italic.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customXml" Target="../customXml/item3.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font" Target="fonts/RalewayExtraLight-italic.fntdata"/><Relationship Id="rId16" Type="http://schemas.openxmlformats.org/officeDocument/2006/relationships/slide" Target="slides/slide10.xml"/><Relationship Id="rId24" Type="http://schemas.openxmlformats.org/officeDocument/2006/relationships/font" Target="fonts/Raleway-bold.fntdata"/><Relationship Id="rId1" Type="http://schemas.openxmlformats.org/officeDocument/2006/relationships/theme" Target="theme/theme2.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customXml" Target="../customXml/item2.xml"/><Relationship Id="rId23" Type="http://schemas.openxmlformats.org/officeDocument/2006/relationships/font" Target="fonts/Raleway-regular.fntdata"/><Relationship Id="rId28" Type="http://schemas.openxmlformats.org/officeDocument/2006/relationships/font" Target="fonts/RalewayExtraLight-bold.fntdata"/><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ustomXml" Target="../customXml/item1.xml"/><Relationship Id="rId22" Type="http://schemas.openxmlformats.org/officeDocument/2006/relationships/slide" Target="slides/slide16.xml"/><Relationship Id="rId4" Type="http://schemas.openxmlformats.org/officeDocument/2006/relationships/slideMaster" Target="slideMasters/slideMaster1.xml"/><Relationship Id="rId9" Type="http://schemas.openxmlformats.org/officeDocument/2006/relationships/slide" Target="slides/slide3.xml"/><Relationship Id="rId27" Type="http://schemas.openxmlformats.org/officeDocument/2006/relationships/font" Target="fonts/RalewayExtraLight-regular.fntdata"/><Relationship Id="rId30" Type="http://schemas.openxmlformats.org/officeDocument/2006/relationships/font" Target="fonts/RalewayExtraLight-boldItalic.fntdata"/><Relationship Id="rId14" Type="http://schemas.openxmlformats.org/officeDocument/2006/relationships/slide" Target="slides/slide8.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764a7a0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764a7a0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7a833e12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7a833e12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7a833e12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7a833e12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7a833e12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7a833e12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7a833e12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7a833e12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7a833e12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7a833e12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7a833e12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7a833e12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7a833e12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7a833e12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0e40564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0e40564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7a833e12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7a833e12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7a833e12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7a833e12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7a833e12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7a833e12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7a833e12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7a833e12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7a833e12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7a833e12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7a833e12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7a833e12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7a833e12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7a833e12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3498525" y="4778275"/>
            <a:ext cx="2459569" cy="241400"/>
          </a:xfrm>
          <a:prstGeom prst="rect">
            <a:avLst/>
          </a:prstGeom>
          <a:noFill/>
          <a:ln>
            <a:noFill/>
          </a:ln>
        </p:spPr>
      </p:pic>
      <p:sp>
        <p:nvSpPr>
          <p:cNvPr id="100" name="Google Shape;100;p25"/>
          <p:cNvSpPr/>
          <p:nvPr/>
        </p:nvSpPr>
        <p:spPr>
          <a:xfrm>
            <a:off x="-212600" y="1550100"/>
            <a:ext cx="9817800" cy="15717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txBox="1"/>
          <p:nvPr/>
        </p:nvSpPr>
        <p:spPr>
          <a:xfrm>
            <a:off x="1536550" y="1623425"/>
            <a:ext cx="6319500" cy="13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900">
                <a:solidFill>
                  <a:srgbClr val="FFFFFF"/>
                </a:solidFill>
                <a:latin typeface="Raleway"/>
                <a:ea typeface="Raleway"/>
                <a:cs typeface="Raleway"/>
                <a:sym typeface="Raleway"/>
              </a:rPr>
              <a:t>PCA</a:t>
            </a:r>
            <a:endParaRPr b="1" sz="3900">
              <a:solidFill>
                <a:srgbClr val="FFFFFF"/>
              </a:solidFill>
              <a:latin typeface="Raleway"/>
              <a:ea typeface="Raleway"/>
              <a:cs typeface="Raleway"/>
              <a:sym typeface="Raleway"/>
            </a:endParaRPr>
          </a:p>
        </p:txBody>
      </p:sp>
      <p:sp>
        <p:nvSpPr>
          <p:cNvPr id="102" name="Google Shape;102;p25"/>
          <p:cNvSpPr/>
          <p:nvPr/>
        </p:nvSpPr>
        <p:spPr>
          <a:xfrm>
            <a:off x="3890338" y="1528825"/>
            <a:ext cx="1611900" cy="61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p:nvPr/>
        </p:nvSpPr>
        <p:spPr>
          <a:xfrm>
            <a:off x="3890338" y="3098225"/>
            <a:ext cx="1611900" cy="61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4"/>
          <p:cNvPicPr preferRelativeResize="0"/>
          <p:nvPr/>
        </p:nvPicPr>
        <p:blipFill>
          <a:blip r:embed="rId3">
            <a:alphaModFix/>
          </a:blip>
          <a:stretch>
            <a:fillRect/>
          </a:stretch>
        </p:blipFill>
        <p:spPr>
          <a:xfrm>
            <a:off x="5980788" y="3935341"/>
            <a:ext cx="2117144" cy="600000"/>
          </a:xfrm>
          <a:prstGeom prst="rect">
            <a:avLst/>
          </a:prstGeom>
          <a:noFill/>
          <a:ln>
            <a:noFill/>
          </a:ln>
        </p:spPr>
      </p:pic>
      <p:sp>
        <p:nvSpPr>
          <p:cNvPr id="174" name="Google Shape;174;p34"/>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Simply multiply our projected matrix by the our original eigenvector matrix</a:t>
            </a:r>
            <a:endParaRPr sz="1600">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sp>
        <p:nvSpPr>
          <p:cNvPr id="175" name="Google Shape;175;p34"/>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Reconstruction</a:t>
            </a:r>
            <a:endParaRPr sz="3000">
              <a:latin typeface="Raleway ExtraLight"/>
              <a:ea typeface="Raleway ExtraLight"/>
              <a:cs typeface="Raleway ExtraLight"/>
              <a:sym typeface="Raleway ExtraLight"/>
            </a:endParaRPr>
          </a:p>
        </p:txBody>
      </p:sp>
      <p:sp>
        <p:nvSpPr>
          <p:cNvPr id="176" name="Google Shape;176;p34"/>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34"/>
          <p:cNvPicPr preferRelativeResize="0"/>
          <p:nvPr/>
        </p:nvPicPr>
        <p:blipFill>
          <a:blip r:embed="rId4">
            <a:alphaModFix/>
          </a:blip>
          <a:stretch>
            <a:fillRect/>
          </a:stretch>
        </p:blipFill>
        <p:spPr>
          <a:xfrm>
            <a:off x="5243174" y="1958100"/>
            <a:ext cx="3592375" cy="2049425"/>
          </a:xfrm>
          <a:prstGeom prst="rect">
            <a:avLst/>
          </a:prstGeom>
          <a:noFill/>
          <a:ln>
            <a:noFill/>
          </a:ln>
        </p:spPr>
      </p:pic>
      <p:pic>
        <p:nvPicPr>
          <p:cNvPr id="178" name="Google Shape;178;p34"/>
          <p:cNvPicPr preferRelativeResize="0"/>
          <p:nvPr/>
        </p:nvPicPr>
        <p:blipFill>
          <a:blip r:embed="rId5">
            <a:alphaModFix/>
          </a:blip>
          <a:stretch>
            <a:fillRect/>
          </a:stretch>
        </p:blipFill>
        <p:spPr>
          <a:xfrm>
            <a:off x="6104880" y="4502575"/>
            <a:ext cx="1868975" cy="44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5"/>
          <p:cNvPicPr preferRelativeResize="0"/>
          <p:nvPr/>
        </p:nvPicPr>
        <p:blipFill>
          <a:blip r:embed="rId3">
            <a:alphaModFix/>
          </a:blip>
          <a:stretch>
            <a:fillRect/>
          </a:stretch>
        </p:blipFill>
        <p:spPr>
          <a:xfrm>
            <a:off x="5980788" y="3935341"/>
            <a:ext cx="2117144" cy="600000"/>
          </a:xfrm>
          <a:prstGeom prst="rect">
            <a:avLst/>
          </a:prstGeom>
          <a:noFill/>
          <a:ln>
            <a:noFill/>
          </a:ln>
        </p:spPr>
      </p:pic>
      <p:sp>
        <p:nvSpPr>
          <p:cNvPr id="184" name="Google Shape;184;p35"/>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Reconstruction error - MSE of distance between original points vs reconstructed points</a:t>
            </a:r>
            <a:endParaRPr sz="1600">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sp>
        <p:nvSpPr>
          <p:cNvPr id="185" name="Google Shape;185;p35"/>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Evaluating hyperparameters</a:t>
            </a:r>
            <a:endParaRPr sz="3000">
              <a:latin typeface="Raleway ExtraLight"/>
              <a:ea typeface="Raleway ExtraLight"/>
              <a:cs typeface="Raleway ExtraLight"/>
              <a:sym typeface="Raleway ExtraLight"/>
            </a:endParaRPr>
          </a:p>
        </p:txBody>
      </p:sp>
      <p:sp>
        <p:nvSpPr>
          <p:cNvPr id="186" name="Google Shape;186;p35"/>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35"/>
          <p:cNvPicPr preferRelativeResize="0"/>
          <p:nvPr/>
        </p:nvPicPr>
        <p:blipFill>
          <a:blip r:embed="rId4">
            <a:alphaModFix/>
          </a:blip>
          <a:stretch>
            <a:fillRect/>
          </a:stretch>
        </p:blipFill>
        <p:spPr>
          <a:xfrm>
            <a:off x="5243174" y="1958100"/>
            <a:ext cx="3592375" cy="2049425"/>
          </a:xfrm>
          <a:prstGeom prst="rect">
            <a:avLst/>
          </a:prstGeom>
          <a:noFill/>
          <a:ln>
            <a:noFill/>
          </a:ln>
        </p:spPr>
      </p:pic>
      <p:pic>
        <p:nvPicPr>
          <p:cNvPr id="188" name="Google Shape;188;p35"/>
          <p:cNvPicPr preferRelativeResize="0"/>
          <p:nvPr/>
        </p:nvPicPr>
        <p:blipFill>
          <a:blip r:embed="rId5">
            <a:alphaModFix/>
          </a:blip>
          <a:stretch>
            <a:fillRect/>
          </a:stretch>
        </p:blipFill>
        <p:spPr>
          <a:xfrm>
            <a:off x="6104880" y="4502575"/>
            <a:ext cx="1868975" cy="44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Reconstruction error - MSE of distance between original points vs reconstructed points</a:t>
            </a:r>
            <a:endParaRPr sz="1600">
              <a:solidFill>
                <a:schemeClr val="dk1"/>
              </a:solidFill>
              <a:latin typeface="Raleway"/>
              <a:ea typeface="Raleway"/>
              <a:cs typeface="Raleway"/>
              <a:sym typeface="Raleway"/>
            </a:endParaRPr>
          </a:p>
          <a:p>
            <a:pPr indent="-330200" lvl="0" marL="45720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Grid search with supervised learning model as second step and dimensionality reduction as first step</a:t>
            </a:r>
            <a:endParaRPr sz="1600">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sp>
        <p:nvSpPr>
          <p:cNvPr id="194" name="Google Shape;194;p36"/>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Evaluating hyperparameters</a:t>
            </a:r>
            <a:endParaRPr sz="3000">
              <a:latin typeface="Raleway ExtraLight"/>
              <a:ea typeface="Raleway ExtraLight"/>
              <a:cs typeface="Raleway ExtraLight"/>
              <a:sym typeface="Raleway ExtraLight"/>
            </a:endParaRPr>
          </a:p>
        </p:txBody>
      </p:sp>
      <p:sp>
        <p:nvSpPr>
          <p:cNvPr id="195" name="Google Shape;195;p36"/>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36"/>
          <p:cNvPicPr preferRelativeResize="0"/>
          <p:nvPr/>
        </p:nvPicPr>
        <p:blipFill>
          <a:blip r:embed="rId3">
            <a:alphaModFix/>
          </a:blip>
          <a:stretch>
            <a:fillRect/>
          </a:stretch>
        </p:blipFill>
        <p:spPr>
          <a:xfrm>
            <a:off x="5548688" y="2562425"/>
            <a:ext cx="2981325" cy="140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Project our data to a d dimensional space, where d &gt;=N, with N being our current dimensions</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In a higher dimensional space our data can almost always be linearly separated, and we can separate our data into clusters using some suitable hyperplane</a:t>
            </a:r>
            <a:endParaRPr sz="1600">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sp>
        <p:nvSpPr>
          <p:cNvPr id="202" name="Google Shape;202;p37"/>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Kernel PCA</a:t>
            </a:r>
            <a:endParaRPr sz="3000">
              <a:latin typeface="Raleway ExtraLight"/>
              <a:ea typeface="Raleway ExtraLight"/>
              <a:cs typeface="Raleway ExtraLight"/>
              <a:sym typeface="Raleway ExtraLight"/>
            </a:endParaRPr>
          </a:p>
        </p:txBody>
      </p:sp>
      <p:sp>
        <p:nvSpPr>
          <p:cNvPr id="203" name="Google Shape;203;p37"/>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37"/>
          <p:cNvPicPr preferRelativeResize="0"/>
          <p:nvPr/>
        </p:nvPicPr>
        <p:blipFill rotWithShape="1">
          <a:blip r:embed="rId3">
            <a:alphaModFix/>
          </a:blip>
          <a:srcRect b="0" l="0" r="49670" t="0"/>
          <a:stretch/>
        </p:blipFill>
        <p:spPr>
          <a:xfrm>
            <a:off x="5004500" y="2229950"/>
            <a:ext cx="1974825" cy="2074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This hyperplane depends on the kernel we use, and using the same kernel trick we also had for SVMs, we can calculate the resulting projections of our data</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This lets us define non-linear hyperplanes to project our data onto</a:t>
            </a:r>
            <a:endParaRPr sz="1800">
              <a:solidFill>
                <a:schemeClr val="dk1"/>
              </a:solidFill>
              <a:latin typeface="Raleway"/>
              <a:ea typeface="Raleway"/>
              <a:cs typeface="Raleway"/>
              <a:sym typeface="Raleway"/>
            </a:endParaRPr>
          </a:p>
        </p:txBody>
      </p:sp>
      <p:sp>
        <p:nvSpPr>
          <p:cNvPr id="210" name="Google Shape;210;p38"/>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Kernel PCA</a:t>
            </a:r>
            <a:endParaRPr sz="3000">
              <a:latin typeface="Raleway ExtraLight"/>
              <a:ea typeface="Raleway ExtraLight"/>
              <a:cs typeface="Raleway ExtraLight"/>
              <a:sym typeface="Raleway ExtraLight"/>
            </a:endParaRPr>
          </a:p>
        </p:txBody>
      </p:sp>
      <p:sp>
        <p:nvSpPr>
          <p:cNvPr id="211" name="Google Shape;211;p38"/>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38"/>
          <p:cNvPicPr preferRelativeResize="0"/>
          <p:nvPr/>
        </p:nvPicPr>
        <p:blipFill>
          <a:blip r:embed="rId3">
            <a:alphaModFix/>
          </a:blip>
          <a:stretch>
            <a:fillRect/>
          </a:stretch>
        </p:blipFill>
        <p:spPr>
          <a:xfrm>
            <a:off x="5004500" y="2229950"/>
            <a:ext cx="3923800" cy="20746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Unlike linear PCA, in kernel PCA we never compute the components, just the projections</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For reconstruction we then have to perform extra fitting to find points in our original space that lie close to our project points in the higher dimensional space (inverse transform method)</a:t>
            </a:r>
            <a:endParaRPr sz="1600">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sp>
        <p:nvSpPr>
          <p:cNvPr id="218" name="Google Shape;218;p39"/>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Reconstruction</a:t>
            </a:r>
            <a:endParaRPr sz="3000">
              <a:latin typeface="Raleway ExtraLight"/>
              <a:ea typeface="Raleway ExtraLight"/>
              <a:cs typeface="Raleway ExtraLight"/>
              <a:sym typeface="Raleway ExtraLight"/>
            </a:endParaRPr>
          </a:p>
        </p:txBody>
      </p:sp>
      <p:sp>
        <p:nvSpPr>
          <p:cNvPr id="219" name="Google Shape;219;p39"/>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0" name="Google Shape;220;p39"/>
          <p:cNvPicPr preferRelativeResize="0"/>
          <p:nvPr/>
        </p:nvPicPr>
        <p:blipFill>
          <a:blip r:embed="rId3">
            <a:alphaModFix/>
          </a:blip>
          <a:stretch>
            <a:fillRect/>
          </a:stretch>
        </p:blipFill>
        <p:spPr>
          <a:xfrm>
            <a:off x="5004500" y="2229950"/>
            <a:ext cx="3923800" cy="20746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Elbow point on curve</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Cumulative explained variance</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Visualization needs</a:t>
            </a:r>
            <a:endParaRPr sz="1600">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sp>
        <p:nvSpPr>
          <p:cNvPr id="226" name="Google Shape;226;p40"/>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Choosing d</a:t>
            </a:r>
            <a:endParaRPr sz="3000">
              <a:latin typeface="Raleway ExtraLight"/>
              <a:ea typeface="Raleway ExtraLight"/>
              <a:cs typeface="Raleway ExtraLight"/>
              <a:sym typeface="Raleway ExtraLight"/>
            </a:endParaRPr>
          </a:p>
        </p:txBody>
      </p:sp>
      <p:sp>
        <p:nvSpPr>
          <p:cNvPr id="227" name="Google Shape;227;p40"/>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40"/>
          <p:cNvPicPr preferRelativeResize="0"/>
          <p:nvPr/>
        </p:nvPicPr>
        <p:blipFill>
          <a:blip r:embed="rId3">
            <a:alphaModFix/>
          </a:blip>
          <a:stretch>
            <a:fillRect/>
          </a:stretch>
        </p:blipFill>
        <p:spPr>
          <a:xfrm>
            <a:off x="5590520" y="1894174"/>
            <a:ext cx="2751750" cy="27462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Principal Component Analysis</a:t>
            </a:r>
            <a:endParaRPr sz="3000">
              <a:latin typeface="Raleway ExtraLight"/>
              <a:ea typeface="Raleway ExtraLight"/>
              <a:cs typeface="Raleway ExtraLight"/>
              <a:sym typeface="Raleway ExtraLight"/>
            </a:endParaRPr>
          </a:p>
        </p:txBody>
      </p:sp>
      <p:sp>
        <p:nvSpPr>
          <p:cNvPr id="109" name="Google Shape;109;p26"/>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6"/>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Project from our original dataset onto a lower dimensional subset defined by new coordinate axes, z</a:t>
            </a:r>
            <a:r>
              <a:rPr baseline="-25000" lang="en-GB" sz="1600">
                <a:solidFill>
                  <a:schemeClr val="dk1"/>
                </a:solidFill>
                <a:latin typeface="Raleway"/>
                <a:ea typeface="Raleway"/>
                <a:cs typeface="Raleway"/>
                <a:sym typeface="Raleway"/>
              </a:rPr>
              <a:t>i</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Method for finding the best lower dimensional coordinate space to project onto</a:t>
            </a:r>
            <a:endParaRPr sz="1600">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pic>
        <p:nvPicPr>
          <p:cNvPr id="111" name="Google Shape;111;p26"/>
          <p:cNvPicPr preferRelativeResize="0"/>
          <p:nvPr/>
        </p:nvPicPr>
        <p:blipFill rotWithShape="1">
          <a:blip r:embed="rId3">
            <a:alphaModFix/>
          </a:blip>
          <a:srcRect b="49693" l="33884" r="31860" t="0"/>
          <a:stretch/>
        </p:blipFill>
        <p:spPr>
          <a:xfrm>
            <a:off x="5507500" y="1633950"/>
            <a:ext cx="2776401" cy="3037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7"/>
          <p:cNvPicPr preferRelativeResize="0"/>
          <p:nvPr/>
        </p:nvPicPr>
        <p:blipFill>
          <a:blip r:embed="rId3">
            <a:alphaModFix/>
          </a:blip>
          <a:stretch>
            <a:fillRect/>
          </a:stretch>
        </p:blipFill>
        <p:spPr>
          <a:xfrm>
            <a:off x="4803424" y="1633950"/>
            <a:ext cx="4296650" cy="3201151"/>
          </a:xfrm>
          <a:prstGeom prst="rect">
            <a:avLst/>
          </a:prstGeom>
          <a:noFill/>
          <a:ln>
            <a:noFill/>
          </a:ln>
        </p:spPr>
      </p:pic>
      <p:sp>
        <p:nvSpPr>
          <p:cNvPr id="117" name="Google Shape;117;p27"/>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Principal Component Analysis</a:t>
            </a:r>
            <a:endParaRPr sz="3000">
              <a:latin typeface="Raleway ExtraLight"/>
              <a:ea typeface="Raleway ExtraLight"/>
              <a:cs typeface="Raleway ExtraLight"/>
              <a:sym typeface="Raleway ExtraLight"/>
            </a:endParaRPr>
          </a:p>
        </p:txBody>
      </p:sp>
      <p:sp>
        <p:nvSpPr>
          <p:cNvPr id="118" name="Google Shape;118;p27"/>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7"/>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Project from our original dataset onto a lower dimensional subset defined by new coordinate axes, z</a:t>
            </a:r>
            <a:r>
              <a:rPr baseline="-25000" lang="en-GB" sz="1600">
                <a:solidFill>
                  <a:schemeClr val="dk1"/>
                </a:solidFill>
                <a:latin typeface="Raleway"/>
                <a:ea typeface="Raleway"/>
                <a:cs typeface="Raleway"/>
                <a:sym typeface="Raleway"/>
              </a:rPr>
              <a:t>i</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Method for finding the best lower dimensional coordinate space to project onto</a:t>
            </a:r>
            <a:endParaRPr sz="1600">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Method</a:t>
            </a:r>
            <a:endParaRPr sz="1600">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Variance lets us separate our datapoints</a:t>
            </a:r>
            <a:endParaRPr>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So we want to preserve the variance</a:t>
            </a:r>
            <a:endParaRPr>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This method also minimize distance between new and old dataset (want new dataset to be very similar to old dataset)</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sp>
        <p:nvSpPr>
          <p:cNvPr id="125" name="Google Shape;125;p28"/>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Principal Component Analysis</a:t>
            </a:r>
            <a:endParaRPr sz="3000">
              <a:latin typeface="Raleway ExtraLight"/>
              <a:ea typeface="Raleway ExtraLight"/>
              <a:cs typeface="Raleway ExtraLight"/>
              <a:sym typeface="Raleway ExtraLight"/>
            </a:endParaRPr>
          </a:p>
        </p:txBody>
      </p:sp>
      <p:sp>
        <p:nvSpPr>
          <p:cNvPr id="126" name="Google Shape;126;p28"/>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8"/>
          <p:cNvPicPr preferRelativeResize="0"/>
          <p:nvPr/>
        </p:nvPicPr>
        <p:blipFill rotWithShape="1">
          <a:blip r:embed="rId3">
            <a:alphaModFix/>
          </a:blip>
          <a:srcRect b="49693" l="33884" r="31860" t="0"/>
          <a:stretch/>
        </p:blipFill>
        <p:spPr>
          <a:xfrm>
            <a:off x="5507500" y="1633950"/>
            <a:ext cx="2776401" cy="30378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Method</a:t>
            </a:r>
            <a:endParaRPr sz="1600">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Variance lets us separate our datapoints</a:t>
            </a:r>
            <a:endParaRPr>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Preserve the variance</a:t>
            </a:r>
            <a:endParaRPr>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Minimize distance between new and old dataset (want new dataset to be very similar to old dataset)</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sp>
        <p:nvSpPr>
          <p:cNvPr id="133" name="Google Shape;133;p29"/>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Principal Component Analysis</a:t>
            </a:r>
            <a:endParaRPr sz="3000">
              <a:latin typeface="Raleway ExtraLight"/>
              <a:ea typeface="Raleway ExtraLight"/>
              <a:cs typeface="Raleway ExtraLight"/>
              <a:sym typeface="Raleway ExtraLight"/>
            </a:endParaRPr>
          </a:p>
        </p:txBody>
      </p:sp>
      <p:sp>
        <p:nvSpPr>
          <p:cNvPr id="134" name="Google Shape;134;p29"/>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9"/>
          <p:cNvPicPr preferRelativeResize="0"/>
          <p:nvPr/>
        </p:nvPicPr>
        <p:blipFill rotWithShape="1">
          <a:blip r:embed="rId3">
            <a:alphaModFix/>
          </a:blip>
          <a:srcRect b="0" l="0" r="51399" t="0"/>
          <a:stretch/>
        </p:blipFill>
        <p:spPr>
          <a:xfrm>
            <a:off x="4915400" y="2086075"/>
            <a:ext cx="2000625" cy="213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Method</a:t>
            </a:r>
            <a:endParaRPr sz="1600">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Variance lets us separate our datapoints</a:t>
            </a:r>
            <a:endParaRPr>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Preserve the variance</a:t>
            </a:r>
            <a:endParaRPr>
              <a:solidFill>
                <a:schemeClr val="dk1"/>
              </a:solidFill>
              <a:latin typeface="Raleway"/>
              <a:ea typeface="Raleway"/>
              <a:cs typeface="Raleway"/>
              <a:sym typeface="Raleway"/>
            </a:endParaRPr>
          </a:p>
          <a:p>
            <a:pPr indent="-317500" lvl="1" marL="914400" rtl="0" algn="l">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Minimize distance between new and old dataset (want new dataset to be very similar to old dataset)</a:t>
            </a:r>
            <a:endParaRPr sz="1800">
              <a:solidFill>
                <a:schemeClr val="dk1"/>
              </a:solidFill>
              <a:latin typeface="Raleway"/>
              <a:ea typeface="Raleway"/>
              <a:cs typeface="Raleway"/>
              <a:sym typeface="Raleway"/>
            </a:endParaRPr>
          </a:p>
        </p:txBody>
      </p:sp>
      <p:sp>
        <p:nvSpPr>
          <p:cNvPr id="141" name="Google Shape;141;p30"/>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Principal Component Analysis</a:t>
            </a:r>
            <a:endParaRPr sz="3000">
              <a:latin typeface="Raleway ExtraLight"/>
              <a:ea typeface="Raleway ExtraLight"/>
              <a:cs typeface="Raleway ExtraLight"/>
              <a:sym typeface="Raleway ExtraLight"/>
            </a:endParaRPr>
          </a:p>
        </p:txBody>
      </p:sp>
      <p:sp>
        <p:nvSpPr>
          <p:cNvPr id="142" name="Google Shape;142;p30"/>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30"/>
          <p:cNvPicPr preferRelativeResize="0"/>
          <p:nvPr/>
        </p:nvPicPr>
        <p:blipFill>
          <a:blip r:embed="rId3">
            <a:alphaModFix/>
          </a:blip>
          <a:stretch>
            <a:fillRect/>
          </a:stretch>
        </p:blipFill>
        <p:spPr>
          <a:xfrm>
            <a:off x="4915400" y="2086087"/>
            <a:ext cx="4116550" cy="213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Method</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Principal component</a:t>
            </a:r>
            <a:endParaRPr sz="1600">
              <a:solidFill>
                <a:schemeClr val="dk1"/>
              </a:solidFill>
              <a:latin typeface="Raleway"/>
              <a:ea typeface="Raleway"/>
              <a:cs typeface="Raleway"/>
              <a:sym typeface="Raleway"/>
            </a:endParaRPr>
          </a:p>
          <a:p>
            <a:pPr indent="-317500" lvl="1" marL="914400" marR="0" rtl="0" algn="l">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Each new axis is called a principal component, starting with z</a:t>
            </a:r>
            <a:r>
              <a:rPr baseline="-25000" lang="en-GB">
                <a:solidFill>
                  <a:schemeClr val="dk1"/>
                </a:solidFill>
                <a:latin typeface="Raleway"/>
                <a:ea typeface="Raleway"/>
                <a:cs typeface="Raleway"/>
                <a:sym typeface="Raleway"/>
              </a:rPr>
              <a:t>1</a:t>
            </a:r>
            <a:r>
              <a:rPr lang="en-GB">
                <a:solidFill>
                  <a:schemeClr val="dk1"/>
                </a:solidFill>
                <a:latin typeface="Raleway"/>
                <a:ea typeface="Raleway"/>
                <a:cs typeface="Raleway"/>
                <a:sym typeface="Raleway"/>
              </a:rPr>
              <a:t>, the first principal component, over z</a:t>
            </a:r>
            <a:r>
              <a:rPr baseline="-25000" lang="en-GB">
                <a:solidFill>
                  <a:schemeClr val="dk1"/>
                </a:solidFill>
                <a:latin typeface="Raleway"/>
                <a:ea typeface="Raleway"/>
                <a:cs typeface="Raleway"/>
                <a:sym typeface="Raleway"/>
              </a:rPr>
              <a:t>i</a:t>
            </a:r>
            <a:r>
              <a:rPr lang="en-GB">
                <a:solidFill>
                  <a:schemeClr val="dk1"/>
                </a:solidFill>
                <a:latin typeface="Raleway"/>
                <a:ea typeface="Raleway"/>
                <a:cs typeface="Raleway"/>
                <a:sym typeface="Raleway"/>
              </a:rPr>
              <a:t>, the ith principal component</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sp>
        <p:nvSpPr>
          <p:cNvPr id="149" name="Google Shape;149;p31"/>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Principal Component Analysis</a:t>
            </a:r>
            <a:endParaRPr sz="3000">
              <a:latin typeface="Raleway ExtraLight"/>
              <a:ea typeface="Raleway ExtraLight"/>
              <a:cs typeface="Raleway ExtraLight"/>
              <a:sym typeface="Raleway ExtraLight"/>
            </a:endParaRPr>
          </a:p>
        </p:txBody>
      </p:sp>
      <p:sp>
        <p:nvSpPr>
          <p:cNvPr id="150" name="Google Shape;150;p31"/>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31"/>
          <p:cNvPicPr preferRelativeResize="0"/>
          <p:nvPr/>
        </p:nvPicPr>
        <p:blipFill>
          <a:blip r:embed="rId3">
            <a:alphaModFix/>
          </a:blip>
          <a:stretch>
            <a:fillRect/>
          </a:stretch>
        </p:blipFill>
        <p:spPr>
          <a:xfrm>
            <a:off x="4915400" y="2086087"/>
            <a:ext cx="4116550" cy="213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Method</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Principal component</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Reducing Dimensions</a:t>
            </a:r>
            <a:endParaRPr sz="1600">
              <a:solidFill>
                <a:schemeClr val="dk1"/>
              </a:solidFill>
              <a:latin typeface="Raleway"/>
              <a:ea typeface="Raleway"/>
              <a:cs typeface="Raleway"/>
              <a:sym typeface="Raleway"/>
            </a:endParaRPr>
          </a:p>
          <a:p>
            <a:pPr indent="-317500" lvl="1" marL="914400" marR="0" rtl="0" algn="l">
              <a:lnSpc>
                <a:spcPct val="150000"/>
              </a:lnSpc>
              <a:spcBef>
                <a:spcPts val="0"/>
              </a:spcBef>
              <a:spcAft>
                <a:spcPts val="0"/>
              </a:spcAft>
              <a:buClr>
                <a:schemeClr val="dk1"/>
              </a:buClr>
              <a:buSzPts val="1400"/>
              <a:buFont typeface="Raleway"/>
              <a:buChar char="◆"/>
            </a:pPr>
            <a:r>
              <a:rPr lang="en-GB">
                <a:solidFill>
                  <a:schemeClr val="dk1"/>
                </a:solidFill>
                <a:latin typeface="Raleway"/>
                <a:ea typeface="Raleway"/>
                <a:cs typeface="Raleway"/>
                <a:sym typeface="Raleway"/>
              </a:rPr>
              <a:t>To reduce dimensions we just project our data onto the hyperplane defined by our principal components</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sp>
        <p:nvSpPr>
          <p:cNvPr id="157" name="Google Shape;157;p32"/>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Principal Component Analysis</a:t>
            </a:r>
            <a:endParaRPr sz="3000">
              <a:latin typeface="Raleway ExtraLight"/>
              <a:ea typeface="Raleway ExtraLight"/>
              <a:cs typeface="Raleway ExtraLight"/>
              <a:sym typeface="Raleway ExtraLight"/>
            </a:endParaRPr>
          </a:p>
        </p:txBody>
      </p:sp>
      <p:sp>
        <p:nvSpPr>
          <p:cNvPr id="158" name="Google Shape;158;p32"/>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9" name="Google Shape;159;p32"/>
          <p:cNvPicPr preferRelativeResize="0"/>
          <p:nvPr/>
        </p:nvPicPr>
        <p:blipFill>
          <a:blip r:embed="rId3">
            <a:alphaModFix/>
          </a:blip>
          <a:stretch>
            <a:fillRect/>
          </a:stretch>
        </p:blipFill>
        <p:spPr>
          <a:xfrm>
            <a:off x="4915400" y="2086087"/>
            <a:ext cx="4116550" cy="213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3"/>
          <p:cNvPicPr preferRelativeResize="0"/>
          <p:nvPr/>
        </p:nvPicPr>
        <p:blipFill>
          <a:blip r:embed="rId3">
            <a:alphaModFix/>
          </a:blip>
          <a:stretch>
            <a:fillRect/>
          </a:stretch>
        </p:blipFill>
        <p:spPr>
          <a:xfrm>
            <a:off x="5980788" y="3935341"/>
            <a:ext cx="2117144" cy="600000"/>
          </a:xfrm>
          <a:prstGeom prst="rect">
            <a:avLst/>
          </a:prstGeom>
          <a:noFill/>
          <a:ln>
            <a:noFill/>
          </a:ln>
        </p:spPr>
      </p:pic>
      <p:sp>
        <p:nvSpPr>
          <p:cNvPr id="165" name="Google Shape;165;p33"/>
          <p:cNvSpPr txBox="1"/>
          <p:nvPr/>
        </p:nvSpPr>
        <p:spPr>
          <a:xfrm>
            <a:off x="930200" y="1748375"/>
            <a:ext cx="3985200" cy="30378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Our principal components are then the first d rows of V</a:t>
            </a:r>
            <a:r>
              <a:rPr baseline="30000" lang="en-GB" sz="1600">
                <a:solidFill>
                  <a:schemeClr val="dk1"/>
                </a:solidFill>
                <a:latin typeface="Raleway"/>
                <a:ea typeface="Raleway"/>
                <a:cs typeface="Raleway"/>
                <a:sym typeface="Raleway"/>
              </a:rPr>
              <a:t>H</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P - projected down to d dimensions</a:t>
            </a:r>
            <a:endParaRPr sz="1600">
              <a:solidFill>
                <a:schemeClr val="dk1"/>
              </a:solidFill>
              <a:latin typeface="Raleway"/>
              <a:ea typeface="Raleway"/>
              <a:cs typeface="Raleway"/>
              <a:sym typeface="Raleway"/>
            </a:endParaRPr>
          </a:p>
          <a:p>
            <a:pPr indent="-330200" lvl="0" marL="457200" marR="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X is centered around 0</a:t>
            </a:r>
            <a:endParaRPr sz="1600">
              <a:solidFill>
                <a:schemeClr val="dk1"/>
              </a:solidFill>
              <a:latin typeface="Raleway"/>
              <a:ea typeface="Raleway"/>
              <a:cs typeface="Raleway"/>
              <a:sym typeface="Raleway"/>
            </a:endParaRPr>
          </a:p>
          <a:p>
            <a:pPr indent="-330200" lvl="0" marL="457200" rtl="0" algn="l">
              <a:lnSpc>
                <a:spcPct val="150000"/>
              </a:lnSpc>
              <a:spcBef>
                <a:spcPts val="0"/>
              </a:spcBef>
              <a:spcAft>
                <a:spcPts val="0"/>
              </a:spcAft>
              <a:buClr>
                <a:schemeClr val="dk1"/>
              </a:buClr>
              <a:buSzPts val="1600"/>
              <a:buFont typeface="Raleway"/>
              <a:buChar char="➔"/>
            </a:pPr>
            <a:r>
              <a:rPr lang="en-GB" sz="1600">
                <a:solidFill>
                  <a:schemeClr val="dk1"/>
                </a:solidFill>
                <a:latin typeface="Raleway"/>
                <a:ea typeface="Raleway"/>
                <a:cs typeface="Raleway"/>
                <a:sym typeface="Raleway"/>
              </a:rPr>
              <a:t>Eigenvalue coefficients give us degree of explained variance by each corresponding principal component</a:t>
            </a:r>
            <a:endParaRPr sz="1600">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t/>
            </a:r>
            <a:endParaRPr sz="1800">
              <a:solidFill>
                <a:schemeClr val="dk1"/>
              </a:solidFill>
              <a:latin typeface="Raleway"/>
              <a:ea typeface="Raleway"/>
              <a:cs typeface="Raleway"/>
              <a:sym typeface="Raleway"/>
            </a:endParaRPr>
          </a:p>
        </p:txBody>
      </p:sp>
      <p:sp>
        <p:nvSpPr>
          <p:cNvPr id="166" name="Google Shape;166;p33"/>
          <p:cNvSpPr txBox="1"/>
          <p:nvPr/>
        </p:nvSpPr>
        <p:spPr>
          <a:xfrm>
            <a:off x="0" y="604100"/>
            <a:ext cx="9144000" cy="6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000">
                <a:latin typeface="Raleway ExtraLight"/>
                <a:ea typeface="Raleway ExtraLight"/>
                <a:cs typeface="Raleway ExtraLight"/>
                <a:sym typeface="Raleway ExtraLight"/>
              </a:rPr>
              <a:t>Principal Component Analysis</a:t>
            </a:r>
            <a:endParaRPr sz="3000">
              <a:latin typeface="Raleway ExtraLight"/>
              <a:ea typeface="Raleway ExtraLight"/>
              <a:cs typeface="Raleway ExtraLight"/>
              <a:sym typeface="Raleway ExtraLight"/>
            </a:endParaRPr>
          </a:p>
        </p:txBody>
      </p:sp>
      <p:sp>
        <p:nvSpPr>
          <p:cNvPr id="167" name="Google Shape;167;p33"/>
          <p:cNvSpPr/>
          <p:nvPr/>
        </p:nvSpPr>
        <p:spPr>
          <a:xfrm>
            <a:off x="3766050" y="1394600"/>
            <a:ext cx="1611900" cy="41100"/>
          </a:xfrm>
          <a:prstGeom prst="rect">
            <a:avLst/>
          </a:prstGeom>
          <a:solidFill>
            <a:srgbClr val="FFC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33"/>
          <p:cNvPicPr preferRelativeResize="0"/>
          <p:nvPr/>
        </p:nvPicPr>
        <p:blipFill>
          <a:blip r:embed="rId4">
            <a:alphaModFix/>
          </a:blip>
          <a:stretch>
            <a:fillRect/>
          </a:stretch>
        </p:blipFill>
        <p:spPr>
          <a:xfrm>
            <a:off x="5243174" y="1958100"/>
            <a:ext cx="3592375" cy="2049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8" ma:contentTypeDescription="Create a new document." ma:contentTypeScope="" ma:versionID="0c6101319a872d716316c7aef0f600e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90a05e0497f1fda03ba36f15561e520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E6C3A38B-D1DF-4E22-B09B-C4F76A560754}"/>
</file>

<file path=customXml/itemProps2.xml><?xml version="1.0" encoding="utf-8"?>
<ds:datastoreItem xmlns:ds="http://schemas.openxmlformats.org/officeDocument/2006/customXml" ds:itemID="{EAFA091B-3DAB-4588-B0F5-A761D02AB000}"/>
</file>

<file path=customXml/itemProps3.xml><?xml version="1.0" encoding="utf-8"?>
<ds:datastoreItem xmlns:ds="http://schemas.openxmlformats.org/officeDocument/2006/customXml" ds:itemID="{59F71BD2-30EA-4671-BEF2-D1E1A5C190A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