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aleway Extra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Raleway-regular.fntdata"/><Relationship Id="rId18" Type="http://schemas.openxmlformats.org/officeDocument/2006/relationships/font" Target="fonts/RalewayExtraLight-bold.fntdata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1" Type="http://schemas.openxmlformats.org/officeDocument/2006/relationships/customXml" Target="../customXml/item1.xml"/><Relationship Id="rId12" Type="http://schemas.openxmlformats.org/officeDocument/2006/relationships/slide" Target="slides/slide6.xml"/><Relationship Id="rId17" Type="http://schemas.openxmlformats.org/officeDocument/2006/relationships/font" Target="fonts/RalewayExtraLight-regular.fntdata"/><Relationship Id="rId7" Type="http://schemas.openxmlformats.org/officeDocument/2006/relationships/slide" Target="slides/slide1.xml"/><Relationship Id="rId20" Type="http://schemas.openxmlformats.org/officeDocument/2006/relationships/font" Target="fonts/RalewayExtraLight-boldItalic.fntdata"/><Relationship Id="rId2" Type="http://schemas.openxmlformats.org/officeDocument/2006/relationships/viewProps" Target="viewProps.xml"/><Relationship Id="rId16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1" Type="http://schemas.openxmlformats.org/officeDocument/2006/relationships/theme" Target="theme/theme3.xml"/><Relationship Id="rId6" Type="http://schemas.openxmlformats.org/officeDocument/2006/relationships/notesMaster" Target="notesMasters/notesMaster1.xml"/><Relationship Id="rId15" Type="http://schemas.openxmlformats.org/officeDocument/2006/relationships/font" Target="fonts/Raleway-italic.fntdata"/><Relationship Id="rId5" Type="http://schemas.openxmlformats.org/officeDocument/2006/relationships/slideMaster" Target="slideMasters/slideMaster2.xml"/><Relationship Id="rId23" Type="http://schemas.openxmlformats.org/officeDocument/2006/relationships/customXml" Target="../customXml/item3.xml"/><Relationship Id="rId10" Type="http://schemas.openxmlformats.org/officeDocument/2006/relationships/slide" Target="slides/slide4.xml"/><Relationship Id="rId19" Type="http://schemas.openxmlformats.org/officeDocument/2006/relationships/font" Target="fonts/RalewayExtraLight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Raleway-bold.fntdata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764a7a08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764a7a08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0e4056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0e4056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fefe2f2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fefe2f2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fefe2f2a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fefe2f2a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fefe2f2a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fefe2f2a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536550" y="1623425"/>
            <a:ext cx="6319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Model Deployment</a:t>
            </a:r>
            <a:endParaRPr b="1" sz="4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What We’ll Cover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930200" y="1748375"/>
            <a:ext cx="7190100" cy="3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Preparing Models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Performance Monitoring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Re-training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Preparing Models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6" name="Google Shape;116;p2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7"/>
          <p:cNvSpPr txBox="1"/>
          <p:nvPr/>
        </p:nvSpPr>
        <p:spPr>
          <a:xfrm>
            <a:off x="930200" y="1748375"/>
            <a:ext cx="74181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Save your model and pipeline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Move away from Jupyter, implement your model in a script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Work with engineers  (data and ML) to get your model into production and set up consistent data flow for input &amp; output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Monitoring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23" name="Google Shape;123;p2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8"/>
          <p:cNvSpPr txBox="1"/>
          <p:nvPr/>
        </p:nvSpPr>
        <p:spPr>
          <a:xfrm>
            <a:off x="930200" y="1748375"/>
            <a:ext cx="74181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Dashboards for monitoring performance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◆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Usage  errors, crashes breakdown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◆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Prediction speed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Manual feedback on predictions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Re-training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0" name="Google Shape;130;p2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9"/>
          <p:cNvSpPr txBox="1"/>
          <p:nvPr/>
        </p:nvSpPr>
        <p:spPr>
          <a:xfrm>
            <a:off x="930200" y="1748375"/>
            <a:ext cx="74181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Model performance generally degrades with time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Live-retraining - gradually update parameters with each prediction made - (if possible, e.g. classifications could be marked as correct/incorrect, recommendations can be measured with clicks/watch time, etc.)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Batch retraining (e.g. overnight, every week, every month…)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With re-training, re-assess performance on old (or new) test sets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Creating new models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7" name="Google Shape;137;p3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0"/>
          <p:cNvSpPr txBox="1"/>
          <p:nvPr/>
        </p:nvSpPr>
        <p:spPr>
          <a:xfrm>
            <a:off x="930200" y="1748375"/>
            <a:ext cx="74181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Compare live vs new model performance against same test set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Run A/B tests, introducing new model for small population (e.g. 5-10% - also depends on time to get significant results)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Monitor other important factors (prediction time, computation costs, other performance measures?)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Deploy model in phases to population, e.g. 10%-&gt;25%-&gt;50%-&gt;100% (again situation dependent)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Monitor user/human feedback, not just metrics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25C86E2A-C2C5-4228-9129-E2D59EE062CE}"/>
</file>

<file path=customXml/itemProps2.xml><?xml version="1.0" encoding="utf-8"?>
<ds:datastoreItem xmlns:ds="http://schemas.openxmlformats.org/officeDocument/2006/customXml" ds:itemID="{04835C90-BF05-44AB-A0A2-F4772EC035B8}"/>
</file>

<file path=customXml/itemProps3.xml><?xml version="1.0" encoding="utf-8"?>
<ds:datastoreItem xmlns:ds="http://schemas.openxmlformats.org/officeDocument/2006/customXml" ds:itemID="{EE183C4C-CCBC-4780-804A-CD522FC2F15D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