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Extra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alewayExtraLight-italic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font" Target="fonts/Raleway-bold.fntdata"/><Relationship Id="rId3" Type="http://schemas.openxmlformats.org/officeDocument/2006/relationships/presProps" Target="presProps.xml"/><Relationship Id="rId25" Type="http://schemas.openxmlformats.org/officeDocument/2006/relationships/font" Target="fonts/RalewayExtraLight-bold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font" Target="fonts/Raleway-regular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2.xml"/><Relationship Id="rId24" Type="http://schemas.openxmlformats.org/officeDocument/2006/relationships/font" Target="fonts/RalewayExtraLight-regular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8" Type="http://schemas.openxmlformats.org/officeDocument/2006/relationships/customXml" Target="../customXml/item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font" Target="fonts/Raleway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RalewayExtraLight-boldItalic.fntdata"/><Relationship Id="rId14" Type="http://schemas.openxmlformats.org/officeDocument/2006/relationships/slide" Target="slides/slide8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ickr.com/photos/107442568@N08/12547327134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0.piqsels.com/preview/75/886/497/4480j35547m45663a3pm5fmsvd.jp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4a7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4a7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01df095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01df095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Spurious Correlations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01df095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01df095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Spurious Correlations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01df095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01df095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Spurious Correlations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01df095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01df095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Spurious Correlations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64a7a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64a7a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0e40564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0e40564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https://www.flickr.com/photos/107442568@N08/12547327134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0e405641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0e405641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e40564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0e40564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Photo: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https://p0.piqsels.com/preview/75/886/497/4480j35547m45663a3pm5fmsvd.jpg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64a7a08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64a7a08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64a7a08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64a7a08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01df095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01df095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ebadf7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0ebadf7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Spurious Correlations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25" y="4778275"/>
            <a:ext cx="2459569" cy="2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-212600" y="1550100"/>
            <a:ext cx="9817800" cy="15717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1536550" y="1623425"/>
            <a:ext cx="63195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Types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3890338" y="15288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5"/>
          <p:cNvSpPr/>
          <p:nvPr/>
        </p:nvSpPr>
        <p:spPr>
          <a:xfrm>
            <a:off x="3890338" y="3098225"/>
            <a:ext cx="1611900" cy="6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525" y="1742350"/>
            <a:ext cx="3497430" cy="28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Causation and Correlation</a:t>
            </a:r>
            <a:endParaRPr sz="3000">
              <a:solidFill>
                <a:schemeClr val="dk1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77" name="Google Shape;177;p34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4"/>
          <p:cNvSpPr txBox="1"/>
          <p:nvPr/>
        </p:nvSpPr>
        <p:spPr>
          <a:xfrm>
            <a:off x="930200" y="1748375"/>
            <a:ext cx="36417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Causation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◆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Cause and effect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Signal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Noise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525" y="1949675"/>
            <a:ext cx="3497425" cy="246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Causation and Correlation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 txBox="1"/>
          <p:nvPr/>
        </p:nvSpPr>
        <p:spPr>
          <a:xfrm>
            <a:off x="930200" y="1748375"/>
            <a:ext cx="36417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Causation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◆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Cause and effect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Signal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Noise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525" y="1949687"/>
            <a:ext cx="3497425" cy="24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Causation and Correlation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93" name="Google Shape;193;p3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6"/>
          <p:cNvSpPr txBox="1"/>
          <p:nvPr/>
        </p:nvSpPr>
        <p:spPr>
          <a:xfrm>
            <a:off x="930200" y="1748375"/>
            <a:ext cx="36417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Causation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◆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Cause and effect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Signal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Noise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525" y="1949675"/>
            <a:ext cx="3497425" cy="246221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Causation and Correlation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7"/>
          <p:cNvSpPr txBox="1"/>
          <p:nvPr/>
        </p:nvSpPr>
        <p:spPr>
          <a:xfrm>
            <a:off x="930200" y="1748375"/>
            <a:ext cx="36417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Causation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◆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Cause and effect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Signal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Noise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What We’ll Cover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930200" y="1748375"/>
            <a:ext cx="71901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types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Categorical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Ordinal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◆"/>
            </a:pPr>
            <a:r>
              <a:rPr lang="en-GB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Numerical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Categorical/Nominal Data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Qualitative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Impossible to compare mathematically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Describes characteristics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Gender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Ethnicity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Nationality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2074100"/>
            <a:ext cx="3358550" cy="248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2054713"/>
            <a:ext cx="3358551" cy="2520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Ordinal</a:t>
            </a: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 Data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between Numerical+Nominal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 compare mathematically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Although definitions are still vague (e.g. your rating vs mine)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Examples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Ratings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Descriptive scales (e.g. cold, lukewarm, hot)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4839175" y="4499250"/>
            <a:ext cx="5655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3C47D"/>
                </a:solidFill>
              </a:rPr>
              <a:t>Mild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7860825" y="4499250"/>
            <a:ext cx="5655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6666"/>
                </a:solidFill>
              </a:rPr>
              <a:t>Hot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75" y="2054713"/>
            <a:ext cx="3358551" cy="252074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Ordinal Data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930200" y="1748375"/>
            <a:ext cx="39852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between Numerical+Nominal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 compare mathematically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◆"/>
            </a:pPr>
            <a:r>
              <a:rPr lang="en-GB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Although definitions are still vague (e.g. your rating vs mine)</a:t>
            </a: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Examples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Ratings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Descriptive scales (e.g. cold, lukewarm, hot)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4839175" y="4499250"/>
            <a:ext cx="5655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3C47D"/>
                </a:solidFill>
              </a:rPr>
              <a:t>Mild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7860825" y="4499250"/>
            <a:ext cx="5655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6666"/>
                </a:solidFill>
              </a:rPr>
              <a:t>Hot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00" y="-2525600"/>
            <a:ext cx="5214728" cy="78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0"/>
          <p:cNvPicPr preferRelativeResize="0"/>
          <p:nvPr/>
        </p:nvPicPr>
        <p:blipFill rotWithShape="1">
          <a:blip r:embed="rId4">
            <a:alphaModFix/>
          </a:blip>
          <a:srcRect b="10362" l="6288" r="0" t="0"/>
          <a:stretch/>
        </p:blipFill>
        <p:spPr>
          <a:xfrm>
            <a:off x="5201400" y="-132225"/>
            <a:ext cx="5674398" cy="5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/>
          <p:nvPr/>
        </p:nvSpPr>
        <p:spPr>
          <a:xfrm>
            <a:off x="150" y="0"/>
            <a:ext cx="5201100" cy="51435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/>
        </p:nvSpPr>
        <p:spPr>
          <a:xfrm>
            <a:off x="343050" y="1776900"/>
            <a:ext cx="45153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Correlation Coefficient</a:t>
            </a:r>
            <a:endParaRPr b="1" sz="4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180" y="2074103"/>
            <a:ext cx="4672951" cy="2133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1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Correlation Coefficient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 txBox="1"/>
          <p:nvPr/>
        </p:nvSpPr>
        <p:spPr>
          <a:xfrm>
            <a:off x="930200" y="1748375"/>
            <a:ext cx="31497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Linear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Pearon’s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Non-Linear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RMSE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400" y="-2525600"/>
            <a:ext cx="5214728" cy="782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 rotWithShape="1">
          <a:blip r:embed="rId4">
            <a:alphaModFix/>
          </a:blip>
          <a:srcRect b="10362" l="6288" r="0" t="0"/>
          <a:stretch/>
        </p:blipFill>
        <p:spPr>
          <a:xfrm>
            <a:off x="5201400" y="-132225"/>
            <a:ext cx="5674398" cy="59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2"/>
          <p:cNvSpPr/>
          <p:nvPr/>
        </p:nvSpPr>
        <p:spPr>
          <a:xfrm>
            <a:off x="150" y="0"/>
            <a:ext cx="5201100" cy="51435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/>
        </p:nvSpPr>
        <p:spPr>
          <a:xfrm>
            <a:off x="343050" y="1776900"/>
            <a:ext cx="45153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Causation and Correlation</a:t>
            </a:r>
            <a:endParaRPr b="1" sz="4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950" y="1742352"/>
            <a:ext cx="2882575" cy="287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/>
        </p:nvSpPr>
        <p:spPr>
          <a:xfrm>
            <a:off x="0" y="604100"/>
            <a:ext cx="9144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Raleway ExtraLight"/>
                <a:ea typeface="Raleway ExtraLight"/>
                <a:cs typeface="Raleway ExtraLight"/>
                <a:sym typeface="Raleway ExtraLight"/>
              </a:rPr>
              <a:t>Causation and Correlation</a:t>
            </a:r>
            <a:endParaRPr sz="30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169" name="Google Shape;169;p33"/>
          <p:cNvSpPr/>
          <p:nvPr/>
        </p:nvSpPr>
        <p:spPr>
          <a:xfrm>
            <a:off x="3766050" y="1394600"/>
            <a:ext cx="1611900" cy="41100"/>
          </a:xfrm>
          <a:prstGeom prst="rect">
            <a:avLst/>
          </a:prstGeom>
          <a:solidFill>
            <a:srgbClr val="FFC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3"/>
          <p:cNvSpPr txBox="1"/>
          <p:nvPr/>
        </p:nvSpPr>
        <p:spPr>
          <a:xfrm>
            <a:off x="930200" y="1748375"/>
            <a:ext cx="36417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Causation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◆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Cause and effect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Signal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➔"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Noise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055C0E2-AEEC-4CD1-8F9F-67BA41E09D7D}"/>
</file>

<file path=customXml/itemProps2.xml><?xml version="1.0" encoding="utf-8"?>
<ds:datastoreItem xmlns:ds="http://schemas.openxmlformats.org/officeDocument/2006/customXml" ds:itemID="{7E8FBC19-DE24-48F6-AEB6-E5D4963F977A}"/>
</file>

<file path=customXml/itemProps3.xml><?xml version="1.0" encoding="utf-8"?>
<ds:datastoreItem xmlns:ds="http://schemas.openxmlformats.org/officeDocument/2006/customXml" ds:itemID="{105B4408-27C6-4940-B550-9AE702654CF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