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Extra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RalewayExtraLight-boldItalic.fnt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RalewayExtraLight-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-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alewayExtraLight-bold.fntdata"/><Relationship Id="rId37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2.xml"/><Relationship Id="rId31" Type="http://schemas.openxmlformats.org/officeDocument/2006/relationships/font" Target="fonts/RalewayExtraLight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-regular.fntdata"/><Relationship Id="rId30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66624e0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66624e0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66624e0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66624e0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66624e0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166624e0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166624e0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166624e0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66624e0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166624e0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66624e0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166624e0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166624e0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166624e0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166624e0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166624e0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166624e0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166624e0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166624e0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166624e0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18dedf8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18dedf8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8dedf8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8dedf8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66624e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66624e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66624e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66624e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66624e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66624e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66624e0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66624e0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66624e0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66624e0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Evaluating Classifiers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Precision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4"/>
          <p:cNvCxnSpPr/>
          <p:nvPr/>
        </p:nvCxnSpPr>
        <p:spPr>
          <a:xfrm>
            <a:off x="2945850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4"/>
          <p:cNvSpPr txBox="1"/>
          <p:nvPr/>
        </p:nvSpPr>
        <p:spPr>
          <a:xfrm>
            <a:off x="5597100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256" name="Google Shape;256;p34"/>
          <p:cNvSpPr txBox="1"/>
          <p:nvPr/>
        </p:nvSpPr>
        <p:spPr>
          <a:xfrm>
            <a:off x="1689125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257" name="Google Shape;257;p34"/>
          <p:cNvSpPr txBox="1"/>
          <p:nvPr/>
        </p:nvSpPr>
        <p:spPr>
          <a:xfrm>
            <a:off x="3143925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3</a:t>
            </a:r>
            <a:endParaRPr sz="2400"/>
          </a:p>
        </p:txBody>
      </p:sp>
      <p:sp>
        <p:nvSpPr>
          <p:cNvPr id="258" name="Google Shape;258;p34"/>
          <p:cNvSpPr txBox="1"/>
          <p:nvPr/>
        </p:nvSpPr>
        <p:spPr>
          <a:xfrm>
            <a:off x="3143925" y="3739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Positives = 3</a:t>
            </a:r>
            <a:endParaRPr sz="2400"/>
          </a:p>
        </p:txBody>
      </p:sp>
      <p:sp>
        <p:nvSpPr>
          <p:cNvPr id="259" name="Google Shape;259;p34"/>
          <p:cNvSpPr txBox="1"/>
          <p:nvPr/>
        </p:nvSpPr>
        <p:spPr>
          <a:xfrm>
            <a:off x="3143925" y="4445200"/>
            <a:ext cx="3942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Precision = 3/(3+3) = 0.5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Recall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Proportion of actual positive that are identified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Recall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= TP/(TP+FN)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TP = True positives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FN = False negatives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recall , low number of 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actual positives that were missed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when FN are very bad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Disease or fraud detection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05" y="1848453"/>
            <a:ext cx="1093368" cy="65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673" y="1848447"/>
            <a:ext cx="1093368" cy="65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3054494"/>
            <a:ext cx="1093368" cy="65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55" y="4244150"/>
            <a:ext cx="1093368" cy="652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5"/>
          <p:cNvCxnSpPr/>
          <p:nvPr/>
        </p:nvCxnSpPr>
        <p:spPr>
          <a:xfrm flipH="1">
            <a:off x="5866575" y="2367650"/>
            <a:ext cx="11700" cy="257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5"/>
          <p:cNvCxnSpPr/>
          <p:nvPr/>
        </p:nvCxnSpPr>
        <p:spPr>
          <a:xfrm flipH="1">
            <a:off x="7198575" y="2313525"/>
            <a:ext cx="11700" cy="257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5"/>
          <p:cNvCxnSpPr/>
          <p:nvPr/>
        </p:nvCxnSpPr>
        <p:spPr>
          <a:xfrm flipH="1" rot="10800000">
            <a:off x="4965682" y="2800919"/>
            <a:ext cx="3354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5"/>
          <p:cNvCxnSpPr/>
          <p:nvPr/>
        </p:nvCxnSpPr>
        <p:spPr>
          <a:xfrm>
            <a:off x="4978656" y="3913750"/>
            <a:ext cx="33957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5"/>
          <p:cNvSpPr txBox="1"/>
          <p:nvPr/>
        </p:nvSpPr>
        <p:spPr>
          <a:xfrm>
            <a:off x="6746775" y="1566428"/>
            <a:ext cx="915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CC"/>
                </a:solidFill>
              </a:rPr>
              <a:t>Actual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76" name="Google Shape;276;p35"/>
          <p:cNvSpPr txBox="1"/>
          <p:nvPr/>
        </p:nvSpPr>
        <p:spPr>
          <a:xfrm rot="-5400000">
            <a:off x="4005350" y="3525200"/>
            <a:ext cx="1358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CC"/>
                </a:solidFill>
              </a:rPr>
              <a:t>Prediction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6113325" y="3048625"/>
            <a:ext cx="850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 positive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6311262" y="2494178"/>
            <a:ext cx="68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1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7455800" y="2484159"/>
            <a:ext cx="76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not 1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5454162" y="3143491"/>
            <a:ext cx="68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1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5164348" y="4071134"/>
            <a:ext cx="76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not 1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7414100" y="4186175"/>
            <a:ext cx="9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 negative</a:t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6113325" y="4240600"/>
            <a:ext cx="9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False negative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7381550" y="3058238"/>
            <a:ext cx="9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False positive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Recall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6"/>
          <p:cNvCxnSpPr/>
          <p:nvPr/>
        </p:nvCxnSpPr>
        <p:spPr>
          <a:xfrm>
            <a:off x="5003250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6"/>
          <p:cNvSpPr txBox="1"/>
          <p:nvPr/>
        </p:nvSpPr>
        <p:spPr>
          <a:xfrm>
            <a:off x="5597100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300" name="Google Shape;300;p36"/>
          <p:cNvSpPr txBox="1"/>
          <p:nvPr/>
        </p:nvSpPr>
        <p:spPr>
          <a:xfrm>
            <a:off x="3136925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301" name="Google Shape;301;p36"/>
          <p:cNvSpPr txBox="1"/>
          <p:nvPr/>
        </p:nvSpPr>
        <p:spPr>
          <a:xfrm>
            <a:off x="5201325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2</a:t>
            </a:r>
            <a:endParaRPr sz="2400"/>
          </a:p>
        </p:txBody>
      </p:sp>
      <p:sp>
        <p:nvSpPr>
          <p:cNvPr id="302" name="Google Shape;302;p36"/>
          <p:cNvSpPr txBox="1"/>
          <p:nvPr/>
        </p:nvSpPr>
        <p:spPr>
          <a:xfrm>
            <a:off x="5201325" y="3739150"/>
            <a:ext cx="3557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Negatives = 2</a:t>
            </a:r>
            <a:endParaRPr sz="2400"/>
          </a:p>
        </p:txBody>
      </p:sp>
      <p:sp>
        <p:nvSpPr>
          <p:cNvPr id="303" name="Google Shape;303;p36"/>
          <p:cNvSpPr txBox="1"/>
          <p:nvPr/>
        </p:nvSpPr>
        <p:spPr>
          <a:xfrm>
            <a:off x="5201325" y="4445200"/>
            <a:ext cx="4047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Recall</a:t>
            </a:r>
            <a:r>
              <a:rPr lang="en-GB" sz="2400"/>
              <a:t> = 2/(2+2) = 0.5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Recall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4416977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7"/>
          <p:cNvSpPr txBox="1"/>
          <p:nvPr/>
        </p:nvSpPr>
        <p:spPr>
          <a:xfrm>
            <a:off x="5010827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319" name="Google Shape;319;p37"/>
          <p:cNvSpPr txBox="1"/>
          <p:nvPr/>
        </p:nvSpPr>
        <p:spPr>
          <a:xfrm>
            <a:off x="2550652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320" name="Google Shape;320;p37"/>
          <p:cNvSpPr txBox="1"/>
          <p:nvPr/>
        </p:nvSpPr>
        <p:spPr>
          <a:xfrm>
            <a:off x="4615052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3</a:t>
            </a:r>
            <a:endParaRPr sz="2400"/>
          </a:p>
        </p:txBody>
      </p:sp>
      <p:sp>
        <p:nvSpPr>
          <p:cNvPr id="321" name="Google Shape;321;p37"/>
          <p:cNvSpPr txBox="1"/>
          <p:nvPr/>
        </p:nvSpPr>
        <p:spPr>
          <a:xfrm>
            <a:off x="4615050" y="3739150"/>
            <a:ext cx="358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Negatives = 1</a:t>
            </a:r>
            <a:endParaRPr sz="2400"/>
          </a:p>
        </p:txBody>
      </p:sp>
      <p:sp>
        <p:nvSpPr>
          <p:cNvPr id="322" name="Google Shape;322;p37"/>
          <p:cNvSpPr txBox="1"/>
          <p:nvPr/>
        </p:nvSpPr>
        <p:spPr>
          <a:xfrm>
            <a:off x="4615052" y="4445200"/>
            <a:ext cx="4047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Recall</a:t>
            </a:r>
            <a:r>
              <a:rPr lang="en-GB" sz="2400"/>
              <a:t> = 3/(3+1) = 0.75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Recall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8"/>
          <p:cNvCxnSpPr/>
          <p:nvPr/>
        </p:nvCxnSpPr>
        <p:spPr>
          <a:xfrm>
            <a:off x="3731177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8"/>
          <p:cNvSpPr txBox="1"/>
          <p:nvPr/>
        </p:nvSpPr>
        <p:spPr>
          <a:xfrm>
            <a:off x="5010827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338" name="Google Shape;338;p38"/>
          <p:cNvSpPr txBox="1"/>
          <p:nvPr/>
        </p:nvSpPr>
        <p:spPr>
          <a:xfrm>
            <a:off x="1864852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339" name="Google Shape;339;p38"/>
          <p:cNvSpPr txBox="1"/>
          <p:nvPr/>
        </p:nvSpPr>
        <p:spPr>
          <a:xfrm>
            <a:off x="3929252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3</a:t>
            </a:r>
            <a:endParaRPr sz="2400"/>
          </a:p>
        </p:txBody>
      </p:sp>
      <p:sp>
        <p:nvSpPr>
          <p:cNvPr id="340" name="Google Shape;340;p38"/>
          <p:cNvSpPr txBox="1"/>
          <p:nvPr/>
        </p:nvSpPr>
        <p:spPr>
          <a:xfrm>
            <a:off x="3929250" y="3739150"/>
            <a:ext cx="358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Negatives = 1</a:t>
            </a:r>
            <a:endParaRPr sz="2400"/>
          </a:p>
        </p:txBody>
      </p:sp>
      <p:sp>
        <p:nvSpPr>
          <p:cNvPr id="341" name="Google Shape;341;p38"/>
          <p:cNvSpPr txBox="1"/>
          <p:nvPr/>
        </p:nvSpPr>
        <p:spPr>
          <a:xfrm>
            <a:off x="3929252" y="4445200"/>
            <a:ext cx="4047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Recall = 3/(3+1) = 0.75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Recall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9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9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39"/>
          <p:cNvCxnSpPr/>
          <p:nvPr/>
        </p:nvCxnSpPr>
        <p:spPr>
          <a:xfrm>
            <a:off x="2969177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9"/>
          <p:cNvSpPr txBox="1"/>
          <p:nvPr/>
        </p:nvSpPr>
        <p:spPr>
          <a:xfrm>
            <a:off x="5010827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357" name="Google Shape;357;p39"/>
          <p:cNvSpPr txBox="1"/>
          <p:nvPr/>
        </p:nvSpPr>
        <p:spPr>
          <a:xfrm>
            <a:off x="1102852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358" name="Google Shape;358;p39"/>
          <p:cNvSpPr txBox="1"/>
          <p:nvPr/>
        </p:nvSpPr>
        <p:spPr>
          <a:xfrm>
            <a:off x="3167252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3</a:t>
            </a:r>
            <a:endParaRPr sz="2400"/>
          </a:p>
        </p:txBody>
      </p:sp>
      <p:sp>
        <p:nvSpPr>
          <p:cNvPr id="359" name="Google Shape;359;p39"/>
          <p:cNvSpPr txBox="1"/>
          <p:nvPr/>
        </p:nvSpPr>
        <p:spPr>
          <a:xfrm>
            <a:off x="3167250" y="3739150"/>
            <a:ext cx="358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Negatives = 1</a:t>
            </a:r>
            <a:endParaRPr sz="2400"/>
          </a:p>
        </p:txBody>
      </p:sp>
      <p:sp>
        <p:nvSpPr>
          <p:cNvPr id="360" name="Google Shape;360;p39"/>
          <p:cNvSpPr txBox="1"/>
          <p:nvPr/>
        </p:nvSpPr>
        <p:spPr>
          <a:xfrm>
            <a:off x="3167252" y="4445200"/>
            <a:ext cx="4047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Recall = 3/(3+1) = 0.75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F1 Score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precision goes up, recall goes down, and vice versa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your problem not specific to demanding recall/precision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Harmonic mean of the two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is best, 0 is worst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2420125"/>
            <a:ext cx="3376124" cy="10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 Curve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Plot precision versus recall for various thresholds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Depending on your need, choose best region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curve to go towards top right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00" y="1854699"/>
            <a:ext cx="3043847" cy="3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600" y="1854700"/>
            <a:ext cx="3043850" cy="30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ROC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Receiver operating characteristic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Recall (true positive rate) vs false positive rate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curve to go to top left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AUC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Area under curve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AUC Score of 1 is best, 0.5 is random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Good general metric to compare classifiers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Confusion Matrix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90" name="Google Shape;390;p4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 breakdown of errors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Diagonal shows correct classifications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Reading the matrix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Rows indicate true values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Columns show predicted values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Conventions vary though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Documentation on sklearn is current wrong with description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799638"/>
            <a:ext cx="3764250" cy="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Making predictions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Accuracy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Precision, Recall, F1 Score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 Curve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ROC Curve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Confusion Matrix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Support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Support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of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occurrences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of each class in the true targets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3361968"/>
            <a:ext cx="38862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 txBox="1"/>
          <p:nvPr/>
        </p:nvSpPr>
        <p:spPr>
          <a:xfrm>
            <a:off x="4915400" y="2772138"/>
            <a:ext cx="6779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		2	   3	     4		 5	   6	</a:t>
            </a:r>
            <a:endParaRPr sz="1800"/>
          </a:p>
        </p:txBody>
      </p:sp>
      <p:sp>
        <p:nvSpPr>
          <p:cNvPr id="402" name="Google Shape;402;p44"/>
          <p:cNvSpPr txBox="1"/>
          <p:nvPr/>
        </p:nvSpPr>
        <p:spPr>
          <a:xfrm>
            <a:off x="3255225" y="2759750"/>
            <a:ext cx="1660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True targets</a:t>
            </a:r>
            <a:br>
              <a:rPr lang="en-GB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Occurrences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Voting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Multiple classifiers to make predictions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Hard softing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Counting total number of yes/nos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 voting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Adding up probabilities to make decisions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721738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325" y="2721738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3250" y="265756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8250" y="1748375"/>
            <a:ext cx="1248928" cy="8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4878363" y="3619775"/>
            <a:ext cx="1323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0.49 0.45 0.87</a:t>
            </a:r>
            <a:endParaRPr sz="1200"/>
          </a:p>
        </p:txBody>
      </p:sp>
      <p:sp>
        <p:nvSpPr>
          <p:cNvPr id="123" name="Google Shape;123;p27"/>
          <p:cNvSpPr txBox="1"/>
          <p:nvPr/>
        </p:nvSpPr>
        <p:spPr>
          <a:xfrm>
            <a:off x="6201213" y="3619775"/>
            <a:ext cx="1323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0.2 0.23 0.45</a:t>
            </a:r>
            <a:endParaRPr sz="1200"/>
          </a:p>
        </p:txBody>
      </p:sp>
      <p:sp>
        <p:nvSpPr>
          <p:cNvPr id="124" name="Google Shape;124;p27"/>
          <p:cNvSpPr txBox="1"/>
          <p:nvPr/>
        </p:nvSpPr>
        <p:spPr>
          <a:xfrm>
            <a:off x="7569638" y="3619775"/>
            <a:ext cx="1323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0.53 0.61 0.45</a:t>
            </a:r>
            <a:endParaRPr sz="1200"/>
          </a:p>
        </p:txBody>
      </p:sp>
      <p:sp>
        <p:nvSpPr>
          <p:cNvPr id="125" name="Google Shape;125;p27"/>
          <p:cNvSpPr txBox="1"/>
          <p:nvPr/>
        </p:nvSpPr>
        <p:spPr>
          <a:xfrm>
            <a:off x="3861750" y="4030700"/>
            <a:ext cx="110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votes: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4915400" y="4030700"/>
            <a:ext cx="110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yes 2 no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6512488" y="4030700"/>
            <a:ext cx="552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 no</a:t>
            </a: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7676600" y="4030700"/>
            <a:ext cx="110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2</a:t>
            </a:r>
            <a:r>
              <a:rPr lang="en-GB">
                <a:highlight>
                  <a:srgbClr val="D9EAD3"/>
                </a:highlight>
              </a:rPr>
              <a:t> yes 1 no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3861750" y="4618550"/>
            <a:ext cx="110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</a:t>
            </a:r>
            <a:r>
              <a:rPr lang="en-GB"/>
              <a:t> votes: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4915400" y="4618550"/>
            <a:ext cx="110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93C47D"/>
                </a:highlight>
              </a:rPr>
              <a:t>0.60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6512488" y="4618550"/>
            <a:ext cx="552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0.29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7676600" y="4618550"/>
            <a:ext cx="110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D9EAD3"/>
                </a:highlight>
              </a:rPr>
              <a:t>0.53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Accuracy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Proportion of correct classifications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Good for overview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 the most useful, doesn’t contain a lot of information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be misleading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1548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325" y="21548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3250" y="2090638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5400" y="3242400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725" y="3274488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650" y="3210313"/>
            <a:ext cx="1248928" cy="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Accuracy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Proportion of correct classifications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Good for overview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 the most useful, doesn’t contain a lot of information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be misleading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21548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325" y="21548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3250" y="2090638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650" y="3210313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3274488"/>
            <a:ext cx="1248928" cy="8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5897" y="3274497"/>
            <a:ext cx="785784" cy="8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Precision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Proportion of positive classifications that are correct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Precision = TP/(TP+FP)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TP = True positives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FP = False positives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 precision low false positive rate.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Want when FP are very bad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Sales lead identification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05" y="1848453"/>
            <a:ext cx="1093368" cy="65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673" y="1848447"/>
            <a:ext cx="1093368" cy="65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3054494"/>
            <a:ext cx="1093368" cy="65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55" y="4244150"/>
            <a:ext cx="1093368" cy="652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30"/>
          <p:cNvCxnSpPr/>
          <p:nvPr/>
        </p:nvCxnSpPr>
        <p:spPr>
          <a:xfrm flipH="1">
            <a:off x="5866575" y="2367650"/>
            <a:ext cx="11700" cy="257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0"/>
          <p:cNvCxnSpPr/>
          <p:nvPr/>
        </p:nvCxnSpPr>
        <p:spPr>
          <a:xfrm flipH="1">
            <a:off x="7198575" y="2313525"/>
            <a:ext cx="11700" cy="257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0"/>
          <p:cNvCxnSpPr/>
          <p:nvPr/>
        </p:nvCxnSpPr>
        <p:spPr>
          <a:xfrm flipH="1" rot="10800000">
            <a:off x="4965682" y="2800919"/>
            <a:ext cx="3354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0"/>
          <p:cNvCxnSpPr/>
          <p:nvPr/>
        </p:nvCxnSpPr>
        <p:spPr>
          <a:xfrm>
            <a:off x="4978656" y="3913750"/>
            <a:ext cx="33957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0"/>
          <p:cNvSpPr txBox="1"/>
          <p:nvPr/>
        </p:nvSpPr>
        <p:spPr>
          <a:xfrm>
            <a:off x="6746775" y="1566428"/>
            <a:ext cx="915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CC"/>
                </a:solidFill>
              </a:rPr>
              <a:t>Actual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 rot="-5400000">
            <a:off x="4005350" y="3525200"/>
            <a:ext cx="1358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CC"/>
                </a:solidFill>
              </a:rPr>
              <a:t>Prediction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6113325" y="3048625"/>
            <a:ext cx="850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 positive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6311262" y="2494178"/>
            <a:ext cx="68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1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7455800" y="2484159"/>
            <a:ext cx="76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not 1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5454162" y="3143491"/>
            <a:ext cx="688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1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5164348" y="4071134"/>
            <a:ext cx="766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not 1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7414100" y="4186175"/>
            <a:ext cx="9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True negative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6113325" y="4240600"/>
            <a:ext cx="9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False</a:t>
            </a:r>
            <a:r>
              <a:rPr lang="en-GB"/>
              <a:t> negative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7381550" y="3058238"/>
            <a:ext cx="9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False</a:t>
            </a:r>
            <a:r>
              <a:rPr lang="en-GB"/>
              <a:t> positive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Precision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1"/>
          <p:cNvCxnSpPr/>
          <p:nvPr/>
        </p:nvCxnSpPr>
        <p:spPr>
          <a:xfrm>
            <a:off x="5003250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5597100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199" name="Google Shape;199;p31"/>
          <p:cNvSpPr txBox="1"/>
          <p:nvPr/>
        </p:nvSpPr>
        <p:spPr>
          <a:xfrm>
            <a:off x="3136925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200" name="Google Shape;200;p31"/>
          <p:cNvSpPr txBox="1"/>
          <p:nvPr/>
        </p:nvSpPr>
        <p:spPr>
          <a:xfrm>
            <a:off x="5201325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2</a:t>
            </a:r>
            <a:endParaRPr sz="2400"/>
          </a:p>
        </p:txBody>
      </p:sp>
      <p:sp>
        <p:nvSpPr>
          <p:cNvPr id="201" name="Google Shape;201;p31"/>
          <p:cNvSpPr txBox="1"/>
          <p:nvPr/>
        </p:nvSpPr>
        <p:spPr>
          <a:xfrm>
            <a:off x="5201325" y="3739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</a:t>
            </a:r>
            <a:r>
              <a:rPr lang="en-GB" sz="2400"/>
              <a:t> Positives = 1</a:t>
            </a:r>
            <a:endParaRPr sz="2400"/>
          </a:p>
        </p:txBody>
      </p:sp>
      <p:sp>
        <p:nvSpPr>
          <p:cNvPr id="202" name="Google Shape;202;p31"/>
          <p:cNvSpPr txBox="1"/>
          <p:nvPr/>
        </p:nvSpPr>
        <p:spPr>
          <a:xfrm>
            <a:off x="5201325" y="4445200"/>
            <a:ext cx="4047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Precision = 2/(2+1) = 0.66...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Precision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2"/>
          <p:cNvCxnSpPr/>
          <p:nvPr/>
        </p:nvCxnSpPr>
        <p:spPr>
          <a:xfrm>
            <a:off x="4393650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2"/>
          <p:cNvSpPr txBox="1"/>
          <p:nvPr/>
        </p:nvSpPr>
        <p:spPr>
          <a:xfrm>
            <a:off x="5597100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218" name="Google Shape;218;p32"/>
          <p:cNvSpPr txBox="1"/>
          <p:nvPr/>
        </p:nvSpPr>
        <p:spPr>
          <a:xfrm>
            <a:off x="3136925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219" name="Google Shape;219;p32"/>
          <p:cNvSpPr txBox="1"/>
          <p:nvPr/>
        </p:nvSpPr>
        <p:spPr>
          <a:xfrm>
            <a:off x="4591725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3</a:t>
            </a:r>
            <a:endParaRPr sz="2400"/>
          </a:p>
        </p:txBody>
      </p:sp>
      <p:sp>
        <p:nvSpPr>
          <p:cNvPr id="220" name="Google Shape;220;p32"/>
          <p:cNvSpPr txBox="1"/>
          <p:nvPr/>
        </p:nvSpPr>
        <p:spPr>
          <a:xfrm>
            <a:off x="4591725" y="3739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Positives = 1</a:t>
            </a:r>
            <a:endParaRPr sz="2400"/>
          </a:p>
        </p:txBody>
      </p:sp>
      <p:sp>
        <p:nvSpPr>
          <p:cNvPr id="221" name="Google Shape;221;p32"/>
          <p:cNvSpPr txBox="1"/>
          <p:nvPr/>
        </p:nvSpPr>
        <p:spPr>
          <a:xfrm>
            <a:off x="4591725" y="4445200"/>
            <a:ext cx="3942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Precision = 3/(3+1) = 0.75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Precision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5741339" y="209889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99695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6413627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4354300" y="2145550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3754564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21848" r="18797" t="0"/>
          <a:stretch/>
        </p:blipFill>
        <p:spPr>
          <a:xfrm>
            <a:off x="2967239" y="2145547"/>
            <a:ext cx="648949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 rotWithShape="1">
          <a:blip r:embed="rId4">
            <a:alphaModFix/>
          </a:blip>
          <a:srcRect b="0" l="24191" r="16457" t="0"/>
          <a:stretch/>
        </p:blipFill>
        <p:spPr>
          <a:xfrm>
            <a:off x="2294975" y="2193000"/>
            <a:ext cx="648949" cy="65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3"/>
          <p:cNvCxnSpPr/>
          <p:nvPr/>
        </p:nvCxnSpPr>
        <p:spPr>
          <a:xfrm>
            <a:off x="3707850" y="1691100"/>
            <a:ext cx="0" cy="17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3"/>
          <p:cNvSpPr txBox="1"/>
          <p:nvPr/>
        </p:nvSpPr>
        <p:spPr>
          <a:xfrm>
            <a:off x="5597100" y="1691100"/>
            <a:ext cx="793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1</a:t>
            </a:r>
            <a:endParaRPr sz="2400"/>
          </a:p>
        </p:txBody>
      </p:sp>
      <p:sp>
        <p:nvSpPr>
          <p:cNvPr id="237" name="Google Shape;237;p33"/>
          <p:cNvSpPr txBox="1"/>
          <p:nvPr/>
        </p:nvSpPr>
        <p:spPr>
          <a:xfrm>
            <a:off x="2451125" y="1750175"/>
            <a:ext cx="1266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Is not 1</a:t>
            </a:r>
            <a:endParaRPr sz="2400"/>
          </a:p>
        </p:txBody>
      </p:sp>
      <p:sp>
        <p:nvSpPr>
          <p:cNvPr id="238" name="Google Shape;238;p33"/>
          <p:cNvSpPr txBox="1"/>
          <p:nvPr/>
        </p:nvSpPr>
        <p:spPr>
          <a:xfrm>
            <a:off x="3905925" y="3068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True Positives = 3</a:t>
            </a:r>
            <a:endParaRPr sz="2400"/>
          </a:p>
        </p:txBody>
      </p:sp>
      <p:sp>
        <p:nvSpPr>
          <p:cNvPr id="239" name="Google Shape;239;p33"/>
          <p:cNvSpPr txBox="1"/>
          <p:nvPr/>
        </p:nvSpPr>
        <p:spPr>
          <a:xfrm>
            <a:off x="3905925" y="3739150"/>
            <a:ext cx="2753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False Positives = 2</a:t>
            </a:r>
            <a:endParaRPr sz="2400"/>
          </a:p>
        </p:txBody>
      </p:sp>
      <p:sp>
        <p:nvSpPr>
          <p:cNvPr id="240" name="Google Shape;240;p33"/>
          <p:cNvSpPr txBox="1"/>
          <p:nvPr/>
        </p:nvSpPr>
        <p:spPr>
          <a:xfrm>
            <a:off x="3905925" y="4445200"/>
            <a:ext cx="3942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Precision = 3/(3+2) = 0.6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834EAA8-A537-4266-811E-7A0E1CD5324A}"/>
</file>

<file path=customXml/itemProps2.xml><?xml version="1.0" encoding="utf-8"?>
<ds:datastoreItem xmlns:ds="http://schemas.openxmlformats.org/officeDocument/2006/customXml" ds:itemID="{0351ACDE-2566-4E8A-965C-A6145732A186}"/>
</file>

<file path=customXml/itemProps3.xml><?xml version="1.0" encoding="utf-8"?>
<ds:datastoreItem xmlns:ds="http://schemas.openxmlformats.org/officeDocument/2006/customXml" ds:itemID="{6B82AE36-67BF-4F38-83AE-874BE07B80D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