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Raleway Extra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3.xml"/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34" Type="http://schemas.openxmlformats.org/officeDocument/2006/relationships/slide" Target="slides/slide28.xml"/><Relationship Id="rId21" Type="http://schemas.openxmlformats.org/officeDocument/2006/relationships/slide" Target="slides/slide15.xml"/><Relationship Id="rId50" Type="http://schemas.openxmlformats.org/officeDocument/2006/relationships/slide" Target="slides/slide44.xml"/><Relationship Id="rId55" Type="http://schemas.openxmlformats.org/officeDocument/2006/relationships/font" Target="fonts/Raleway-bold.fntdata"/><Relationship Id="rId63" Type="http://schemas.openxmlformats.org/officeDocument/2006/relationships/customXml" Target="../customXml/item2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4" Type="http://schemas.openxmlformats.org/officeDocument/2006/relationships/slide" Target="slides/slide18.xml"/><Relationship Id="rId53" Type="http://schemas.openxmlformats.org/officeDocument/2006/relationships/slide" Target="slides/slide47.xml"/><Relationship Id="rId11" Type="http://schemas.openxmlformats.org/officeDocument/2006/relationships/slide" Target="slides/slide5.xml"/><Relationship Id="rId58" Type="http://schemas.openxmlformats.org/officeDocument/2006/relationships/font" Target="fonts/RalewayExtraLight-regular.fntdata"/><Relationship Id="rId5" Type="http://schemas.openxmlformats.org/officeDocument/2006/relationships/slideMaster" Target="slideMasters/slideMaster2.xml"/><Relationship Id="rId61" Type="http://schemas.openxmlformats.org/officeDocument/2006/relationships/font" Target="fonts/RalewayExtraLight-boldItalic.fntdata"/><Relationship Id="rId19" Type="http://schemas.openxmlformats.org/officeDocument/2006/relationships/slide" Target="slides/slide13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56" Type="http://schemas.openxmlformats.org/officeDocument/2006/relationships/font" Target="fonts/Raleway-italic.fntdata"/><Relationship Id="rId14" Type="http://schemas.openxmlformats.org/officeDocument/2006/relationships/slide" Target="slides/slide8.xml"/><Relationship Id="rId64" Type="http://schemas.openxmlformats.org/officeDocument/2006/relationships/customXml" Target="../customXml/item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59" Type="http://schemas.openxmlformats.org/officeDocument/2006/relationships/font" Target="fonts/RalewayExtraLight-bold.fntdata"/><Relationship Id="rId17" Type="http://schemas.openxmlformats.org/officeDocument/2006/relationships/slide" Target="slides/slide11.xml"/><Relationship Id="rId41" Type="http://schemas.openxmlformats.org/officeDocument/2006/relationships/slide" Target="slides/slide35.xml"/><Relationship Id="rId20" Type="http://schemas.openxmlformats.org/officeDocument/2006/relationships/slide" Target="slides/slide14.xml"/><Relationship Id="rId54" Type="http://schemas.openxmlformats.org/officeDocument/2006/relationships/font" Target="fonts/Raleway-regular.fntdata"/><Relationship Id="rId62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49" Type="http://schemas.openxmlformats.org/officeDocument/2006/relationships/slide" Target="slides/slide43.xml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7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44" Type="http://schemas.openxmlformats.org/officeDocument/2006/relationships/slide" Target="slides/slide38.xml"/><Relationship Id="rId31" Type="http://schemas.openxmlformats.org/officeDocument/2006/relationships/slide" Target="slides/slide25.xml"/><Relationship Id="rId60" Type="http://schemas.openxmlformats.org/officeDocument/2006/relationships/font" Target="fonts/RalewayExtraLight-italic.fntdata"/><Relationship Id="rId52" Type="http://schemas.openxmlformats.org/officeDocument/2006/relationships/slide" Target="slides/slide46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e40564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e40564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292b53f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1292b53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12999a8c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12999a8c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1292b53f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1292b53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12999a8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12999a8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2999a8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2999a8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2999a8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2999a8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12999a8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12999a8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12999a8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12999a8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12999a8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12999a8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4a7a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4a7a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12999a8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12999a8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2999a8c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2999a8c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12999a8c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12999a8c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12999a8c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12999a8c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12999a8c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12999a8c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12999a8c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12999a8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12999a8c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12999a8c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12999a8c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12999a8c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12999a8c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12999a8c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12999a8c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12999a8c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292b53f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292b53f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12999a8c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12999a8c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12999a8c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12999a8c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12999a8c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12999a8c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12999a8c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12999a8c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12999a8c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12999a8c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12999a8c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12999a8c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12999a8c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12999a8c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14c0cd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14c0cd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14c0cdb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14c0cdb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14c0cdb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14c0cdb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14c0cdb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14c0cdb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14c0cdb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14c0cdb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14c0cdb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814c0cdb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176450b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176450b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176450b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176450b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19a52f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19a52f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19a52fa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19a52fa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14c0cdb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14c0cdb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292b53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292b53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292b53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292b53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292b53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292b53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292b53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292b53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292b53f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292b53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jp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8.png"/><Relationship Id="rId6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1" Type="http://schemas.openxmlformats.org/officeDocument/2006/relationships/image" Target="../media/image35.png"/><Relationship Id="rId10" Type="http://schemas.openxmlformats.org/officeDocument/2006/relationships/image" Target="../media/image37.png"/><Relationship Id="rId9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Relationship Id="rId8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1" Type="http://schemas.openxmlformats.org/officeDocument/2006/relationships/image" Target="../media/image35.png"/><Relationship Id="rId10" Type="http://schemas.openxmlformats.org/officeDocument/2006/relationships/image" Target="../media/image37.png"/><Relationship Id="rId9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Relationship Id="rId8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1" Type="http://schemas.openxmlformats.org/officeDocument/2006/relationships/image" Target="../media/image35.png"/><Relationship Id="rId10" Type="http://schemas.openxmlformats.org/officeDocument/2006/relationships/image" Target="../media/image37.png"/><Relationship Id="rId9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Relationship Id="rId8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1" Type="http://schemas.openxmlformats.org/officeDocument/2006/relationships/image" Target="../media/image35.png"/><Relationship Id="rId10" Type="http://schemas.openxmlformats.org/officeDocument/2006/relationships/image" Target="../media/image37.png"/><Relationship Id="rId9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Relationship Id="rId8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1" Type="http://schemas.openxmlformats.org/officeDocument/2006/relationships/image" Target="../media/image35.png"/><Relationship Id="rId10" Type="http://schemas.openxmlformats.org/officeDocument/2006/relationships/image" Target="../media/image37.png"/><Relationship Id="rId9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Relationship Id="rId8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Estimate parameters of logistic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look like?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4" name="Google Shape;174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825" y="2571750"/>
            <a:ext cx="1838026" cy="186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837" y="2040600"/>
            <a:ext cx="2613614" cy="254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2825" y="2629525"/>
            <a:ext cx="1838025" cy="60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 rotWithShape="1">
          <a:blip r:embed="rId5">
            <a:alphaModFix/>
          </a:blip>
          <a:srcRect b="16163" l="0" r="88702" t="39049"/>
          <a:stretch/>
        </p:blipFill>
        <p:spPr>
          <a:xfrm>
            <a:off x="1608678" y="4150875"/>
            <a:ext cx="207650" cy="2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Log-loss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851600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25" y="3325225"/>
            <a:ext cx="4111765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400" y="2159425"/>
            <a:ext cx="4111776" cy="22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Log-loss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5" name="Google Shape;195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851600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25" y="3325225"/>
            <a:ext cx="4111765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400" y="2159425"/>
            <a:ext cx="4111776" cy="22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990725" y="4375125"/>
            <a:ext cx="3137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Severity of error for each observation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Log-loss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= observation i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851600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400" y="2159425"/>
            <a:ext cx="4111776" cy="22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79" y="3578650"/>
            <a:ext cx="4757624" cy="39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Log-loss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 = observation i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16" name="Google Shape;216;p3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851600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400" y="2159425"/>
            <a:ext cx="4111776" cy="22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79" y="3578650"/>
            <a:ext cx="4757624" cy="39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Loss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Log-loss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- target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- prediction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 = observation i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number of observations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6" name="Google Shape;226;p3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851600"/>
            <a:ext cx="2212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400" y="2159425"/>
            <a:ext cx="4111776" cy="22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50" y="3795212"/>
            <a:ext cx="4548976" cy="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Generalized loss function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325" y="2571750"/>
            <a:ext cx="1965717" cy="6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Generalized loss function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44" name="Google Shape;244;p4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325" y="2571750"/>
            <a:ext cx="1965717" cy="6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50" y="3352350"/>
            <a:ext cx="4138141" cy="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Generalized loss function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3" name="Google Shape;253;p4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325" y="2571750"/>
            <a:ext cx="1965717" cy="6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50" y="3352350"/>
            <a:ext cx="4138141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2475652"/>
            <a:ext cx="3116400" cy="8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Generalized loss function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00" y="2633447"/>
            <a:ext cx="6477951" cy="8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We’ll Cover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classification?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logistic regression look like?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logistic regression learn?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Binary, multi-label, multi-class classificatio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Generalized loss function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4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71" name="Google Shape;271;p4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00" y="2633447"/>
            <a:ext cx="6477951" cy="8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00" y="3475419"/>
            <a:ext cx="6822449" cy="8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/>
        </p:nvSpPr>
        <p:spPr>
          <a:xfrm>
            <a:off x="930200" y="1748375"/>
            <a:ext cx="57984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Generalized loss functi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80" name="Google Shape;280;p4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00" y="2633447"/>
            <a:ext cx="6477951" cy="8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00" y="3475419"/>
            <a:ext cx="6822449" cy="8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300" y="4366925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/>
        </p:nvSpPr>
        <p:spPr>
          <a:xfrm>
            <a:off x="930200" y="1748375"/>
            <a:ext cx="57984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Generalized loss function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				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this case, extra is nothing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p4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0" name="Google Shape;290;p4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00" y="2633447"/>
            <a:ext cx="6477951" cy="8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00" y="3475419"/>
            <a:ext cx="6822449" cy="8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300" y="4366925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930200" y="1748375"/>
            <a:ext cx="37179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Minimize loss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00" name="Google Shape;300;p4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00" y="2066075"/>
            <a:ext cx="4458249" cy="24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/>
        </p:nvSpPr>
        <p:spPr>
          <a:xfrm>
            <a:off x="930200" y="1748375"/>
            <a:ext cx="37179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Minimize loss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08" name="Google Shape;308;p4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00" y="2066075"/>
            <a:ext cx="4458249" cy="2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075" y="2323750"/>
            <a:ext cx="1370129" cy="2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/>
        </p:nvSpPr>
        <p:spPr>
          <a:xfrm>
            <a:off x="930200" y="1748375"/>
            <a:ext cx="37179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Minimize loss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individual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components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17" name="Google Shape;317;p4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00" y="2066075"/>
            <a:ext cx="4458249" cy="2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075" y="2323750"/>
            <a:ext cx="1370129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025" y="3083350"/>
            <a:ext cx="932900" cy="69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/>
        </p:nvSpPr>
        <p:spPr>
          <a:xfrm>
            <a:off x="930200" y="1748375"/>
            <a:ext cx="37179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Minimize loss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 - individual components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6" name="Google Shape;3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25" y="3083350"/>
            <a:ext cx="932900" cy="69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Logistic Regression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28" name="Google Shape;328;p5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700" y="2066075"/>
            <a:ext cx="4458249" cy="2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075" y="2323750"/>
            <a:ext cx="1370129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9071" y="3870875"/>
            <a:ext cx="2198579" cy="7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00" y="-2525600"/>
            <a:ext cx="5214728" cy="7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1"/>
          <p:cNvPicPr preferRelativeResize="0"/>
          <p:nvPr/>
        </p:nvPicPr>
        <p:blipFill rotWithShape="1">
          <a:blip r:embed="rId4">
            <a:alphaModFix/>
          </a:blip>
          <a:srcRect b="10362" l="6288" r="0" t="0"/>
          <a:stretch/>
        </p:blipFill>
        <p:spPr>
          <a:xfrm>
            <a:off x="5201400" y="-132225"/>
            <a:ext cx="5674398" cy="5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1"/>
          <p:cNvSpPr/>
          <p:nvPr/>
        </p:nvSpPr>
        <p:spPr>
          <a:xfrm>
            <a:off x="150" y="0"/>
            <a:ext cx="5201100" cy="51435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1"/>
          <p:cNvSpPr txBox="1"/>
          <p:nvPr/>
        </p:nvSpPr>
        <p:spPr>
          <a:xfrm>
            <a:off x="343050" y="1776900"/>
            <a:ext cx="4515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Gradient Descent Optimizer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/>
        </p:nvSpPr>
        <p:spPr>
          <a:xfrm>
            <a:off x="930200" y="1748375"/>
            <a:ext cx="37179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Initialize    randomly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5" name="Google Shape;345;p5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Gradient Descent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413" y="2066075"/>
            <a:ext cx="3386825" cy="2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2"/>
          <p:cNvPicPr preferRelativeResize="0"/>
          <p:nvPr/>
        </p:nvPicPr>
        <p:blipFill rotWithShape="1">
          <a:blip r:embed="rId4">
            <a:alphaModFix/>
          </a:blip>
          <a:srcRect b="38080" l="84196" r="6358" t="28960"/>
          <a:stretch/>
        </p:blipFill>
        <p:spPr>
          <a:xfrm>
            <a:off x="2335683" y="1830458"/>
            <a:ext cx="190525" cy="3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874" y="1526600"/>
            <a:ext cx="1611900" cy="61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/>
        </p:nvSpPr>
        <p:spPr>
          <a:xfrm>
            <a:off x="930200" y="1748375"/>
            <a:ext cx="37179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Initialize    randomly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 each weight move into direction of lower loss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Google Shape;355;p5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Gradient Descent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56" name="Google Shape;356;p5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413" y="2066075"/>
            <a:ext cx="3386825" cy="2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3"/>
          <p:cNvPicPr preferRelativeResize="0"/>
          <p:nvPr/>
        </p:nvPicPr>
        <p:blipFill rotWithShape="1">
          <a:blip r:embed="rId4">
            <a:alphaModFix/>
          </a:blip>
          <a:srcRect b="38080" l="84196" r="6358" t="28960"/>
          <a:stretch/>
        </p:blipFill>
        <p:spPr>
          <a:xfrm>
            <a:off x="2335683" y="1830458"/>
            <a:ext cx="190525" cy="3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874" y="1526600"/>
            <a:ext cx="1611900" cy="61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00" y="-2525600"/>
            <a:ext cx="5214728" cy="7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 rotWithShape="1">
          <a:blip r:embed="rId4">
            <a:alphaModFix/>
          </a:blip>
          <a:srcRect b="10362" l="6288" r="0" t="0"/>
          <a:stretch/>
        </p:blipFill>
        <p:spPr>
          <a:xfrm>
            <a:off x="5201400" y="-132225"/>
            <a:ext cx="5674398" cy="5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/>
        </p:nvSpPr>
        <p:spPr>
          <a:xfrm>
            <a:off x="150" y="0"/>
            <a:ext cx="5201100" cy="51435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343050" y="1776900"/>
            <a:ext cx="4515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classification?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/>
        </p:nvSpPr>
        <p:spPr>
          <a:xfrm>
            <a:off x="930200" y="1748375"/>
            <a:ext cx="37179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 each weight move into direction of lower loss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 - individual components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- learning rate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5" name="Google Shape;36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22" y="3568875"/>
            <a:ext cx="2537150" cy="71619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Gradient Descent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67" name="Google Shape;367;p5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413" y="2066075"/>
            <a:ext cx="3386825" cy="2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4"/>
          <p:cNvPicPr preferRelativeResize="0"/>
          <p:nvPr/>
        </p:nvPicPr>
        <p:blipFill rotWithShape="1">
          <a:blip r:embed="rId5">
            <a:alphaModFix/>
          </a:blip>
          <a:srcRect b="29043" l="47964" r="43874" t="34939"/>
          <a:stretch/>
        </p:blipFill>
        <p:spPr>
          <a:xfrm>
            <a:off x="1399773" y="3079265"/>
            <a:ext cx="207050" cy="2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8874" y="1526600"/>
            <a:ext cx="1611900" cy="61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/>
        </p:nvSpPr>
        <p:spPr>
          <a:xfrm>
            <a:off x="930200" y="1748375"/>
            <a:ext cx="37179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Batch gradient descent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all instances to calculate gradients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5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Gradient Descent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77" name="Google Shape;377;p5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413" y="2066075"/>
            <a:ext cx="3386825" cy="24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/>
        </p:nvSpPr>
        <p:spPr>
          <a:xfrm>
            <a:off x="930200" y="1748375"/>
            <a:ext cx="38157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Batch g.d. (slow, converges)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all instances to calculate gradients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4" name="Google Shape;384;p5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Gradient Descent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85" name="Google Shape;385;p5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413" y="2066075"/>
            <a:ext cx="3386825" cy="24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Batch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g.d. (slow, converges)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all instances to calculate gradients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Stochastic g.d.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only one observation to calculate gradient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Gradient Descent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93" name="Google Shape;393;p5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413" y="2066075"/>
            <a:ext cx="3386825" cy="24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8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Batch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g.d. (slow, converges)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all instances to calculate gradients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Stochastic g.d. (fast, doesn’t conv.)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only one observation to calculate gradient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0" name="Google Shape;400;p5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Gradient Descent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01" name="Google Shape;401;p5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413" y="2066075"/>
            <a:ext cx="3386825" cy="24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Gradient Descent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08" name="Google Shape;408;p5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413" y="2066075"/>
            <a:ext cx="3386825" cy="24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9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Batch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g.d. (slow, converges)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all instances to calculate gradients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Stochastic g.d. (fast, doesn’t conv.)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only one observation to calculate gradient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Mini-batch g.d.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a subset (batch) of observations to find gradient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Gradient Descent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16" name="Google Shape;416;p6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413" y="2066075"/>
            <a:ext cx="3386825" cy="24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0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Batch g.d. (slow, converges)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all instances to calculate gradients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Stochastic g.d. (fast, doesn’t conv.)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only one observation to calculate gradient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Mini-batch g.d.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(fast, doesn’t conv.)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a subset (batch) of observations to find gradient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00" y="-2525600"/>
            <a:ext cx="5214728" cy="7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1"/>
          <p:cNvPicPr preferRelativeResize="0"/>
          <p:nvPr/>
        </p:nvPicPr>
        <p:blipFill rotWithShape="1">
          <a:blip r:embed="rId4">
            <a:alphaModFix/>
          </a:blip>
          <a:srcRect b="10362" l="6288" r="0" t="0"/>
          <a:stretch/>
        </p:blipFill>
        <p:spPr>
          <a:xfrm>
            <a:off x="5201400" y="-132225"/>
            <a:ext cx="5674398" cy="5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1"/>
          <p:cNvSpPr/>
          <p:nvPr/>
        </p:nvSpPr>
        <p:spPr>
          <a:xfrm>
            <a:off x="150" y="0"/>
            <a:ext cx="5201100" cy="51435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1"/>
          <p:cNvSpPr txBox="1"/>
          <p:nvPr/>
        </p:nvSpPr>
        <p:spPr>
          <a:xfrm>
            <a:off x="343050" y="1420825"/>
            <a:ext cx="4515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Binary </a:t>
            </a:r>
            <a:r>
              <a:rPr b="1" lang="en-GB" sz="4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Multiclass</a:t>
            </a: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&amp;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Mutlilabel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Binary Classification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32" name="Google Shape;432;p6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2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Yes or No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Mainly testing for is or is not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34" name="Google Shape;43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113" y="2061950"/>
            <a:ext cx="3317049" cy="151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Binary Classification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40" name="Google Shape;440;p6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3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Yes or No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Mainly testing for is or is not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Cat or not cat?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42" name="Google Shape;44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113" y="2061950"/>
            <a:ext cx="3317049" cy="151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637" y="3411000"/>
            <a:ext cx="1444025" cy="16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125" y="2074099"/>
            <a:ext cx="3317048" cy="24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classification?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are they?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 categories in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Looking for groups in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Binary Classification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49" name="Google Shape;449;p6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4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Yes or No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Mainly testing for is or is not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Cat or not cat?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51" name="Google Shape;4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900" y="38255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825" y="3888125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750" y="38255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900" y="2725313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4825" y="2659225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2825" y="25717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54975" y="167370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3900" y="167370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52825" y="1609525"/>
            <a:ext cx="1248928" cy="8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Binary Classification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65" name="Google Shape;465;p6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5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Yes or No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Mainly testing for is or is not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Cat or not cat?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 or not 1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7" name="Google Shape;4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980" y="2945795"/>
            <a:ext cx="714133" cy="642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561" y="4197284"/>
            <a:ext cx="714133" cy="642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1692" y="4152483"/>
            <a:ext cx="714133" cy="642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7555" y="3431633"/>
            <a:ext cx="714133" cy="642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9036" y="3431630"/>
            <a:ext cx="714133" cy="642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7562" y="2681639"/>
            <a:ext cx="714133" cy="642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9038" y="2681647"/>
            <a:ext cx="714133" cy="642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11500" y="2061100"/>
            <a:ext cx="714150" cy="513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67562" y="1996375"/>
            <a:ext cx="714133" cy="64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Multiclass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 Classification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81" name="Google Shape;481;p6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6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 to specific label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Looking at labels that are mutually exclusive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classes can be tested simultaneously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Some algorithms have it as a natural option, otherwise use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 versus One, or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 versus Rest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83" name="Google Shape;4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900" y="38255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825" y="3888125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750" y="38255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900" y="2725313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4825" y="2659225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2825" y="25717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54975" y="167370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3900" y="167370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52825" y="1609525"/>
            <a:ext cx="1248928" cy="8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Multiclass Classification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497" name="Google Shape;497;p6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7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 versus Rest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Binary classifier for each class (e.g. 1 vs not 1, 2 vs not 2…)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Pick the one with the highest score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classifiers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 computational expensive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problems with dataset imbalances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9" name="Google Shape;49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900" y="38255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825" y="3888125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750" y="38255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900" y="2725313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4825" y="2659225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2825" y="25717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54975" y="167370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3900" y="167370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52825" y="1609525"/>
            <a:ext cx="1248928" cy="8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Multiclass Classification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513" name="Google Shape;513;p6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8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 versus One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 a classifier for each comparison (e.g. 1v2 1v3 1v4…)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E.g. pick the one that won the most matchups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N(N-1)/2 classifiers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computationally expensive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 problems with dataset imbalances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5" name="Google Shape;5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900" y="38255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825" y="3888125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750" y="38255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900" y="2725313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4825" y="2659225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2825" y="257175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54975" y="167370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3900" y="167370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52825" y="1609525"/>
            <a:ext cx="1248928" cy="8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Multiclass Classification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529" name="Google Shape;529;p6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9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Multinomial loss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31" name="Google Shape;53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850" y="2194001"/>
            <a:ext cx="5937325" cy="19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Multiclass Classification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537" name="Google Shape;537;p7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0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Multinomial loss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Extend log loss function to more than 2 variables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39" name="Google Shape;53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50" y="1894575"/>
            <a:ext cx="4031874" cy="13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000" y="1894575"/>
            <a:ext cx="4070780" cy="13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625" y="3707800"/>
            <a:ext cx="5084700" cy="11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Multilabel Classification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547" name="Google Shape;547;p7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1"/>
          <p:cNvSpPr txBox="1"/>
          <p:nvPr/>
        </p:nvSpPr>
        <p:spPr>
          <a:xfrm>
            <a:off x="930200" y="1748375"/>
            <a:ext cx="3857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 specific properties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Looking at labels that are not mutually exclusive from each other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class can be tested independently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9" name="Google Shape;54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000" y="2571750"/>
            <a:ext cx="2196086" cy="24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1"/>
          <p:cNvSpPr txBox="1"/>
          <p:nvPr/>
        </p:nvSpPr>
        <p:spPr>
          <a:xfrm>
            <a:off x="4787300" y="1971075"/>
            <a:ext cx="734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Cat</a:t>
            </a:r>
            <a:endParaRPr sz="2500"/>
          </a:p>
        </p:txBody>
      </p:sp>
      <p:sp>
        <p:nvSpPr>
          <p:cNvPr id="551" name="Google Shape;551;p71"/>
          <p:cNvSpPr txBox="1"/>
          <p:nvPr/>
        </p:nvSpPr>
        <p:spPr>
          <a:xfrm>
            <a:off x="5709475" y="1971075"/>
            <a:ext cx="11484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Brown</a:t>
            </a:r>
            <a:endParaRPr sz="2500"/>
          </a:p>
        </p:txBody>
      </p:sp>
      <p:sp>
        <p:nvSpPr>
          <p:cNvPr id="552" name="Google Shape;552;p71"/>
          <p:cNvSpPr txBox="1"/>
          <p:nvPr/>
        </p:nvSpPr>
        <p:spPr>
          <a:xfrm>
            <a:off x="6934100" y="1971075"/>
            <a:ext cx="734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Tall</a:t>
            </a:r>
            <a:endParaRPr sz="2500"/>
          </a:p>
        </p:txBody>
      </p:sp>
      <p:sp>
        <p:nvSpPr>
          <p:cNvPr id="553" name="Google Shape;553;p71"/>
          <p:cNvSpPr txBox="1"/>
          <p:nvPr/>
        </p:nvSpPr>
        <p:spPr>
          <a:xfrm>
            <a:off x="7856275" y="1971075"/>
            <a:ext cx="11484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Round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125" y="2074100"/>
            <a:ext cx="3317049" cy="248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classification?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are they?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 categories in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Looking for groups in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125" y="2074100"/>
            <a:ext cx="3317049" cy="248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classification?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are they?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 categories in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Looking for groups in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do you use them?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you’re interested in an attribute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you don’t need an exact numerical values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classification?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are they?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 categories in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Looking for groups in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do you use them?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you’re interested in an attribute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you don’t need an exact numerical values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125" y="2136250"/>
            <a:ext cx="3317049" cy="151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classification?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are they?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 categories in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Looking for groups in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do you use them?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you’re interested in an attribute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you don’t need an exact numerical values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637" y="3411000"/>
            <a:ext cx="1444025" cy="16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125" y="2136250"/>
            <a:ext cx="3317049" cy="151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00" y="-2525600"/>
            <a:ext cx="5214728" cy="7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 rotWithShape="1">
          <a:blip r:embed="rId4">
            <a:alphaModFix/>
          </a:blip>
          <a:srcRect b="10362" l="6288" r="0" t="0"/>
          <a:stretch/>
        </p:blipFill>
        <p:spPr>
          <a:xfrm>
            <a:off x="5201400" y="-132225"/>
            <a:ext cx="5674398" cy="5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/>
          <p:nvPr/>
        </p:nvSpPr>
        <p:spPr>
          <a:xfrm>
            <a:off x="150" y="0"/>
            <a:ext cx="5201100" cy="51435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43050" y="1776900"/>
            <a:ext cx="4515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A913BE9-8382-44CB-8D88-2EFF2C72984D}"/>
</file>

<file path=customXml/itemProps2.xml><?xml version="1.0" encoding="utf-8"?>
<ds:datastoreItem xmlns:ds="http://schemas.openxmlformats.org/officeDocument/2006/customXml" ds:itemID="{D44077C7-DCFC-4D3F-BE5B-695F44A2894A}"/>
</file>

<file path=customXml/itemProps3.xml><?xml version="1.0" encoding="utf-8"?>
<ds:datastoreItem xmlns:ds="http://schemas.openxmlformats.org/officeDocument/2006/customXml" ds:itemID="{9DBEEC98-5DEB-4D67-8130-05930E15511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