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3"/>
    <p:sldMasterId id="214748368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282225" cx="1828005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would be the introduction slide of the topic that you are covering in this subsection.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this slide plays, you could talk about the main aim that we’d be covering in this video.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the start of the video, we’d like to highlight what are important topics or pointers that we’d be covering in this video. This slide would immediately follow the intro/name slide. This would just be say 2-3 points for the viewers to know what they are getting into.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 step-wise graphical info type slide.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Something that needs to grab the viewers attention!!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slide, like mentioned is to summarize the various videos we have seen in this section. This gives the viewers a sense of achievement that they have covered exactly what they were looking for.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the name of the next section needs to be mentioned. The narration as you guessed it would be just letting the viewer know what we’d be taking over next! ☺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and Subsection Title">
  <p:cSld name="Section and Subsection Title">
    <p:bg>
      <p:bgPr>
        <a:solidFill>
          <a:srgbClr val="F3702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80711" y="3636865"/>
            <a:ext cx="16437063" cy="18663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959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80711" y="5575679"/>
            <a:ext cx="16437063" cy="8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/>
        </p:nvSpPr>
        <p:spPr>
          <a:xfrm flipH="1" rot="10800000">
            <a:off x="0" y="0"/>
            <a:ext cx="18280063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1"/>
          <p:cNvSpPr/>
          <p:nvPr/>
        </p:nvSpPr>
        <p:spPr>
          <a:xfrm flipH="1" rot="10800000">
            <a:off x="0" y="9241171"/>
            <a:ext cx="18280063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114251" y="9389302"/>
            <a:ext cx="16756724" cy="89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Assembly)">
  <p:cSld name="Blank (Assembly)">
    <p:bg>
      <p:bgPr>
        <a:solidFill>
          <a:srgbClr val="3E5DAA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Classic)">
  <p:cSld name="Blank (Classic)">
    <p:bg>
      <p:bgPr>
        <a:solidFill>
          <a:srgbClr val="F3702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Ruby)">
  <p:cSld name="Blank (Ruby)">
    <p:bg>
      <p:bgPr>
        <a:solidFill>
          <a:srgbClr val="EE2D4A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Field)">
  <p:cSld name="Blank (Field)">
    <p:bg>
      <p:bgPr>
        <a:solidFill>
          <a:srgbClr val="00A349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Evolve)">
  <p:cSld name="Blank (Evolve)">
    <p:bg>
      <p:bgPr>
        <a:solidFill>
          <a:srgbClr val="29BEC6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Hack)">
  <p:cSld name="Blank (Hack)">
    <p:bg>
      <p:bgPr>
        <a:solidFill>
          <a:srgbClr val="4C3896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Sprint)">
  <p:cSld name="Blank (Sprint)">
    <p:bg>
      <p:bgPr>
        <a:solidFill>
          <a:srgbClr val="BE1A8C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and Subsection Title">
  <p:cSld name="Section and Subsection 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type="ctrTitle"/>
          </p:nvPr>
        </p:nvSpPr>
        <p:spPr>
          <a:xfrm>
            <a:off x="780711" y="3636865"/>
            <a:ext cx="16437063" cy="18663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959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idx="1" type="subTitle"/>
          </p:nvPr>
        </p:nvSpPr>
        <p:spPr>
          <a:xfrm>
            <a:off x="780711" y="5575679"/>
            <a:ext cx="16437063" cy="8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con-white.png" id="65" name="Google Shape;6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flipH="1" rot="10800000">
            <a:off x="0" y="1312192"/>
            <a:ext cx="18280063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0" y="1312094"/>
            <a:ext cx="18280063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196414" y="32685"/>
            <a:ext cx="17645539" cy="1204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9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urse Titl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type="title"/>
          </p:nvPr>
        </p:nvSpPr>
        <p:spPr>
          <a:xfrm>
            <a:off x="780711" y="5605055"/>
            <a:ext cx="16437063" cy="11460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51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descr="Packt-Logo-white.png" id="68" name="Google Shape;6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5403" y="2954094"/>
            <a:ext cx="6745411" cy="3231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lone Introduction or Summary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/>
          <p:nvPr>
            <p:ph type="title"/>
          </p:nvPr>
        </p:nvSpPr>
        <p:spPr>
          <a:xfrm>
            <a:off x="921500" y="4128788"/>
            <a:ext cx="16437063" cy="202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839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descr="icon-white.png" id="71" name="Google Shape;7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/>
          <p:nvPr/>
        </p:nvSpPr>
        <p:spPr>
          <a:xfrm flipH="1" rot="10800000">
            <a:off x="0" y="3370440"/>
            <a:ext cx="18280063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4"/>
          <p:cNvSpPr/>
          <p:nvPr/>
        </p:nvSpPr>
        <p:spPr>
          <a:xfrm>
            <a:off x="0" y="3370440"/>
            <a:ext cx="18280063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4"/>
          <p:cNvSpPr txBox="1"/>
          <p:nvPr>
            <p:ph type="title"/>
          </p:nvPr>
        </p:nvSpPr>
        <p:spPr>
          <a:xfrm>
            <a:off x="943390" y="1476767"/>
            <a:ext cx="16437063" cy="15346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>
            <a:off x="943390" y="3836374"/>
            <a:ext cx="16437063" cy="54178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9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5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1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con-beacon.png" id="77" name="Google Shape;7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/>
          <p:nvPr/>
        </p:nvSpPr>
        <p:spPr>
          <a:xfrm flipH="1" rot="10800000">
            <a:off x="0" y="3370440"/>
            <a:ext cx="18280063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5"/>
          <p:cNvSpPr/>
          <p:nvPr/>
        </p:nvSpPr>
        <p:spPr>
          <a:xfrm>
            <a:off x="0" y="3370440"/>
            <a:ext cx="18280063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5"/>
          <p:cNvSpPr txBox="1"/>
          <p:nvPr>
            <p:ph type="title"/>
          </p:nvPr>
        </p:nvSpPr>
        <p:spPr>
          <a:xfrm>
            <a:off x="943390" y="1476767"/>
            <a:ext cx="16437063" cy="15346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25"/>
          <p:cNvSpPr txBox="1"/>
          <p:nvPr>
            <p:ph idx="1" type="body"/>
          </p:nvPr>
        </p:nvSpPr>
        <p:spPr>
          <a:xfrm>
            <a:off x="943390" y="3836375"/>
            <a:ext cx="7996328" cy="5417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9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5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1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25"/>
          <p:cNvSpPr txBox="1"/>
          <p:nvPr>
            <p:ph idx="2" type="body"/>
          </p:nvPr>
        </p:nvSpPr>
        <p:spPr>
          <a:xfrm>
            <a:off x="9384425" y="3836375"/>
            <a:ext cx="7996328" cy="5417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9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5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1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con-beacon.png" id="84" name="Google Shape;8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6"/>
          <p:cNvSpPr/>
          <p:nvPr/>
        </p:nvSpPr>
        <p:spPr>
          <a:xfrm flipH="1" rot="10800000">
            <a:off x="0" y="1312192"/>
            <a:ext cx="18280063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6"/>
          <p:cNvSpPr/>
          <p:nvPr/>
        </p:nvSpPr>
        <p:spPr>
          <a:xfrm>
            <a:off x="0" y="1312094"/>
            <a:ext cx="18280063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6"/>
          <p:cNvSpPr txBox="1"/>
          <p:nvPr>
            <p:ph type="title"/>
          </p:nvPr>
        </p:nvSpPr>
        <p:spPr>
          <a:xfrm>
            <a:off x="196414" y="32685"/>
            <a:ext cx="17645539" cy="1204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9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descr="icon-beacon.png" id="89" name="Google Shape;8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"/>
          <p:cNvSpPr txBox="1"/>
          <p:nvPr/>
        </p:nvSpPr>
        <p:spPr>
          <a:xfrm flipH="1" rot="10800000">
            <a:off x="6550356" y="50"/>
            <a:ext cx="11729707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7"/>
          <p:cNvSpPr/>
          <p:nvPr/>
        </p:nvSpPr>
        <p:spPr>
          <a:xfrm rot="-5400000">
            <a:off x="1517790" y="5032566"/>
            <a:ext cx="10282238" cy="217106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7"/>
          <p:cNvSpPr txBox="1"/>
          <p:nvPr>
            <p:ph type="title"/>
          </p:nvPr>
        </p:nvSpPr>
        <p:spPr>
          <a:xfrm>
            <a:off x="451958" y="715270"/>
            <a:ext cx="5613563" cy="19059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7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4" name="Google Shape;94;p27"/>
          <p:cNvSpPr txBox="1"/>
          <p:nvPr>
            <p:ph idx="1" type="body"/>
          </p:nvPr>
        </p:nvSpPr>
        <p:spPr>
          <a:xfrm>
            <a:off x="451954" y="2930244"/>
            <a:ext cx="5613563" cy="63240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1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con-beacon.png" id="95" name="Google Shape;9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/>
          <p:nvPr>
            <p:ph type="title"/>
          </p:nvPr>
        </p:nvSpPr>
        <p:spPr>
          <a:xfrm>
            <a:off x="980075" y="976049"/>
            <a:ext cx="16061026" cy="8177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199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descr="icon-white.png" id="98" name="Google Shape;9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Summary">
  <p:cSld name="Split Summar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9"/>
          <p:cNvSpPr/>
          <p:nvPr/>
        </p:nvSpPr>
        <p:spPr>
          <a:xfrm flipH="1">
            <a:off x="0" y="0"/>
            <a:ext cx="9140032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9"/>
          <p:cNvSpPr/>
          <p:nvPr/>
        </p:nvSpPr>
        <p:spPr>
          <a:xfrm rot="5400000">
            <a:off x="3891310" y="5033166"/>
            <a:ext cx="10281039" cy="217106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9"/>
          <p:cNvSpPr txBox="1"/>
          <p:nvPr>
            <p:ph type="title"/>
          </p:nvPr>
        </p:nvSpPr>
        <p:spPr>
          <a:xfrm>
            <a:off x="530769" y="2465208"/>
            <a:ext cx="8086889" cy="29632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8396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29"/>
          <p:cNvSpPr txBox="1"/>
          <p:nvPr>
            <p:ph idx="1" type="subTitle"/>
          </p:nvPr>
        </p:nvSpPr>
        <p:spPr>
          <a:xfrm>
            <a:off x="530769" y="5556360"/>
            <a:ext cx="8086889" cy="2469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9"/>
          <p:cNvSpPr txBox="1"/>
          <p:nvPr>
            <p:ph idx="2" type="body"/>
          </p:nvPr>
        </p:nvSpPr>
        <p:spPr>
          <a:xfrm>
            <a:off x="9874713" y="1447731"/>
            <a:ext cx="7670669" cy="7386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1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con-white.png" id="105" name="Google Shape;10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thor Profile">
  <p:cSld name="Author Profil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0"/>
          <p:cNvSpPr/>
          <p:nvPr/>
        </p:nvSpPr>
        <p:spPr>
          <a:xfrm flipH="1">
            <a:off x="0" y="0"/>
            <a:ext cx="9140032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0"/>
          <p:cNvSpPr/>
          <p:nvPr/>
        </p:nvSpPr>
        <p:spPr>
          <a:xfrm rot="5400000">
            <a:off x="3891310" y="5033166"/>
            <a:ext cx="10281039" cy="217106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0"/>
          <p:cNvSpPr txBox="1"/>
          <p:nvPr>
            <p:ph type="title"/>
          </p:nvPr>
        </p:nvSpPr>
        <p:spPr>
          <a:xfrm>
            <a:off x="530769" y="6772113"/>
            <a:ext cx="8086889" cy="2963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Calibri"/>
              <a:buNone/>
              <a:defRPr b="0" i="0" sz="4798" u="none" cap="none" strike="noStrike">
                <a:solidFill>
                  <a:srgbClr val="4285F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0" name="Google Shape;110;p30"/>
          <p:cNvSpPr txBox="1"/>
          <p:nvPr>
            <p:ph idx="1" type="body"/>
          </p:nvPr>
        </p:nvSpPr>
        <p:spPr>
          <a:xfrm>
            <a:off x="9874713" y="1447731"/>
            <a:ext cx="7670669" cy="7386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1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con-white.png" id="111" name="Google Shape;111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rporate headshot of a man" id="112" name="Google Shape;11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4116" y="1835103"/>
            <a:ext cx="4580211" cy="4580079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1"/>
          <p:cNvSpPr txBox="1"/>
          <p:nvPr/>
        </p:nvSpPr>
        <p:spPr>
          <a:xfrm flipH="1" rot="10800000">
            <a:off x="0" y="0"/>
            <a:ext cx="18280063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1"/>
          <p:cNvSpPr/>
          <p:nvPr/>
        </p:nvSpPr>
        <p:spPr>
          <a:xfrm flipH="1" rot="10800000">
            <a:off x="0" y="9241171"/>
            <a:ext cx="18280063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1"/>
          <p:cNvSpPr txBox="1"/>
          <p:nvPr>
            <p:ph idx="1" type="body"/>
          </p:nvPr>
        </p:nvSpPr>
        <p:spPr>
          <a:xfrm>
            <a:off x="114251" y="9389302"/>
            <a:ext cx="16756724" cy="89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 rot="10800000">
            <a:off x="0" y="3370440"/>
            <a:ext cx="18280063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0" y="3370440"/>
            <a:ext cx="18280063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943390" y="1476767"/>
            <a:ext cx="16437063" cy="15346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943390" y="3836375"/>
            <a:ext cx="7996328" cy="5417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9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5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1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9384425" y="3836375"/>
            <a:ext cx="7996328" cy="5417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9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5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1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 txBox="1"/>
          <p:nvPr>
            <p:ph type="title"/>
          </p:nvPr>
        </p:nvSpPr>
        <p:spPr>
          <a:xfrm>
            <a:off x="921500" y="2495444"/>
            <a:ext cx="16437063" cy="39251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398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9" name="Google Shape;119;p32"/>
          <p:cNvSpPr txBox="1"/>
          <p:nvPr>
            <p:ph idx="1" type="body"/>
          </p:nvPr>
        </p:nvSpPr>
        <p:spPr>
          <a:xfrm>
            <a:off x="3189415" y="6544819"/>
            <a:ext cx="11901233" cy="26003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con-white.png" id="120" name="Google Shape;12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22" name="Google Shape;122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End">
  <p:cSld name="Section End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4"/>
          <p:cNvSpPr txBox="1"/>
          <p:nvPr>
            <p:ph idx="1" type="body"/>
          </p:nvPr>
        </p:nvSpPr>
        <p:spPr>
          <a:xfrm>
            <a:off x="9136133" y="1128977"/>
            <a:ext cx="8208636" cy="80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Packt-Logo-white.png" id="125" name="Google Shape;12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5403" y="3525180"/>
            <a:ext cx="6745411" cy="3231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Assembly)">
  <p:cSld name="Blank (Assembly)">
    <p:bg>
      <p:bgPr>
        <a:solidFill>
          <a:srgbClr val="3E5DAA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27" name="Google Shape;127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Classic)">
  <p:cSld name="Blank (Classic)">
    <p:bg>
      <p:bgPr>
        <a:solidFill>
          <a:srgbClr val="333333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29" name="Google Shape;129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Ruby)">
  <p:cSld name="Blank (Ruby)">
    <p:bg>
      <p:bgPr>
        <a:solidFill>
          <a:srgbClr val="EE2D4A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31" name="Google Shape;131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Field)">
  <p:cSld name="Blank (Field)">
    <p:bg>
      <p:bgPr>
        <a:solidFill>
          <a:srgbClr val="00A349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33" name="Google Shape;133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Evolve)">
  <p:cSld name="Blank (Evolve)">
    <p:bg>
      <p:bgPr>
        <a:solidFill>
          <a:srgbClr val="29BEC6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35" name="Google Shape;135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Hack)">
  <p:cSld name="Blank (Hack)">
    <p:bg>
      <p:bgPr>
        <a:solidFill>
          <a:srgbClr val="4C3896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37" name="Google Shape;137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Sprint)">
  <p:cSld name="Blank (Sprint)">
    <p:bg>
      <p:bgPr>
        <a:solidFill>
          <a:srgbClr val="BE1A8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39" name="Google Shape;139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 rot="10800000">
            <a:off x="0" y="3370440"/>
            <a:ext cx="18280063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0" y="3370440"/>
            <a:ext cx="18280063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943390" y="1476767"/>
            <a:ext cx="16437063" cy="15346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943390" y="3836374"/>
            <a:ext cx="16437063" cy="54178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9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5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1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980075" y="976049"/>
            <a:ext cx="16061026" cy="8177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199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921500" y="2495444"/>
            <a:ext cx="16437063" cy="39251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398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89415" y="6544819"/>
            <a:ext cx="11901233" cy="26003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/>
        </p:nvSpPr>
        <p:spPr>
          <a:xfrm flipH="1" rot="10800000">
            <a:off x="6550356" y="50"/>
            <a:ext cx="11729707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/>
          <p:nvPr/>
        </p:nvSpPr>
        <p:spPr>
          <a:xfrm rot="-5400000">
            <a:off x="1517790" y="5032566"/>
            <a:ext cx="10282238" cy="217106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451958" y="715270"/>
            <a:ext cx="5613563" cy="19059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7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51954" y="2930244"/>
            <a:ext cx="5613563" cy="63240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1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Summary">
  <p:cSld name="Split Summar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 flipH="1">
            <a:off x="0" y="0"/>
            <a:ext cx="9140032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/>
          <p:nvPr/>
        </p:nvSpPr>
        <p:spPr>
          <a:xfrm rot="5400000">
            <a:off x="3891310" y="5033166"/>
            <a:ext cx="10281039" cy="217106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530769" y="2465208"/>
            <a:ext cx="8086889" cy="29632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8396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530769" y="5556360"/>
            <a:ext cx="8086889" cy="2469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9874713" y="1447731"/>
            <a:ext cx="7670669" cy="7386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1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urse Title and Author Name" type="title">
  <p:cSld name="TITLE">
    <p:bg>
      <p:bgPr>
        <a:solidFill>
          <a:srgbClr val="F3702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ctrTitle"/>
          </p:nvPr>
        </p:nvSpPr>
        <p:spPr>
          <a:xfrm>
            <a:off x="780711" y="3636865"/>
            <a:ext cx="16437063" cy="18663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959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" type="subTitle"/>
          </p:nvPr>
        </p:nvSpPr>
        <p:spPr>
          <a:xfrm>
            <a:off x="780711" y="5575679"/>
            <a:ext cx="16437063" cy="8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29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7.xml"/><Relationship Id="rId6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43390" y="1476767"/>
            <a:ext cx="16437063" cy="15346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43390" y="3836374"/>
            <a:ext cx="16437063" cy="54178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7039683" y="9386898"/>
            <a:ext cx="1096924" cy="786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702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943390" y="1476767"/>
            <a:ext cx="16437063" cy="15346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943390" y="3836374"/>
            <a:ext cx="16437063" cy="54178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17039683" y="9386898"/>
            <a:ext cx="1096924" cy="786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2"/>
          <p:cNvSpPr txBox="1"/>
          <p:nvPr>
            <p:ph type="ctrTitle"/>
          </p:nvPr>
        </p:nvSpPr>
        <p:spPr>
          <a:xfrm>
            <a:off x="780951" y="3636875"/>
            <a:ext cx="12406200" cy="18663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/>
              <a:t>Setup of a sample Python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3"/>
          <p:cNvSpPr txBox="1"/>
          <p:nvPr>
            <p:ph type="title"/>
          </p:nvPr>
        </p:nvSpPr>
        <p:spPr>
          <a:xfrm>
            <a:off x="200555" y="34902"/>
            <a:ext cx="17637370" cy="120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675" lIns="182675" spcFirstLastPara="1" rIns="182675" wrap="square" tIns="182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" sz="439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this Video, we are going to take a look at…</a:t>
            </a:r>
            <a:endParaRPr b="0" i="0" sz="4395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3"/>
          <p:cNvSpPr txBox="1"/>
          <p:nvPr>
            <p:ph idx="4294967295" type="body"/>
          </p:nvPr>
        </p:nvSpPr>
        <p:spPr>
          <a:xfrm>
            <a:off x="421357" y="1777588"/>
            <a:ext cx="17416766" cy="8039384"/>
          </a:xfrm>
          <a:prstGeom prst="rect">
            <a:avLst/>
          </a:prstGeom>
          <a:noFill/>
          <a:ln>
            <a:noFill/>
          </a:ln>
        </p:spPr>
        <p:txBody>
          <a:bodyPr anchorCtr="0" anchor="t" bIns="182675" lIns="182675" spcFirstLastPara="1" rIns="182675" wrap="square" tIns="182675">
            <a:noAutofit/>
          </a:bodyPr>
          <a:lstStyle/>
          <a:p>
            <a:pPr indent="-723084" lvl="0" marL="91358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997"/>
              <a:buFont typeface="Calibri"/>
              <a:buChar char="●"/>
            </a:pPr>
            <a:r>
              <a:rPr lang="en" sz="3997">
                <a:solidFill>
                  <a:srgbClr val="434343"/>
                </a:solidFill>
              </a:rPr>
              <a:t>Setup of a sample Python project using PyCharm and Git</a:t>
            </a:r>
            <a:endParaRPr b="0" i="0" sz="3997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4"/>
          <p:cNvSpPr txBox="1"/>
          <p:nvPr>
            <p:ph type="title"/>
          </p:nvPr>
        </p:nvSpPr>
        <p:spPr>
          <a:xfrm>
            <a:off x="943628" y="1476767"/>
            <a:ext cx="16436587" cy="1534689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/>
              <a:t>Steps</a:t>
            </a:r>
            <a:endParaRPr/>
          </a:p>
        </p:txBody>
      </p:sp>
      <p:cxnSp>
        <p:nvCxnSpPr>
          <p:cNvPr id="156" name="Google Shape;156;p44"/>
          <p:cNvCxnSpPr/>
          <p:nvPr/>
        </p:nvCxnSpPr>
        <p:spPr>
          <a:xfrm>
            <a:off x="1880872" y="4453403"/>
            <a:ext cx="0" cy="2076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44"/>
          <p:cNvSpPr txBox="1"/>
          <p:nvPr/>
        </p:nvSpPr>
        <p:spPr>
          <a:xfrm>
            <a:off x="1848092" y="4638140"/>
            <a:ext cx="36264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Font typeface="Calibri"/>
              <a:buNone/>
            </a:pPr>
            <a:r>
              <a:rPr b="0" i="0" lang="en" sz="3398" u="none" cap="none" strike="noStrike">
                <a:solidFill>
                  <a:srgbClr val="4285F4"/>
                </a:solidFill>
                <a:latin typeface="Calibri"/>
                <a:ea typeface="Calibri"/>
                <a:cs typeface="Calibri"/>
                <a:sym typeface="Calibri"/>
              </a:rPr>
              <a:t>Step 1</a:t>
            </a:r>
            <a:endParaRPr/>
          </a:p>
        </p:txBody>
      </p:sp>
      <p:sp>
        <p:nvSpPr>
          <p:cNvPr id="158" name="Google Shape;158;p44"/>
          <p:cNvSpPr txBox="1"/>
          <p:nvPr/>
        </p:nvSpPr>
        <p:spPr>
          <a:xfrm>
            <a:off x="1848076" y="5217950"/>
            <a:ext cx="3523800" cy="11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rPr lang="en" sz="32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Create project and init Git repository</a:t>
            </a:r>
            <a:endParaRPr/>
          </a:p>
        </p:txBody>
      </p:sp>
      <p:cxnSp>
        <p:nvCxnSpPr>
          <p:cNvPr id="159" name="Google Shape;159;p44"/>
          <p:cNvCxnSpPr/>
          <p:nvPr/>
        </p:nvCxnSpPr>
        <p:spPr>
          <a:xfrm>
            <a:off x="7699439" y="5193444"/>
            <a:ext cx="0" cy="2076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p44"/>
          <p:cNvSpPr txBox="1"/>
          <p:nvPr/>
        </p:nvSpPr>
        <p:spPr>
          <a:xfrm>
            <a:off x="7811083" y="5039189"/>
            <a:ext cx="36264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Font typeface="Calibri"/>
              <a:buNone/>
            </a:pPr>
            <a:r>
              <a:rPr b="0" i="0" lang="en" sz="3398" u="none" cap="none" strike="noStrike">
                <a:solidFill>
                  <a:srgbClr val="4285F4"/>
                </a:solidFill>
                <a:latin typeface="Calibri"/>
                <a:ea typeface="Calibri"/>
                <a:cs typeface="Calibri"/>
                <a:sym typeface="Calibri"/>
              </a:rPr>
              <a:t>Step 2</a:t>
            </a:r>
            <a:endParaRPr/>
          </a:p>
        </p:txBody>
      </p:sp>
      <p:sp>
        <p:nvSpPr>
          <p:cNvPr id="161" name="Google Shape;161;p44"/>
          <p:cNvSpPr txBox="1"/>
          <p:nvPr/>
        </p:nvSpPr>
        <p:spPr>
          <a:xfrm>
            <a:off x="7811050" y="5618963"/>
            <a:ext cx="32814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0" lIns="182750" spcFirstLastPara="1" rIns="182750" wrap="square" tIns="1827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lang="e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Write, refactor, run and debug 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lang="e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3200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44"/>
          <p:cNvCxnSpPr/>
          <p:nvPr/>
        </p:nvCxnSpPr>
        <p:spPr>
          <a:xfrm>
            <a:off x="961650" y="6964400"/>
            <a:ext cx="15318600" cy="1627800"/>
          </a:xfrm>
          <a:prstGeom prst="straightConnector1">
            <a:avLst/>
          </a:prstGeom>
          <a:noFill/>
          <a:ln cap="flat" cmpd="sng" w="114300">
            <a:solidFill>
              <a:srgbClr val="A4C2F4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63" name="Google Shape;163;p44"/>
          <p:cNvCxnSpPr/>
          <p:nvPr/>
        </p:nvCxnSpPr>
        <p:spPr>
          <a:xfrm flipH="1">
            <a:off x="12733916" y="6322374"/>
            <a:ext cx="21600" cy="1579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p44"/>
          <p:cNvSpPr txBox="1"/>
          <p:nvPr/>
        </p:nvSpPr>
        <p:spPr>
          <a:xfrm>
            <a:off x="12849624" y="6076179"/>
            <a:ext cx="36264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Font typeface="Calibri"/>
              <a:buNone/>
            </a:pPr>
            <a:r>
              <a:rPr b="0" i="0" lang="en" sz="3398" u="none" cap="none" strike="noStrike">
                <a:solidFill>
                  <a:srgbClr val="4285F4"/>
                </a:solidFill>
                <a:latin typeface="Calibri"/>
                <a:ea typeface="Calibri"/>
                <a:cs typeface="Calibri"/>
                <a:sym typeface="Calibri"/>
              </a:rPr>
              <a:t>Step </a:t>
            </a:r>
            <a:r>
              <a:rPr lang="en" sz="3398">
                <a:solidFill>
                  <a:srgbClr val="4285F4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65" name="Google Shape;165;p44"/>
          <p:cNvSpPr txBox="1"/>
          <p:nvPr/>
        </p:nvSpPr>
        <p:spPr>
          <a:xfrm>
            <a:off x="12849600" y="6655975"/>
            <a:ext cx="3375300" cy="11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Calibri"/>
              <a:buNone/>
            </a:pPr>
            <a:r>
              <a:rPr lang="en" sz="32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Review changes and commit to Git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5"/>
          <p:cNvSpPr txBox="1"/>
          <p:nvPr>
            <p:ph type="title"/>
          </p:nvPr>
        </p:nvSpPr>
        <p:spPr>
          <a:xfrm>
            <a:off x="980311" y="976048"/>
            <a:ext cx="16060561" cy="8177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/>
              <a:t>Project setup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6"/>
          <p:cNvSpPr txBox="1"/>
          <p:nvPr>
            <p:ph type="title"/>
          </p:nvPr>
        </p:nvSpPr>
        <p:spPr>
          <a:xfrm>
            <a:off x="196414" y="32685"/>
            <a:ext cx="17645539" cy="1204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0" i="0" sz="4398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46"/>
          <p:cNvSpPr txBox="1"/>
          <p:nvPr>
            <p:ph idx="4294967295" type="body"/>
          </p:nvPr>
        </p:nvSpPr>
        <p:spPr>
          <a:xfrm>
            <a:off x="0" y="1776413"/>
            <a:ext cx="17424399" cy="8042275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0" lIns="182750" spcFirstLastPara="1" rIns="182750" wrap="square" tIns="182750">
            <a:noAutofit/>
          </a:bodyPr>
          <a:lstStyle/>
          <a:p>
            <a:pPr indent="-723489" lvl="0" marL="91398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998"/>
              <a:buFont typeface="Calibri"/>
              <a:buChar char="●"/>
            </a:pPr>
            <a:r>
              <a:rPr lang="en" sz="3998">
                <a:solidFill>
                  <a:srgbClr val="434343"/>
                </a:solidFill>
              </a:rPr>
              <a:t>Create a Python code project using PyCharm</a:t>
            </a:r>
            <a:endParaRPr b="0" i="0" sz="3998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23489" lvl="0" marL="913989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998"/>
              <a:buFont typeface="Calibri"/>
              <a:buChar char="●"/>
            </a:pPr>
            <a:r>
              <a:rPr lang="en" sz="3998">
                <a:solidFill>
                  <a:srgbClr val="434343"/>
                </a:solidFill>
              </a:rPr>
              <a:t>Use Git to manage the codebase </a:t>
            </a:r>
            <a:endParaRPr/>
          </a:p>
          <a:p>
            <a:pPr indent="-723489" lvl="0" marL="913989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998"/>
              <a:buFont typeface="Calibri"/>
              <a:buChar char="●"/>
            </a:pPr>
            <a:r>
              <a:rPr lang="en" sz="3998">
                <a:solidFill>
                  <a:srgbClr val="434343"/>
                </a:solidFill>
              </a:rPr>
              <a:t>Run and debug your code</a:t>
            </a:r>
            <a:endParaRPr b="0" i="0" sz="3998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7"/>
          <p:cNvSpPr txBox="1"/>
          <p:nvPr>
            <p:ph type="ctrTitle"/>
          </p:nvPr>
        </p:nvSpPr>
        <p:spPr>
          <a:xfrm>
            <a:off x="784582" y="3637519"/>
            <a:ext cx="16429453" cy="1865526"/>
          </a:xfrm>
          <a:prstGeom prst="rect">
            <a:avLst/>
          </a:prstGeom>
          <a:noFill/>
          <a:ln>
            <a:noFill/>
          </a:ln>
        </p:spPr>
        <p:txBody>
          <a:bodyPr anchorCtr="0" anchor="b" bIns="182675" lIns="182675" spcFirstLastPara="1" rIns="182675" wrap="square" tIns="182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/>
              <a:t>Finding the right tool for the job</a:t>
            </a:r>
            <a:endParaRPr b="0" i="0" sz="9596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7"/>
          <p:cNvSpPr txBox="1"/>
          <p:nvPr>
            <p:ph idx="1" type="subTitle"/>
          </p:nvPr>
        </p:nvSpPr>
        <p:spPr>
          <a:xfrm>
            <a:off x="784582" y="5575490"/>
            <a:ext cx="16429453" cy="865023"/>
          </a:xfrm>
          <a:prstGeom prst="rect">
            <a:avLst/>
          </a:prstGeom>
          <a:noFill/>
          <a:ln>
            <a:noFill/>
          </a:ln>
        </p:spPr>
        <p:txBody>
          <a:bodyPr anchorCtr="0" anchor="t" bIns="182675" lIns="182675" spcFirstLastPara="1" rIns="182675" wrap="square" tIns="182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Section</a:t>
            </a:r>
            <a:endParaRPr b="0" i="0" sz="4398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