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2225" cx="1828005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ddb3878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7ddb3878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ae87f988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5ae87f98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de2eb0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6de2eb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2.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The Python standard library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is the Python standard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Modules in the standard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Example: use the </a:t>
            </a:r>
            <a:r>
              <a:rPr lang="en" sz="3997">
                <a:solidFill>
                  <a:srgbClr val="434343"/>
                </a:solidFill>
                <a:latin typeface="Courier New"/>
                <a:ea typeface="Courier New"/>
                <a:cs typeface="Courier New"/>
                <a:sym typeface="Courier New"/>
              </a:rPr>
              <a:t>math</a:t>
            </a:r>
            <a:r>
              <a:rPr lang="en" sz="3997">
                <a:solidFill>
                  <a:srgbClr val="434343"/>
                </a:solidFill>
              </a:rPr>
              <a:t> module in your application</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587" cy="1534689"/>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is the Python standard library?</a:t>
            </a:r>
            <a:endParaRPr/>
          </a:p>
        </p:txBody>
      </p:sp>
      <p:sp>
        <p:nvSpPr>
          <p:cNvPr id="156" name="Google Shape;156;p44"/>
          <p:cNvSpPr txBox="1"/>
          <p:nvPr>
            <p:ph idx="1" type="body"/>
          </p:nvPr>
        </p:nvSpPr>
        <p:spPr>
          <a:xfrm>
            <a:off x="943625" y="3836375"/>
            <a:ext cx="15709800" cy="59760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lang="en" sz="3000"/>
              <a:t>The standard library is a </a:t>
            </a:r>
            <a:r>
              <a:rPr b="1" lang="en" sz="3000"/>
              <a:t>collection of ready-to-use modules</a:t>
            </a:r>
            <a:r>
              <a:rPr lang="en" sz="3000"/>
              <a:t> that comes installed on your platform along with the Python interpreter</a:t>
            </a:r>
            <a:endParaRPr sz="3000"/>
          </a:p>
          <a:p>
            <a:pPr indent="0" lvl="0" marL="0" marR="0" rtl="0" algn="l">
              <a:lnSpc>
                <a:spcPct val="115000"/>
              </a:lnSpc>
              <a:spcBef>
                <a:spcPts val="1600"/>
              </a:spcBef>
              <a:spcAft>
                <a:spcPts val="0"/>
              </a:spcAft>
              <a:buClr>
                <a:srgbClr val="434343"/>
              </a:buClr>
              <a:buFont typeface="Calibri"/>
              <a:buNone/>
            </a:pPr>
            <a:r>
              <a:t/>
            </a:r>
            <a:endParaRPr sz="3000"/>
          </a:p>
          <a:p>
            <a:pPr indent="0" lvl="0" marL="0" marR="0" rtl="0" algn="l">
              <a:lnSpc>
                <a:spcPct val="115000"/>
              </a:lnSpc>
              <a:spcBef>
                <a:spcPts val="1600"/>
              </a:spcBef>
              <a:spcAft>
                <a:spcPts val="0"/>
              </a:spcAft>
              <a:buClr>
                <a:srgbClr val="000000"/>
              </a:buClr>
              <a:buSzPts val="1100"/>
              <a:buFont typeface="Arial"/>
              <a:buNone/>
            </a:pPr>
            <a:r>
              <a:rPr b="1" lang="en" sz="3000"/>
              <a:t>These</a:t>
            </a:r>
            <a:r>
              <a:rPr lang="en" sz="3000"/>
              <a:t> </a:t>
            </a:r>
            <a:r>
              <a:rPr b="1" lang="en" sz="3000"/>
              <a:t>libraries provide </a:t>
            </a:r>
            <a:r>
              <a:rPr b="1" lang="en" sz="3000"/>
              <a:t>high-level utilities</a:t>
            </a:r>
            <a:r>
              <a:rPr lang="en" sz="3000"/>
              <a:t> to accomplish common coding tasks such as:</a:t>
            </a:r>
            <a:endParaRPr sz="3000"/>
          </a:p>
          <a:p>
            <a:pPr indent="-419100" lvl="0" marL="914400" marR="0" rtl="0" algn="l">
              <a:lnSpc>
                <a:spcPct val="115000"/>
              </a:lnSpc>
              <a:spcBef>
                <a:spcPts val="1600"/>
              </a:spcBef>
              <a:spcAft>
                <a:spcPts val="0"/>
              </a:spcAft>
              <a:buSzPts val="3000"/>
              <a:buChar char="●"/>
            </a:pPr>
            <a:r>
              <a:rPr lang="en" sz="3000"/>
              <a:t>interacting with the operating system</a:t>
            </a:r>
            <a:endParaRPr sz="3000"/>
          </a:p>
          <a:p>
            <a:pPr indent="-419100" lvl="0" marL="914400" marR="0" rtl="0" algn="l">
              <a:lnSpc>
                <a:spcPct val="115000"/>
              </a:lnSpc>
              <a:spcBef>
                <a:spcPts val="0"/>
              </a:spcBef>
              <a:spcAft>
                <a:spcPts val="0"/>
              </a:spcAft>
              <a:buSzPts val="3000"/>
              <a:buChar char="●"/>
            </a:pPr>
            <a:r>
              <a:rPr lang="en" sz="3000"/>
              <a:t>doing maths</a:t>
            </a:r>
            <a:endParaRPr sz="3000"/>
          </a:p>
          <a:p>
            <a:pPr indent="-419100" lvl="0" marL="914400" marR="0" rtl="0" algn="l">
              <a:lnSpc>
                <a:spcPct val="115000"/>
              </a:lnSpc>
              <a:spcBef>
                <a:spcPts val="0"/>
              </a:spcBef>
              <a:spcAft>
                <a:spcPts val="0"/>
              </a:spcAft>
              <a:buSzPts val="3000"/>
              <a:buChar char="●"/>
            </a:pPr>
            <a:r>
              <a:rPr lang="en" sz="3000"/>
              <a:t>handling dates and time</a:t>
            </a:r>
            <a:endParaRPr sz="3000"/>
          </a:p>
          <a:p>
            <a:pPr indent="-419100" lvl="0" marL="914400" marR="0" rtl="0" algn="l">
              <a:lnSpc>
                <a:spcPct val="115000"/>
              </a:lnSpc>
              <a:spcBef>
                <a:spcPts val="0"/>
              </a:spcBef>
              <a:spcAft>
                <a:spcPts val="0"/>
              </a:spcAft>
              <a:buSzPts val="3000"/>
              <a:buChar char="●"/>
            </a:pPr>
            <a:r>
              <a:rPr lang="en" sz="3000"/>
              <a:t>logging</a:t>
            </a:r>
            <a:endParaRPr sz="3000"/>
          </a:p>
          <a:p>
            <a:pPr indent="-419100" lvl="0" marL="914400" marR="0" rtl="0" algn="l">
              <a:lnSpc>
                <a:spcPct val="115000"/>
              </a:lnSpc>
              <a:spcBef>
                <a:spcPts val="0"/>
              </a:spcBef>
              <a:spcAft>
                <a:spcPts val="0"/>
              </a:spcAft>
              <a:buSzPts val="3000"/>
              <a:buChar char="●"/>
            </a:pPr>
            <a:r>
              <a:rPr lang="en" sz="3000"/>
              <a:t>...</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5"/>
          <p:cNvSpPr txBox="1"/>
          <p:nvPr>
            <p:ph type="title"/>
          </p:nvPr>
        </p:nvSpPr>
        <p:spPr>
          <a:xfrm>
            <a:off x="196674" y="32685"/>
            <a:ext cx="176451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sz="4398"/>
              <a:t>Modules in the standard library</a:t>
            </a:r>
            <a:endParaRPr/>
          </a:p>
        </p:txBody>
      </p:sp>
      <p:sp>
        <p:nvSpPr>
          <p:cNvPr id="162" name="Google Shape;162;p45"/>
          <p:cNvSpPr txBox="1"/>
          <p:nvPr>
            <p:ph idx="4294967295" type="body"/>
          </p:nvPr>
        </p:nvSpPr>
        <p:spPr>
          <a:xfrm>
            <a:off x="417575" y="1776125"/>
            <a:ext cx="17243100" cy="8043000"/>
          </a:xfrm>
          <a:prstGeom prst="rect">
            <a:avLst/>
          </a:prstGeom>
          <a:noFill/>
          <a:ln>
            <a:noFill/>
          </a:ln>
        </p:spPr>
        <p:txBody>
          <a:bodyPr anchorCtr="0" anchor="t" bIns="182750" lIns="182750" spcFirstLastPara="1" rIns="182750" wrap="square" tIns="182750">
            <a:noAutofit/>
          </a:bodyPr>
          <a:lstStyle/>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math, random, statistics</a:t>
            </a:r>
            <a:r>
              <a:rPr lang="en" sz="3000">
                <a:solidFill>
                  <a:srgbClr val="434343"/>
                </a:solidFill>
              </a:rPr>
              <a:t> → numerical computations</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shutil, filecmp, pathlib</a:t>
            </a:r>
            <a:r>
              <a:rPr lang="en" sz="3000">
                <a:solidFill>
                  <a:srgbClr val="434343"/>
                </a:solidFill>
              </a:rPr>
              <a:t> → file system operations</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itertools</a:t>
            </a:r>
            <a:r>
              <a:rPr lang="en" sz="3000">
                <a:solidFill>
                  <a:srgbClr val="434343"/>
                </a:solidFill>
              </a:rPr>
              <a:t> → iterators for efficient looping</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pickle, shelve, sqlite3</a:t>
            </a:r>
            <a:r>
              <a:rPr lang="en" sz="3000">
                <a:solidFill>
                  <a:srgbClr val="434343"/>
                </a:solidFill>
              </a:rPr>
              <a:t> → data persistence</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zlib, gzip</a:t>
            </a:r>
            <a:r>
              <a:rPr lang="en" sz="3000">
                <a:solidFill>
                  <a:srgbClr val="434343"/>
                </a:solidFill>
              </a:rPr>
              <a:t> → data compression</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hashlib</a:t>
            </a:r>
            <a:r>
              <a:rPr lang="en" sz="3000">
                <a:solidFill>
                  <a:srgbClr val="434343"/>
                </a:solidFill>
              </a:rPr>
              <a:t> → cryptographic secrets</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os</a:t>
            </a:r>
            <a:r>
              <a:rPr lang="en" sz="3000">
                <a:solidFill>
                  <a:srgbClr val="434343"/>
                </a:solidFill>
              </a:rPr>
              <a:t>→ operating system services</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logging</a:t>
            </a:r>
            <a:r>
              <a:rPr lang="en" sz="3000">
                <a:solidFill>
                  <a:srgbClr val="434343"/>
                </a:solidFill>
              </a:rPr>
              <a:t> → application-level logging</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threading, subprocess</a:t>
            </a:r>
            <a:r>
              <a:rPr lang="en" sz="3000">
                <a:solidFill>
                  <a:srgbClr val="434343"/>
                </a:solidFill>
              </a:rPr>
              <a:t> → concurrent execution</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ssl, asyncio, http, urllib, xmlrpc</a:t>
            </a:r>
            <a:r>
              <a:rPr lang="en" sz="3000">
                <a:solidFill>
                  <a:srgbClr val="434343"/>
                </a:solidFill>
              </a:rPr>
              <a:t>→ networking</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html, xml, json, csv</a:t>
            </a:r>
            <a:r>
              <a:rPr lang="en" sz="3000">
                <a:solidFill>
                  <a:srgbClr val="434343"/>
                </a:solidFill>
              </a:rPr>
              <a:t> → data formats handling</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unittest, 2to3, venv</a:t>
            </a:r>
            <a:r>
              <a:rPr lang="en" sz="3000">
                <a:solidFill>
                  <a:srgbClr val="434343"/>
                </a:solidFill>
              </a:rPr>
              <a:t> → development tools</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rPr>
              <a:t>...</a:t>
            </a:r>
            <a:endParaRPr sz="30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6"/>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Example: use the </a:t>
            </a:r>
            <a:r>
              <a:rPr lang="en" sz="11500">
                <a:latin typeface="Courier New"/>
                <a:ea typeface="Courier New"/>
                <a:cs typeface="Courier New"/>
                <a:sym typeface="Courier New"/>
              </a:rPr>
              <a:t>math</a:t>
            </a:r>
            <a:r>
              <a:rPr lang="en" sz="11500"/>
              <a:t> module in your application</a:t>
            </a:r>
            <a:endParaRPr sz="1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cxnSp>
        <p:nvCxnSpPr>
          <p:cNvPr id="172" name="Google Shape;172;p47"/>
          <p:cNvCxnSpPr/>
          <p:nvPr/>
        </p:nvCxnSpPr>
        <p:spPr>
          <a:xfrm rot="10800000">
            <a:off x="12625275" y="4781250"/>
            <a:ext cx="4357800" cy="300"/>
          </a:xfrm>
          <a:prstGeom prst="straightConnector1">
            <a:avLst/>
          </a:prstGeom>
          <a:noFill/>
          <a:ln cap="flat" cmpd="sng" w="38100">
            <a:solidFill>
              <a:srgbClr val="999999"/>
            </a:solidFill>
            <a:prstDash val="dash"/>
            <a:round/>
            <a:headEnd len="med" w="med" type="none"/>
            <a:tailEnd len="med" w="med" type="none"/>
          </a:ln>
        </p:spPr>
      </p:cxnSp>
      <p:cxnSp>
        <p:nvCxnSpPr>
          <p:cNvPr id="173" name="Google Shape;173;p47"/>
          <p:cNvCxnSpPr/>
          <p:nvPr/>
        </p:nvCxnSpPr>
        <p:spPr>
          <a:xfrm rot="10800000">
            <a:off x="16973475" y="4791000"/>
            <a:ext cx="47700" cy="4086300"/>
          </a:xfrm>
          <a:prstGeom prst="straightConnector1">
            <a:avLst/>
          </a:prstGeom>
          <a:noFill/>
          <a:ln cap="flat" cmpd="sng" w="38100">
            <a:solidFill>
              <a:srgbClr val="999999"/>
            </a:solidFill>
            <a:prstDash val="dash"/>
            <a:round/>
            <a:headEnd len="med" w="med" type="none"/>
            <a:tailEnd len="med" w="med" type="none"/>
          </a:ln>
        </p:spPr>
      </p:cxnSp>
      <p:sp>
        <p:nvSpPr>
          <p:cNvPr id="174" name="Google Shape;174;p47"/>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Calculating Pi</a:t>
            </a:r>
            <a:endParaRPr/>
          </a:p>
        </p:txBody>
      </p:sp>
      <p:sp>
        <p:nvSpPr>
          <p:cNvPr id="175" name="Google Shape;175;p47"/>
          <p:cNvSpPr txBox="1"/>
          <p:nvPr>
            <p:ph idx="1" type="body"/>
          </p:nvPr>
        </p:nvSpPr>
        <p:spPr>
          <a:xfrm>
            <a:off x="943625" y="3836375"/>
            <a:ext cx="10734300" cy="56553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3000"/>
              <a:t>Steps</a:t>
            </a:r>
            <a:endParaRPr b="1" sz="3000"/>
          </a:p>
          <a:p>
            <a:pPr indent="-419100" lvl="0" marL="457200" marR="0" rtl="0" algn="l">
              <a:lnSpc>
                <a:spcPct val="115000"/>
              </a:lnSpc>
              <a:spcBef>
                <a:spcPts val="1600"/>
              </a:spcBef>
              <a:spcAft>
                <a:spcPts val="0"/>
              </a:spcAft>
              <a:buSzPts val="3000"/>
              <a:buAutoNum type="arabicPeriod"/>
            </a:pPr>
            <a:r>
              <a:rPr lang="en" sz="3000"/>
              <a:t>Drop a random point on a quarter of a circle with radius 1: chances are it falls inside the area of the quarter</a:t>
            </a:r>
            <a:endParaRPr sz="3000"/>
          </a:p>
          <a:p>
            <a:pPr indent="0" lvl="0" marL="0" marR="0" rtl="0" algn="l">
              <a:lnSpc>
                <a:spcPct val="115000"/>
              </a:lnSpc>
              <a:spcBef>
                <a:spcPts val="1600"/>
              </a:spcBef>
              <a:spcAft>
                <a:spcPts val="0"/>
              </a:spcAft>
              <a:buNone/>
            </a:pPr>
            <a:r>
              <a:t/>
            </a:r>
            <a:endParaRPr sz="1500"/>
          </a:p>
          <a:p>
            <a:pPr indent="-419100" lvl="0" marL="457200" marR="0" rtl="0" algn="l">
              <a:lnSpc>
                <a:spcPct val="115000"/>
              </a:lnSpc>
              <a:spcBef>
                <a:spcPts val="1600"/>
              </a:spcBef>
              <a:spcAft>
                <a:spcPts val="0"/>
              </a:spcAft>
              <a:buSzPts val="3000"/>
              <a:buAutoNum type="arabicPeriod"/>
            </a:pPr>
            <a:r>
              <a:rPr lang="en" sz="3000"/>
              <a:t>Repeat this multiple times</a:t>
            </a:r>
            <a:endParaRPr sz="3000"/>
          </a:p>
          <a:p>
            <a:pPr indent="0" lvl="0" marL="0" marR="0" rtl="0" algn="l">
              <a:lnSpc>
                <a:spcPct val="115000"/>
              </a:lnSpc>
              <a:spcBef>
                <a:spcPts val="1600"/>
              </a:spcBef>
              <a:spcAft>
                <a:spcPts val="0"/>
              </a:spcAft>
              <a:buNone/>
            </a:pPr>
            <a:r>
              <a:t/>
            </a:r>
            <a:endParaRPr sz="1500"/>
          </a:p>
          <a:p>
            <a:pPr indent="-419100" lvl="0" marL="457200" marR="0" rtl="0" algn="l">
              <a:lnSpc>
                <a:spcPct val="115000"/>
              </a:lnSpc>
              <a:spcBef>
                <a:spcPts val="1600"/>
              </a:spcBef>
              <a:spcAft>
                <a:spcPts val="0"/>
              </a:spcAft>
              <a:buSzPts val="3000"/>
              <a:buAutoNum type="arabicPeriod"/>
            </a:pPr>
            <a:r>
              <a:rPr lang="en" sz="3000"/>
              <a:t>Approximately: </a:t>
            </a:r>
            <a:endParaRPr sz="3000"/>
          </a:p>
        </p:txBody>
      </p:sp>
      <p:sp>
        <p:nvSpPr>
          <p:cNvPr id="176" name="Google Shape;176;p47"/>
          <p:cNvSpPr/>
          <p:nvPr/>
        </p:nvSpPr>
        <p:spPr>
          <a:xfrm flipH="1">
            <a:off x="8315325" y="4790100"/>
            <a:ext cx="8724900" cy="8192400"/>
          </a:xfrm>
          <a:prstGeom prst="pie">
            <a:avLst>
              <a:gd fmla="val 10807771" name="adj1"/>
              <a:gd fmla="val 16237276" name="adj2"/>
            </a:avLst>
          </a:prstGeom>
          <a:solidFill>
            <a:srgbClr val="CFE2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47"/>
          <p:cNvCxnSpPr/>
          <p:nvPr/>
        </p:nvCxnSpPr>
        <p:spPr>
          <a:xfrm rot="10800000">
            <a:off x="12620475" y="4067100"/>
            <a:ext cx="57300" cy="4810200"/>
          </a:xfrm>
          <a:prstGeom prst="straightConnector1">
            <a:avLst/>
          </a:prstGeom>
          <a:noFill/>
          <a:ln cap="flat" cmpd="sng" w="38100">
            <a:solidFill>
              <a:srgbClr val="434343"/>
            </a:solidFill>
            <a:prstDash val="solid"/>
            <a:round/>
            <a:headEnd len="med" w="med" type="none"/>
            <a:tailEnd len="med" w="med" type="triangle"/>
          </a:ln>
        </p:spPr>
      </p:cxnSp>
      <p:cxnSp>
        <p:nvCxnSpPr>
          <p:cNvPr id="178" name="Google Shape;178;p47"/>
          <p:cNvCxnSpPr/>
          <p:nvPr/>
        </p:nvCxnSpPr>
        <p:spPr>
          <a:xfrm flipH="1" rot="10800000">
            <a:off x="12682550" y="8877275"/>
            <a:ext cx="5319600" cy="4800"/>
          </a:xfrm>
          <a:prstGeom prst="straightConnector1">
            <a:avLst/>
          </a:prstGeom>
          <a:noFill/>
          <a:ln cap="flat" cmpd="sng" w="38100">
            <a:solidFill>
              <a:srgbClr val="434343"/>
            </a:solidFill>
            <a:prstDash val="solid"/>
            <a:round/>
            <a:headEnd len="med" w="med" type="none"/>
            <a:tailEnd len="med" w="med" type="triangle"/>
          </a:ln>
        </p:spPr>
      </p:cxnSp>
      <p:sp>
        <p:nvSpPr>
          <p:cNvPr id="179" name="Google Shape;179;p47"/>
          <p:cNvSpPr txBox="1"/>
          <p:nvPr/>
        </p:nvSpPr>
        <p:spPr>
          <a:xfrm>
            <a:off x="12725400" y="3752850"/>
            <a:ext cx="7524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y</a:t>
            </a:r>
            <a:endParaRPr sz="3000"/>
          </a:p>
        </p:txBody>
      </p:sp>
      <p:sp>
        <p:nvSpPr>
          <p:cNvPr id="180" name="Google Shape;180;p47"/>
          <p:cNvSpPr txBox="1"/>
          <p:nvPr/>
        </p:nvSpPr>
        <p:spPr>
          <a:xfrm>
            <a:off x="17466050" y="8124800"/>
            <a:ext cx="7524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x</a:t>
            </a:r>
            <a:endParaRPr sz="3000"/>
          </a:p>
        </p:txBody>
      </p:sp>
      <p:sp>
        <p:nvSpPr>
          <p:cNvPr id="181" name="Google Shape;181;p47"/>
          <p:cNvSpPr txBox="1"/>
          <p:nvPr/>
        </p:nvSpPr>
        <p:spPr>
          <a:xfrm>
            <a:off x="12144375" y="8658225"/>
            <a:ext cx="7524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0</a:t>
            </a:r>
            <a:endParaRPr sz="3000"/>
          </a:p>
        </p:txBody>
      </p:sp>
      <p:sp>
        <p:nvSpPr>
          <p:cNvPr id="182" name="Google Shape;182;p47"/>
          <p:cNvSpPr txBox="1"/>
          <p:nvPr/>
        </p:nvSpPr>
        <p:spPr>
          <a:xfrm>
            <a:off x="12144375" y="4495800"/>
            <a:ext cx="7524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1</a:t>
            </a:r>
            <a:endParaRPr sz="3000"/>
          </a:p>
        </p:txBody>
      </p:sp>
      <p:sp>
        <p:nvSpPr>
          <p:cNvPr id="183" name="Google Shape;183;p47"/>
          <p:cNvSpPr txBox="1"/>
          <p:nvPr/>
        </p:nvSpPr>
        <p:spPr>
          <a:xfrm>
            <a:off x="16906875" y="8882075"/>
            <a:ext cx="7524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1</a:t>
            </a:r>
            <a:endParaRPr sz="3000"/>
          </a:p>
        </p:txBody>
      </p:sp>
      <p:sp>
        <p:nvSpPr>
          <p:cNvPr id="184" name="Google Shape;184;p47"/>
          <p:cNvSpPr/>
          <p:nvPr/>
        </p:nvSpPr>
        <p:spPr>
          <a:xfrm>
            <a:off x="13735050" y="7124625"/>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7"/>
          <p:cNvSpPr/>
          <p:nvPr/>
        </p:nvSpPr>
        <p:spPr>
          <a:xfrm>
            <a:off x="14401800" y="7286550"/>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7"/>
          <p:cNvSpPr/>
          <p:nvPr/>
        </p:nvSpPr>
        <p:spPr>
          <a:xfrm>
            <a:off x="14592300" y="6553125"/>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7"/>
          <p:cNvSpPr/>
          <p:nvPr/>
        </p:nvSpPr>
        <p:spPr>
          <a:xfrm>
            <a:off x="14487525" y="5262525"/>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7"/>
          <p:cNvSpPr/>
          <p:nvPr/>
        </p:nvSpPr>
        <p:spPr>
          <a:xfrm>
            <a:off x="13115925" y="7972350"/>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7"/>
          <p:cNvSpPr/>
          <p:nvPr/>
        </p:nvSpPr>
        <p:spPr>
          <a:xfrm>
            <a:off x="13306425" y="5714925"/>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7"/>
          <p:cNvSpPr/>
          <p:nvPr/>
        </p:nvSpPr>
        <p:spPr>
          <a:xfrm>
            <a:off x="15468600" y="8048550"/>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7"/>
          <p:cNvSpPr/>
          <p:nvPr/>
        </p:nvSpPr>
        <p:spPr>
          <a:xfrm>
            <a:off x="16344900" y="7038900"/>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7"/>
          <p:cNvSpPr/>
          <p:nvPr/>
        </p:nvSpPr>
        <p:spPr>
          <a:xfrm>
            <a:off x="15868650" y="5714925"/>
            <a:ext cx="190500" cy="200100"/>
          </a:xfrm>
          <a:prstGeom prst="ellipse">
            <a:avLst/>
          </a:prstGeom>
          <a:solidFill>
            <a:srgbClr val="0000FF"/>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7"/>
          <p:cNvSpPr/>
          <p:nvPr/>
        </p:nvSpPr>
        <p:spPr>
          <a:xfrm>
            <a:off x="16630650" y="6048300"/>
            <a:ext cx="190500" cy="200100"/>
          </a:xfrm>
          <a:prstGeom prst="ellipse">
            <a:avLst/>
          </a:prstGeom>
          <a:solidFill>
            <a:srgbClr val="0000FF"/>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7"/>
          <p:cNvSpPr/>
          <p:nvPr/>
        </p:nvSpPr>
        <p:spPr>
          <a:xfrm>
            <a:off x="15730500" y="5304450"/>
            <a:ext cx="190500" cy="200100"/>
          </a:xfrm>
          <a:prstGeom prst="ellipse">
            <a:avLst/>
          </a:prstGeom>
          <a:solidFill>
            <a:srgbClr val="0000FF"/>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7"/>
          <p:cNvSpPr/>
          <p:nvPr/>
        </p:nvSpPr>
        <p:spPr>
          <a:xfrm>
            <a:off x="15468600" y="6200775"/>
            <a:ext cx="190500" cy="200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47"/>
          <p:cNvPicPr preferRelativeResize="0"/>
          <p:nvPr/>
        </p:nvPicPr>
        <p:blipFill>
          <a:blip r:embed="rId3">
            <a:alphaModFix/>
          </a:blip>
          <a:stretch>
            <a:fillRect/>
          </a:stretch>
        </p:blipFill>
        <p:spPr>
          <a:xfrm>
            <a:off x="4290037" y="7723936"/>
            <a:ext cx="4651075" cy="8493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8"/>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202" name="Google Shape;202;p48"/>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What is the Python standard library</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Showcase of modules in the standard library</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Used the </a:t>
            </a:r>
            <a:r>
              <a:rPr lang="en" sz="3997">
                <a:solidFill>
                  <a:srgbClr val="434343"/>
                </a:solidFill>
                <a:latin typeface="Courier New"/>
                <a:ea typeface="Courier New"/>
                <a:cs typeface="Courier New"/>
                <a:sym typeface="Courier New"/>
              </a:rPr>
              <a:t>math</a:t>
            </a:r>
            <a:r>
              <a:rPr lang="en" sz="3997">
                <a:solidFill>
                  <a:srgbClr val="434343"/>
                </a:solidFill>
              </a:rPr>
              <a:t> module in a sample application</a:t>
            </a:r>
            <a:endParaRPr sz="3998">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9"/>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Searching for the right library to do the job</a:t>
            </a:r>
            <a:endParaRPr b="0" i="0" sz="9596" u="none" cap="none" strike="noStrike">
              <a:solidFill>
                <a:schemeClr val="lt1"/>
              </a:solidFill>
              <a:latin typeface="Calibri"/>
              <a:ea typeface="Calibri"/>
              <a:cs typeface="Calibri"/>
              <a:sym typeface="Calibri"/>
            </a:endParaRPr>
          </a:p>
        </p:txBody>
      </p:sp>
      <p:sp>
        <p:nvSpPr>
          <p:cNvPr id="208" name="Google Shape;208;p49"/>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