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 id="262" r:id="rId12"/>
  </p:sldIdLst>
  <p:sldSz cy="10282225" cx="1828005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can also be used to cover topics that can be represented by an image/graph etc. Information which is half image/half information type. Like shown in the example above.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ddb3878c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7ddb3878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like mentioned above is for multiple pointers. The information above covers the types of information that can be used in this slide</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de2eb03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6de2eb03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This slide, like mentioned is to summarize the various videos we have seen in this section. This gives the viewers a sense of achievement that they have covered exactly what they were looking for.</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63" cy="114606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1"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63" cy="202466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89" cy="2963228"/>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211" cy="4580079"/>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36" cy="8024284"/>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1"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3.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1.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ph type="ctrTitle"/>
          </p:nvPr>
        </p:nvSpPr>
        <p:spPr>
          <a:xfrm>
            <a:off x="780954" y="3636866"/>
            <a:ext cx="16436587" cy="1866336"/>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Regular expressions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70" cy="1204319"/>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7" y="1777588"/>
            <a:ext cx="17416766" cy="8039384"/>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What are regular expressions?</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The </a:t>
            </a:r>
            <a:r>
              <a:rPr lang="en" sz="3997">
                <a:solidFill>
                  <a:srgbClr val="434343"/>
                </a:solidFill>
                <a:latin typeface="Courier New"/>
                <a:ea typeface="Courier New"/>
                <a:cs typeface="Courier New"/>
                <a:sym typeface="Courier New"/>
              </a:rPr>
              <a:t>re</a:t>
            </a:r>
            <a:r>
              <a:rPr lang="en" sz="3997">
                <a:solidFill>
                  <a:srgbClr val="434343"/>
                </a:solidFill>
              </a:rPr>
              <a:t> Python standard library module</a:t>
            </a:r>
            <a:endParaRPr sz="3997">
              <a:solidFill>
                <a:srgbClr val="434343"/>
              </a:solidFill>
            </a:endParaRPr>
          </a:p>
          <a:p>
            <a:pPr indent="-723084" lvl="0" marL="913584" marR="0" rtl="0" algn="l">
              <a:lnSpc>
                <a:spcPct val="115000"/>
              </a:lnSpc>
              <a:spcBef>
                <a:spcPts val="0"/>
              </a:spcBef>
              <a:spcAft>
                <a:spcPts val="0"/>
              </a:spcAft>
              <a:buClr>
                <a:srgbClr val="434343"/>
              </a:buClr>
              <a:buSzPts val="3997"/>
              <a:buFont typeface="Calibri"/>
              <a:buChar char="●"/>
            </a:pPr>
            <a:r>
              <a:rPr lang="en" sz="3997">
                <a:solidFill>
                  <a:srgbClr val="434343"/>
                </a:solidFill>
              </a:rPr>
              <a:t>Code sample</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ph type="title"/>
          </p:nvPr>
        </p:nvSpPr>
        <p:spPr>
          <a:xfrm>
            <a:off x="943628" y="1476767"/>
            <a:ext cx="16436587" cy="1534689"/>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What are regular expressions?</a:t>
            </a:r>
            <a:endParaRPr/>
          </a:p>
        </p:txBody>
      </p:sp>
      <p:sp>
        <p:nvSpPr>
          <p:cNvPr id="156" name="Google Shape;156;p44"/>
          <p:cNvSpPr txBox="1"/>
          <p:nvPr>
            <p:ph idx="1" type="body"/>
          </p:nvPr>
        </p:nvSpPr>
        <p:spPr>
          <a:xfrm>
            <a:off x="943625" y="3836375"/>
            <a:ext cx="12519300" cy="5976000"/>
          </a:xfrm>
          <a:prstGeom prst="rect">
            <a:avLst/>
          </a:prstGeom>
          <a:noFill/>
          <a:ln>
            <a:noFill/>
          </a:ln>
        </p:spPr>
        <p:txBody>
          <a:bodyPr anchorCtr="0" anchor="t" bIns="182750" lIns="182750" spcFirstLastPara="1" rIns="182750" wrap="square" tIns="182750">
            <a:noAutofit/>
          </a:bodyPr>
          <a:lstStyle/>
          <a:p>
            <a:pPr indent="0" lvl="0" marL="0" marR="0" rtl="0" algn="l">
              <a:lnSpc>
                <a:spcPct val="115000"/>
              </a:lnSpc>
              <a:spcBef>
                <a:spcPts val="1600"/>
              </a:spcBef>
              <a:spcAft>
                <a:spcPts val="0"/>
              </a:spcAft>
              <a:buClr>
                <a:srgbClr val="434343"/>
              </a:buClr>
              <a:buFont typeface="Calibri"/>
              <a:buNone/>
            </a:pPr>
            <a:r>
              <a:rPr b="1" lang="en" sz="3000"/>
              <a:t>Regular expressions</a:t>
            </a:r>
            <a:r>
              <a:rPr lang="en" sz="3000"/>
              <a:t> represent text patterns made of special characters.</a:t>
            </a:r>
            <a:endParaRPr sz="3000"/>
          </a:p>
          <a:p>
            <a:pPr indent="0" lvl="0" marL="0" marR="0" rtl="0" algn="l">
              <a:lnSpc>
                <a:spcPct val="115000"/>
              </a:lnSpc>
              <a:spcBef>
                <a:spcPts val="1600"/>
              </a:spcBef>
              <a:spcAft>
                <a:spcPts val="0"/>
              </a:spcAft>
              <a:buClr>
                <a:srgbClr val="434343"/>
              </a:buClr>
              <a:buFont typeface="Calibri"/>
              <a:buNone/>
            </a:pPr>
            <a:r>
              <a:rPr lang="en" sz="3000"/>
              <a:t>Their purpose is to </a:t>
            </a:r>
            <a:r>
              <a:rPr b="1" lang="en" sz="3000"/>
              <a:t>match </a:t>
            </a:r>
            <a:r>
              <a:rPr lang="en" sz="3000"/>
              <a:t>their patterns against strings, so that</a:t>
            </a:r>
            <a:endParaRPr sz="3000"/>
          </a:p>
          <a:p>
            <a:pPr indent="-419100" lvl="0" marL="914400" marR="0" rtl="0" algn="l">
              <a:lnSpc>
                <a:spcPct val="115000"/>
              </a:lnSpc>
              <a:spcBef>
                <a:spcPts val="1600"/>
              </a:spcBef>
              <a:spcAft>
                <a:spcPts val="0"/>
              </a:spcAft>
              <a:buSzPts val="3000"/>
              <a:buChar char="●"/>
            </a:pPr>
            <a:r>
              <a:rPr lang="en" sz="3000"/>
              <a:t>you know if matches exists and how many</a:t>
            </a:r>
            <a:endParaRPr sz="3000"/>
          </a:p>
          <a:p>
            <a:pPr indent="-419100" lvl="0" marL="914400" marR="0" rtl="0" algn="l">
              <a:lnSpc>
                <a:spcPct val="115000"/>
              </a:lnSpc>
              <a:spcBef>
                <a:spcPts val="0"/>
              </a:spcBef>
              <a:spcAft>
                <a:spcPts val="0"/>
              </a:spcAft>
              <a:buSzPts val="3000"/>
              <a:buChar char="●"/>
            </a:pPr>
            <a:r>
              <a:rPr lang="en" sz="3000"/>
              <a:t>you can in case manipulate the matches</a:t>
            </a:r>
            <a:endParaRPr sz="3000"/>
          </a:p>
          <a:p>
            <a:pPr indent="0" lvl="0" marL="0" marR="0" rtl="0" algn="l">
              <a:lnSpc>
                <a:spcPct val="115000"/>
              </a:lnSpc>
              <a:spcBef>
                <a:spcPts val="1600"/>
              </a:spcBef>
              <a:spcAft>
                <a:spcPts val="0"/>
              </a:spcAft>
              <a:buClr>
                <a:srgbClr val="434343"/>
              </a:buClr>
              <a:buFont typeface="Calibri"/>
              <a:buNone/>
            </a:pPr>
            <a:r>
              <a:t/>
            </a:r>
            <a:endParaRPr sz="3000"/>
          </a:p>
          <a:p>
            <a:pPr indent="0" lvl="0" marL="0" marR="0" rtl="0" algn="l">
              <a:lnSpc>
                <a:spcPct val="115000"/>
              </a:lnSpc>
              <a:spcBef>
                <a:spcPts val="1600"/>
              </a:spcBef>
              <a:spcAft>
                <a:spcPts val="0"/>
              </a:spcAft>
              <a:buClr>
                <a:srgbClr val="434343"/>
              </a:buClr>
              <a:buFont typeface="Calibri"/>
              <a:buNone/>
            </a:pPr>
            <a:r>
              <a:rPr lang="en" sz="3000"/>
              <a:t>Python provides </a:t>
            </a:r>
            <a:r>
              <a:rPr b="1" lang="en" sz="3000"/>
              <a:t>native regex processing abstractions</a:t>
            </a:r>
            <a:r>
              <a:rPr lang="en" sz="3000"/>
              <a:t> in the </a:t>
            </a:r>
            <a:r>
              <a:rPr lang="en" sz="3000">
                <a:latin typeface="Courier New"/>
                <a:ea typeface="Courier New"/>
                <a:cs typeface="Courier New"/>
                <a:sym typeface="Courier New"/>
              </a:rPr>
              <a:t>re</a:t>
            </a:r>
            <a:r>
              <a:rPr lang="en" sz="3000"/>
              <a:t> module</a:t>
            </a:r>
            <a:endParaRPr sz="3000"/>
          </a:p>
        </p:txBody>
      </p:sp>
      <p:pic>
        <p:nvPicPr>
          <p:cNvPr descr="File:Email-regex.svg - Wikimedia Commons" id="157" name="Google Shape;157;p44"/>
          <p:cNvPicPr preferRelativeResize="0"/>
          <p:nvPr/>
        </p:nvPicPr>
        <p:blipFill>
          <a:blip r:embed="rId3">
            <a:alphaModFix/>
          </a:blip>
          <a:stretch>
            <a:fillRect/>
          </a:stretch>
        </p:blipFill>
        <p:spPr>
          <a:xfrm rot="-523333">
            <a:off x="12976149" y="5677165"/>
            <a:ext cx="4389028" cy="5332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5"/>
          <p:cNvSpPr txBox="1"/>
          <p:nvPr>
            <p:ph type="title"/>
          </p:nvPr>
        </p:nvSpPr>
        <p:spPr>
          <a:xfrm>
            <a:off x="196674" y="32685"/>
            <a:ext cx="17645100" cy="12048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sz="4398"/>
              <a:t>The </a:t>
            </a:r>
            <a:r>
              <a:rPr lang="en" sz="4398">
                <a:latin typeface="Courier New"/>
                <a:ea typeface="Courier New"/>
                <a:cs typeface="Courier New"/>
                <a:sym typeface="Courier New"/>
              </a:rPr>
              <a:t>re</a:t>
            </a:r>
            <a:r>
              <a:rPr lang="en" sz="4398"/>
              <a:t> Python standard library module</a:t>
            </a:r>
            <a:endParaRPr sz="4398"/>
          </a:p>
        </p:txBody>
      </p:sp>
      <p:sp>
        <p:nvSpPr>
          <p:cNvPr id="163" name="Google Shape;163;p45"/>
          <p:cNvSpPr txBox="1"/>
          <p:nvPr>
            <p:ph idx="4294967295" type="body"/>
          </p:nvPr>
        </p:nvSpPr>
        <p:spPr>
          <a:xfrm>
            <a:off x="417575" y="7931475"/>
            <a:ext cx="9591300" cy="813600"/>
          </a:xfrm>
          <a:prstGeom prst="rect">
            <a:avLst/>
          </a:prstGeom>
          <a:noFill/>
          <a:ln>
            <a:noFill/>
          </a:ln>
        </p:spPr>
        <p:txBody>
          <a:bodyPr anchorCtr="0" anchor="t" bIns="182750" lIns="182750" spcFirstLastPara="1" rIns="182750" wrap="square" tIns="182750">
            <a:noAutofit/>
          </a:bodyPr>
          <a:lstStyle/>
          <a:p>
            <a:pPr indent="0" lvl="0" marL="0" rtl="0" algn="l">
              <a:spcBef>
                <a:spcPts val="0"/>
              </a:spcBef>
              <a:spcAft>
                <a:spcPts val="0"/>
              </a:spcAft>
              <a:buNone/>
            </a:pPr>
            <a:r>
              <a:rPr b="1" lang="en" sz="3000">
                <a:solidFill>
                  <a:srgbClr val="434343"/>
                </a:solidFill>
                <a:latin typeface="Courier New"/>
                <a:ea typeface="Courier New"/>
                <a:cs typeface="Courier New"/>
                <a:sym typeface="Courier New"/>
              </a:rPr>
              <a:t>replaced = regex.sub(replacement, text)</a:t>
            </a:r>
            <a:endParaRPr b="1" sz="3000">
              <a:solidFill>
                <a:srgbClr val="434343"/>
              </a:solidFill>
              <a:latin typeface="Courier New"/>
              <a:ea typeface="Courier New"/>
              <a:cs typeface="Courier New"/>
              <a:sym typeface="Courier New"/>
            </a:endParaRPr>
          </a:p>
        </p:txBody>
      </p:sp>
      <p:sp>
        <p:nvSpPr>
          <p:cNvPr id="164" name="Google Shape;164;p45"/>
          <p:cNvSpPr txBox="1"/>
          <p:nvPr>
            <p:ph idx="4294967295" type="body"/>
          </p:nvPr>
        </p:nvSpPr>
        <p:spPr>
          <a:xfrm>
            <a:off x="11178450" y="2119225"/>
            <a:ext cx="6663300" cy="1482900"/>
          </a:xfrm>
          <a:prstGeom prst="rect">
            <a:avLst/>
          </a:prstGeom>
          <a:solidFill>
            <a:srgbClr val="D9EAD3"/>
          </a:solidFill>
          <a:ln>
            <a:noFill/>
          </a:ln>
        </p:spPr>
        <p:txBody>
          <a:bodyPr anchorCtr="0" anchor="ctr" bIns="182750" lIns="182750" spcFirstLastPara="1" rIns="182750" wrap="square" tIns="182750">
            <a:noAutofit/>
          </a:bodyPr>
          <a:lstStyle/>
          <a:p>
            <a:pPr indent="0" lvl="0" marL="0" rtl="0" algn="l">
              <a:spcBef>
                <a:spcPts val="0"/>
              </a:spcBef>
              <a:spcAft>
                <a:spcPts val="0"/>
              </a:spcAft>
              <a:buNone/>
            </a:pPr>
            <a:r>
              <a:rPr lang="en" sz="3200">
                <a:solidFill>
                  <a:srgbClr val="434343"/>
                </a:solidFill>
              </a:rPr>
              <a:t>Compile textual regexes into objects</a:t>
            </a:r>
            <a:endParaRPr sz="3200">
              <a:solidFill>
                <a:srgbClr val="434343"/>
              </a:solidFill>
            </a:endParaRPr>
          </a:p>
        </p:txBody>
      </p:sp>
      <p:sp>
        <p:nvSpPr>
          <p:cNvPr id="165" name="Google Shape;165;p45"/>
          <p:cNvSpPr txBox="1"/>
          <p:nvPr>
            <p:ph idx="4294967295" type="body"/>
          </p:nvPr>
        </p:nvSpPr>
        <p:spPr>
          <a:xfrm>
            <a:off x="11178450" y="3919225"/>
            <a:ext cx="6663300" cy="1482900"/>
          </a:xfrm>
          <a:prstGeom prst="rect">
            <a:avLst/>
          </a:prstGeom>
          <a:solidFill>
            <a:srgbClr val="FFF2CC"/>
          </a:solidFill>
          <a:ln>
            <a:noFill/>
          </a:ln>
        </p:spPr>
        <p:txBody>
          <a:bodyPr anchorCtr="0" anchor="ctr" bIns="182750" lIns="182750" spcFirstLastPara="1" rIns="182750" wrap="square" tIns="182750">
            <a:noAutofit/>
          </a:bodyPr>
          <a:lstStyle/>
          <a:p>
            <a:pPr indent="0" lvl="0" marL="0" rtl="0" algn="l">
              <a:spcBef>
                <a:spcPts val="0"/>
              </a:spcBef>
              <a:spcAft>
                <a:spcPts val="0"/>
              </a:spcAft>
              <a:buNone/>
            </a:pPr>
            <a:r>
              <a:rPr lang="en" sz="3200">
                <a:solidFill>
                  <a:srgbClr val="434343"/>
                </a:solidFill>
              </a:rPr>
              <a:t>The </a:t>
            </a:r>
            <a:r>
              <a:rPr lang="en" sz="3200">
                <a:solidFill>
                  <a:srgbClr val="434343"/>
                </a:solidFill>
                <a:latin typeface="Courier New"/>
                <a:ea typeface="Courier New"/>
                <a:cs typeface="Courier New"/>
                <a:sym typeface="Courier New"/>
              </a:rPr>
              <a:t>match</a:t>
            </a:r>
            <a:r>
              <a:rPr lang="en" sz="3200">
                <a:solidFill>
                  <a:srgbClr val="434343"/>
                </a:solidFill>
              </a:rPr>
              <a:t> method checks for matches at the begining of the string</a:t>
            </a:r>
            <a:endParaRPr sz="3200">
              <a:solidFill>
                <a:srgbClr val="434343"/>
              </a:solidFill>
            </a:endParaRPr>
          </a:p>
        </p:txBody>
      </p:sp>
      <p:sp>
        <p:nvSpPr>
          <p:cNvPr id="166" name="Google Shape;166;p45"/>
          <p:cNvSpPr txBox="1"/>
          <p:nvPr>
            <p:ph idx="4294967295" type="body"/>
          </p:nvPr>
        </p:nvSpPr>
        <p:spPr>
          <a:xfrm>
            <a:off x="11178450" y="5842500"/>
            <a:ext cx="6663300" cy="1482900"/>
          </a:xfrm>
          <a:prstGeom prst="rect">
            <a:avLst/>
          </a:prstGeom>
          <a:solidFill>
            <a:srgbClr val="FFF2CC"/>
          </a:solidFill>
          <a:ln>
            <a:noFill/>
          </a:ln>
        </p:spPr>
        <p:txBody>
          <a:bodyPr anchorCtr="0" anchor="ctr" bIns="182750" lIns="182750" spcFirstLastPara="1" rIns="182750" wrap="square" tIns="182750">
            <a:noAutofit/>
          </a:bodyPr>
          <a:lstStyle/>
          <a:p>
            <a:pPr indent="0" lvl="0" marL="0" rtl="0" algn="l">
              <a:spcBef>
                <a:spcPts val="0"/>
              </a:spcBef>
              <a:spcAft>
                <a:spcPts val="0"/>
              </a:spcAft>
              <a:buNone/>
            </a:pPr>
            <a:r>
              <a:rPr lang="en" sz="3200">
                <a:solidFill>
                  <a:srgbClr val="434343"/>
                </a:solidFill>
              </a:rPr>
              <a:t>The </a:t>
            </a:r>
            <a:r>
              <a:rPr lang="en" sz="3200">
                <a:solidFill>
                  <a:srgbClr val="434343"/>
                </a:solidFill>
                <a:latin typeface="Courier New"/>
                <a:ea typeface="Courier New"/>
                <a:cs typeface="Courier New"/>
                <a:sym typeface="Courier New"/>
              </a:rPr>
              <a:t>search</a:t>
            </a:r>
            <a:r>
              <a:rPr lang="en" sz="3200">
                <a:solidFill>
                  <a:srgbClr val="434343"/>
                </a:solidFill>
              </a:rPr>
              <a:t> method checks for matches anywhere in the string </a:t>
            </a:r>
            <a:endParaRPr sz="3200">
              <a:solidFill>
                <a:srgbClr val="434343"/>
              </a:solidFill>
            </a:endParaRPr>
          </a:p>
        </p:txBody>
      </p:sp>
      <p:sp>
        <p:nvSpPr>
          <p:cNvPr id="167" name="Google Shape;167;p45"/>
          <p:cNvSpPr txBox="1"/>
          <p:nvPr>
            <p:ph idx="4294967295" type="body"/>
          </p:nvPr>
        </p:nvSpPr>
        <p:spPr>
          <a:xfrm>
            <a:off x="11178450" y="7765775"/>
            <a:ext cx="6663300" cy="1482900"/>
          </a:xfrm>
          <a:prstGeom prst="rect">
            <a:avLst/>
          </a:prstGeom>
          <a:solidFill>
            <a:srgbClr val="CFE2F3"/>
          </a:solidFill>
          <a:ln>
            <a:noFill/>
          </a:ln>
        </p:spPr>
        <p:txBody>
          <a:bodyPr anchorCtr="0" anchor="ctr" bIns="182750" lIns="182750" spcFirstLastPara="1" rIns="182750" wrap="square" tIns="182750">
            <a:noAutofit/>
          </a:bodyPr>
          <a:lstStyle/>
          <a:p>
            <a:pPr indent="0" lvl="0" marL="0" rtl="0" algn="l">
              <a:spcBef>
                <a:spcPts val="0"/>
              </a:spcBef>
              <a:spcAft>
                <a:spcPts val="0"/>
              </a:spcAft>
              <a:buNone/>
            </a:pPr>
            <a:r>
              <a:rPr lang="en" sz="3200">
                <a:solidFill>
                  <a:srgbClr val="434343"/>
                </a:solidFill>
              </a:rPr>
              <a:t>The </a:t>
            </a:r>
            <a:r>
              <a:rPr lang="en" sz="3200">
                <a:solidFill>
                  <a:srgbClr val="434343"/>
                </a:solidFill>
                <a:latin typeface="Courier New"/>
                <a:ea typeface="Courier New"/>
                <a:cs typeface="Courier New"/>
                <a:sym typeface="Courier New"/>
              </a:rPr>
              <a:t>sub</a:t>
            </a:r>
            <a:r>
              <a:rPr lang="en" sz="3200">
                <a:solidFill>
                  <a:srgbClr val="434343"/>
                </a:solidFill>
              </a:rPr>
              <a:t> method replaces all matches with the provided replacement text</a:t>
            </a:r>
            <a:endParaRPr sz="3200">
              <a:solidFill>
                <a:srgbClr val="434343"/>
              </a:solidFill>
            </a:endParaRPr>
          </a:p>
        </p:txBody>
      </p:sp>
      <p:sp>
        <p:nvSpPr>
          <p:cNvPr id="168" name="Google Shape;168;p45"/>
          <p:cNvSpPr txBox="1"/>
          <p:nvPr/>
        </p:nvSpPr>
        <p:spPr>
          <a:xfrm>
            <a:off x="417575" y="2094450"/>
            <a:ext cx="10109700" cy="1482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434343"/>
                </a:solidFill>
                <a:latin typeface="Courier New"/>
                <a:ea typeface="Courier New"/>
                <a:cs typeface="Courier New"/>
                <a:sym typeface="Courier New"/>
              </a:rPr>
              <a:t>import re</a:t>
            </a:r>
            <a:endParaRPr b="1" sz="3000">
              <a:solidFill>
                <a:srgbClr val="434343"/>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3000">
                <a:solidFill>
                  <a:srgbClr val="434343"/>
                </a:solidFill>
                <a:latin typeface="Courier New"/>
                <a:ea typeface="Courier New"/>
                <a:cs typeface="Courier New"/>
                <a:sym typeface="Courier New"/>
              </a:rPr>
              <a:t>regex = re.compile(r’[0-9]{1,3}’)</a:t>
            </a:r>
            <a:endParaRPr b="1"/>
          </a:p>
        </p:txBody>
      </p:sp>
      <p:sp>
        <p:nvSpPr>
          <p:cNvPr id="169" name="Google Shape;169;p45"/>
          <p:cNvSpPr txBox="1"/>
          <p:nvPr/>
        </p:nvSpPr>
        <p:spPr>
          <a:xfrm>
            <a:off x="493775" y="3919225"/>
            <a:ext cx="10529400" cy="1482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434343"/>
                </a:solidFill>
                <a:latin typeface="Courier New"/>
                <a:ea typeface="Courier New"/>
                <a:cs typeface="Courier New"/>
                <a:sym typeface="Courier New"/>
              </a:rPr>
              <a:t>match = regex.match(text)</a:t>
            </a:r>
            <a:endParaRPr b="1" sz="3000">
              <a:solidFill>
                <a:srgbClr val="434343"/>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3000">
                <a:solidFill>
                  <a:srgbClr val="434343"/>
                </a:solidFill>
                <a:latin typeface="Courier New"/>
                <a:ea typeface="Courier New"/>
                <a:cs typeface="Courier New"/>
                <a:sym typeface="Courier New"/>
              </a:rPr>
              <a:t>all_matches = match.groups()</a:t>
            </a:r>
            <a:endParaRPr b="1"/>
          </a:p>
        </p:txBody>
      </p:sp>
      <p:sp>
        <p:nvSpPr>
          <p:cNvPr id="170" name="Google Shape;170;p45"/>
          <p:cNvSpPr txBox="1"/>
          <p:nvPr/>
        </p:nvSpPr>
        <p:spPr>
          <a:xfrm>
            <a:off x="493775" y="5896400"/>
            <a:ext cx="10033500" cy="1570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434343"/>
                </a:solidFill>
                <a:latin typeface="Courier New"/>
                <a:ea typeface="Courier New"/>
                <a:cs typeface="Courier New"/>
                <a:sym typeface="Courier New"/>
              </a:rPr>
              <a:t>match = regex.search(text)</a:t>
            </a:r>
            <a:endParaRPr b="1" sz="3000">
              <a:solidFill>
                <a:srgbClr val="434343"/>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3000">
                <a:solidFill>
                  <a:srgbClr val="434343"/>
                </a:solidFill>
                <a:latin typeface="Courier New"/>
                <a:ea typeface="Courier New"/>
                <a:cs typeface="Courier New"/>
                <a:sym typeface="Courier New"/>
              </a:rPr>
              <a:t>all_matches = match.groups()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6"/>
          <p:cNvSpPr txBox="1"/>
          <p:nvPr>
            <p:ph type="title"/>
          </p:nvPr>
        </p:nvSpPr>
        <p:spPr>
          <a:xfrm>
            <a:off x="980300" y="976050"/>
            <a:ext cx="165990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rPr lang="en" sz="11500"/>
              <a:t>Code sample</a:t>
            </a:r>
            <a:endParaRPr sz="1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7"/>
          <p:cNvSpPr txBox="1"/>
          <p:nvPr>
            <p:ph type="title"/>
          </p:nvPr>
        </p:nvSpPr>
        <p:spPr>
          <a:xfrm>
            <a:off x="196414" y="32685"/>
            <a:ext cx="17645400" cy="12048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Summary</a:t>
            </a:r>
            <a:endParaRPr b="0" i="0" sz="4398" u="none" cap="none" strike="noStrike">
              <a:solidFill>
                <a:schemeClr val="lt1"/>
              </a:solidFill>
              <a:latin typeface="Calibri"/>
              <a:ea typeface="Calibri"/>
              <a:cs typeface="Calibri"/>
              <a:sym typeface="Calibri"/>
            </a:endParaRPr>
          </a:p>
        </p:txBody>
      </p:sp>
      <p:sp>
        <p:nvSpPr>
          <p:cNvPr id="181" name="Google Shape;181;p47"/>
          <p:cNvSpPr txBox="1"/>
          <p:nvPr>
            <p:ph idx="4294967295" type="body"/>
          </p:nvPr>
        </p:nvSpPr>
        <p:spPr>
          <a:xfrm>
            <a:off x="459375" y="1909763"/>
            <a:ext cx="17424300" cy="8042400"/>
          </a:xfrm>
          <a:prstGeom prst="rect">
            <a:avLst/>
          </a:prstGeom>
          <a:noFill/>
          <a:ln>
            <a:noFill/>
          </a:ln>
        </p:spPr>
        <p:txBody>
          <a:bodyPr anchorCtr="0" anchor="t" bIns="182750" lIns="182750" spcFirstLastPara="1" rIns="182750" wrap="square" tIns="182750">
            <a:noAutofit/>
          </a:bodyPr>
          <a:lstStyle/>
          <a:p>
            <a:pPr indent="-723425" lvl="0" marL="913988" rtl="0" algn="l">
              <a:spcBef>
                <a:spcPts val="0"/>
              </a:spcBef>
              <a:spcAft>
                <a:spcPts val="0"/>
              </a:spcAft>
              <a:buClr>
                <a:srgbClr val="434343"/>
              </a:buClr>
              <a:buSzPts val="3997"/>
              <a:buFont typeface="Calibri"/>
              <a:buChar char="●"/>
            </a:pPr>
            <a:r>
              <a:rPr lang="en" sz="3997">
                <a:solidFill>
                  <a:srgbClr val="434343"/>
                </a:solidFill>
              </a:rPr>
              <a:t>What regular expressions are</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Functionalities provided by the </a:t>
            </a:r>
            <a:r>
              <a:rPr lang="en" sz="3997">
                <a:solidFill>
                  <a:srgbClr val="434343"/>
                </a:solidFill>
                <a:latin typeface="Courier New"/>
                <a:ea typeface="Courier New"/>
                <a:cs typeface="Courier New"/>
                <a:sym typeface="Courier New"/>
              </a:rPr>
              <a:t>re</a:t>
            </a:r>
            <a:r>
              <a:rPr lang="en" sz="3997">
                <a:solidFill>
                  <a:srgbClr val="434343"/>
                </a:solidFill>
              </a:rPr>
              <a:t> module</a:t>
            </a:r>
            <a:endParaRPr sz="3997">
              <a:solidFill>
                <a:srgbClr val="434343"/>
              </a:solidFill>
            </a:endParaRPr>
          </a:p>
          <a:p>
            <a:pPr indent="-723425" lvl="0" marL="913988" rtl="0" algn="l">
              <a:spcBef>
                <a:spcPts val="0"/>
              </a:spcBef>
              <a:spcAft>
                <a:spcPts val="0"/>
              </a:spcAft>
              <a:buClr>
                <a:srgbClr val="434343"/>
              </a:buClr>
              <a:buSzPts val="3997"/>
              <a:buFont typeface="Calibri"/>
              <a:buChar char="●"/>
            </a:pPr>
            <a:r>
              <a:rPr lang="en" sz="3997">
                <a:solidFill>
                  <a:srgbClr val="434343"/>
                </a:solidFill>
              </a:rPr>
              <a:t>Code sample dealing with regular expressions</a:t>
            </a:r>
            <a:endParaRPr sz="3997">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8"/>
          <p:cNvSpPr txBox="1"/>
          <p:nvPr>
            <p:ph type="ctrTitle"/>
          </p:nvPr>
        </p:nvSpPr>
        <p:spPr>
          <a:xfrm>
            <a:off x="780950" y="3636875"/>
            <a:ext cx="154992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Function decorators and context managers</a:t>
            </a:r>
            <a:endParaRPr b="0" i="0" sz="9596" u="none" cap="none" strike="noStrike">
              <a:solidFill>
                <a:schemeClr val="lt1"/>
              </a:solidFill>
              <a:latin typeface="Calibri"/>
              <a:ea typeface="Calibri"/>
              <a:cs typeface="Calibri"/>
              <a:sym typeface="Calibri"/>
            </a:endParaRPr>
          </a:p>
        </p:txBody>
      </p:sp>
      <p:sp>
        <p:nvSpPr>
          <p:cNvPr id="187" name="Google Shape;187;p48"/>
          <p:cNvSpPr txBox="1"/>
          <p:nvPr>
            <p:ph idx="1" type="subTitle"/>
          </p:nvPr>
        </p:nvSpPr>
        <p:spPr>
          <a:xfrm>
            <a:off x="780954" y="5575679"/>
            <a:ext cx="16436587" cy="865399"/>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