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2225" cx="1828005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14f63f1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814f63f1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14f63f17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814f63f1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14f63f17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814f63f17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Function decorators and </a:t>
            </a:r>
            <a:endParaRPr/>
          </a:p>
          <a:p>
            <a:pPr indent="0" lvl="0" marL="0" marR="0" rtl="0" algn="l">
              <a:lnSpc>
                <a:spcPct val="100000"/>
              </a:lnSpc>
              <a:spcBef>
                <a:spcPts val="0"/>
              </a:spcBef>
              <a:spcAft>
                <a:spcPts val="0"/>
              </a:spcAft>
              <a:buClr>
                <a:schemeClr val="lt1"/>
              </a:buClr>
              <a:buFont typeface="Calibri"/>
              <a:buNone/>
            </a:pPr>
            <a:r>
              <a:rPr lang="en"/>
              <a:t>context managers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function decorators?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context managers?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function decorators? (</a:t>
            </a:r>
            <a:r>
              <a:rPr lang="en"/>
              <a:t>1/2</a:t>
            </a:r>
            <a:r>
              <a:rPr lang="en"/>
              <a:t>)</a:t>
            </a:r>
            <a:endParaRPr/>
          </a:p>
        </p:txBody>
      </p:sp>
      <p:sp>
        <p:nvSpPr>
          <p:cNvPr id="156" name="Google Shape;156;p44"/>
          <p:cNvSpPr txBox="1"/>
          <p:nvPr>
            <p:ph idx="1" type="body"/>
          </p:nvPr>
        </p:nvSpPr>
        <p:spPr>
          <a:xfrm>
            <a:off x="943625" y="3836375"/>
            <a:ext cx="16933200" cy="59760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000"/>
              <a:t>Function decorators </a:t>
            </a:r>
            <a:r>
              <a:rPr lang="en" sz="3000"/>
              <a:t>allow for </a:t>
            </a:r>
            <a:r>
              <a:rPr b="1" lang="en" sz="3000"/>
              <a:t>dynamic extension of function behaviour</a:t>
            </a:r>
            <a:r>
              <a:rPr lang="en" sz="3000"/>
              <a:t> without using inheritance </a:t>
            </a:r>
            <a:endParaRPr sz="3000"/>
          </a:p>
          <a:p>
            <a:pPr indent="0" lvl="0" marL="0" marR="0" rtl="0" algn="l">
              <a:lnSpc>
                <a:spcPct val="115000"/>
              </a:lnSpc>
              <a:spcBef>
                <a:spcPts val="1600"/>
              </a:spcBef>
              <a:spcAft>
                <a:spcPts val="0"/>
              </a:spcAft>
              <a:buClr>
                <a:srgbClr val="000000"/>
              </a:buClr>
              <a:buSzPts val="1100"/>
              <a:buFont typeface="Arial"/>
              <a:buNone/>
            </a:pPr>
            <a:r>
              <a:rPr lang="en" sz="3000"/>
              <a:t>Decorators are based on these key facts:</a:t>
            </a:r>
            <a:endParaRPr sz="3000"/>
          </a:p>
          <a:p>
            <a:pPr indent="-419100" lvl="0" marL="914400" marR="0" rtl="0" algn="l">
              <a:lnSpc>
                <a:spcPct val="115000"/>
              </a:lnSpc>
              <a:spcBef>
                <a:spcPts val="1600"/>
              </a:spcBef>
              <a:spcAft>
                <a:spcPts val="0"/>
              </a:spcAft>
              <a:buSzPts val="3000"/>
              <a:buChar char="●"/>
            </a:pPr>
            <a:r>
              <a:rPr lang="en" sz="3000"/>
              <a:t>Python functions are objects</a:t>
            </a:r>
            <a:endParaRPr sz="3000"/>
          </a:p>
          <a:p>
            <a:pPr indent="-419100" lvl="0" marL="914400" marR="0" rtl="0" algn="l">
              <a:lnSpc>
                <a:spcPct val="115000"/>
              </a:lnSpc>
              <a:spcBef>
                <a:spcPts val="0"/>
              </a:spcBef>
              <a:spcAft>
                <a:spcPts val="0"/>
              </a:spcAft>
              <a:buSzPts val="3000"/>
              <a:buChar char="●"/>
            </a:pPr>
            <a:r>
              <a:rPr lang="en" sz="3000"/>
              <a:t>You can define functions inside functions</a:t>
            </a:r>
            <a:endParaRPr sz="3000"/>
          </a:p>
          <a:p>
            <a:pPr indent="-419100" lvl="0" marL="914400" marR="0" rtl="0" algn="l">
              <a:lnSpc>
                <a:spcPct val="115000"/>
              </a:lnSpc>
              <a:spcBef>
                <a:spcPts val="0"/>
              </a:spcBef>
              <a:spcAft>
                <a:spcPts val="0"/>
              </a:spcAft>
              <a:buSzPts val="3000"/>
              <a:buChar char="●"/>
            </a:pPr>
            <a:r>
              <a:rPr lang="en" sz="3000"/>
              <a:t>Inner functions know about their local context</a:t>
            </a:r>
            <a:endParaRPr sz="3000"/>
          </a:p>
          <a:p>
            <a:pPr indent="0" lvl="0" marL="0" marR="0" rtl="0" algn="l">
              <a:lnSpc>
                <a:spcPct val="115000"/>
              </a:lnSpc>
              <a:spcBef>
                <a:spcPts val="160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function decorators? (2/2)</a:t>
            </a:r>
            <a:endParaRPr/>
          </a:p>
        </p:txBody>
      </p:sp>
      <p:sp>
        <p:nvSpPr>
          <p:cNvPr id="162" name="Google Shape;162;p45"/>
          <p:cNvSpPr txBox="1"/>
          <p:nvPr>
            <p:ph idx="1" type="body"/>
          </p:nvPr>
        </p:nvSpPr>
        <p:spPr>
          <a:xfrm>
            <a:off x="9477900" y="3646075"/>
            <a:ext cx="8500200" cy="3874500"/>
          </a:xfrm>
          <a:prstGeom prst="rect">
            <a:avLst/>
          </a:prstGeom>
          <a:solidFill>
            <a:srgbClr val="FFF2CC"/>
          </a:solidFill>
          <a:ln>
            <a:noFill/>
          </a:ln>
        </p:spPr>
        <p:txBody>
          <a:bodyPr anchorCtr="0" anchor="t" bIns="182750" lIns="182750" spcFirstLastPara="1" rIns="182750" wrap="square" tIns="182750">
            <a:noAutofit/>
          </a:bodyPr>
          <a:lstStyle/>
          <a:p>
            <a:pPr indent="0" lvl="0" marL="0" marR="0" rtl="0" algn="l">
              <a:lnSpc>
                <a:spcPct val="100000"/>
              </a:lnSpc>
              <a:spcBef>
                <a:spcPts val="1600"/>
              </a:spcBef>
              <a:spcAft>
                <a:spcPts val="0"/>
              </a:spcAft>
              <a:buNone/>
            </a:pPr>
            <a:r>
              <a:rPr b="1" lang="en" sz="2800">
                <a:latin typeface="Courier New"/>
                <a:ea typeface="Courier New"/>
                <a:cs typeface="Courier New"/>
                <a:sym typeface="Courier New"/>
              </a:rPr>
              <a:t>def decorator(func):</a:t>
            </a:r>
            <a:endParaRPr b="1" sz="2800">
              <a:latin typeface="Courier New"/>
              <a:ea typeface="Courier New"/>
              <a:cs typeface="Courier New"/>
              <a:sym typeface="Courier New"/>
            </a:endParaRPr>
          </a:p>
          <a:p>
            <a:pPr indent="0" lvl="0" marL="0" marR="0" rtl="0" algn="l">
              <a:lnSpc>
                <a:spcPct val="100000"/>
              </a:lnSpc>
              <a:spcBef>
                <a:spcPts val="1600"/>
              </a:spcBef>
              <a:spcAft>
                <a:spcPts val="0"/>
              </a:spcAft>
              <a:buNone/>
            </a:pPr>
            <a:r>
              <a:rPr b="1" lang="en" sz="2800">
                <a:latin typeface="Courier New"/>
                <a:ea typeface="Courier New"/>
                <a:cs typeface="Courier New"/>
                <a:sym typeface="Courier New"/>
              </a:rPr>
              <a:t>  def decorated_func(*args, **kwargs):</a:t>
            </a:r>
            <a:endParaRPr b="1" sz="2800">
              <a:latin typeface="Courier New"/>
              <a:ea typeface="Courier New"/>
              <a:cs typeface="Courier New"/>
              <a:sym typeface="Courier New"/>
            </a:endParaRPr>
          </a:p>
          <a:p>
            <a:pPr indent="0" lvl="0" marL="0" marR="0" rtl="0" algn="l">
              <a:lnSpc>
                <a:spcPct val="100000"/>
              </a:lnSpc>
              <a:spcBef>
                <a:spcPts val="1600"/>
              </a:spcBef>
              <a:spcAft>
                <a:spcPts val="0"/>
              </a:spcAft>
              <a:buNone/>
            </a:pPr>
            <a:r>
              <a:rPr b="1" lang="en" sz="2800">
                <a:latin typeface="Courier New"/>
                <a:ea typeface="Courier New"/>
                <a:cs typeface="Courier New"/>
                <a:sym typeface="Courier New"/>
              </a:rPr>
              <a:t>    # do something here</a:t>
            </a:r>
            <a:endParaRPr b="1" sz="2800">
              <a:latin typeface="Courier New"/>
              <a:ea typeface="Courier New"/>
              <a:cs typeface="Courier New"/>
              <a:sym typeface="Courier New"/>
            </a:endParaRPr>
          </a:p>
          <a:p>
            <a:pPr indent="0" lvl="0" marL="0" marR="0" rtl="0" algn="l">
              <a:lnSpc>
                <a:spcPct val="100000"/>
              </a:lnSpc>
              <a:spcBef>
                <a:spcPts val="1600"/>
              </a:spcBef>
              <a:spcAft>
                <a:spcPts val="0"/>
              </a:spcAft>
              <a:buNone/>
            </a:pPr>
            <a:r>
              <a:rPr b="1" lang="en" sz="2800">
                <a:latin typeface="Courier New"/>
                <a:ea typeface="Courier New"/>
                <a:cs typeface="Courier New"/>
                <a:sym typeface="Courier New"/>
              </a:rPr>
              <a:t>    return func(*args, **kwargs)</a:t>
            </a:r>
            <a:endParaRPr b="1" sz="2800">
              <a:latin typeface="Courier New"/>
              <a:ea typeface="Courier New"/>
              <a:cs typeface="Courier New"/>
              <a:sym typeface="Courier New"/>
            </a:endParaRPr>
          </a:p>
          <a:p>
            <a:pPr indent="0" lvl="0" marL="0" marR="0" rtl="0" algn="l">
              <a:lnSpc>
                <a:spcPct val="100000"/>
              </a:lnSpc>
              <a:spcBef>
                <a:spcPts val="1600"/>
              </a:spcBef>
              <a:spcAft>
                <a:spcPts val="0"/>
              </a:spcAft>
              <a:buNone/>
            </a:pPr>
            <a:r>
              <a:rPr b="1" lang="en" sz="2800">
                <a:latin typeface="Courier New"/>
                <a:ea typeface="Courier New"/>
                <a:cs typeface="Courier New"/>
                <a:sym typeface="Courier New"/>
              </a:rPr>
              <a:t>  return decorated_func</a:t>
            </a:r>
            <a:endParaRPr b="1" sz="2800">
              <a:latin typeface="Courier New"/>
              <a:ea typeface="Courier New"/>
              <a:cs typeface="Courier New"/>
              <a:sym typeface="Courier New"/>
            </a:endParaRPr>
          </a:p>
          <a:p>
            <a:pPr indent="0" lvl="0" marL="0" marR="0" rtl="0" algn="l">
              <a:lnSpc>
                <a:spcPct val="100000"/>
              </a:lnSpc>
              <a:spcBef>
                <a:spcPts val="1600"/>
              </a:spcBef>
              <a:spcAft>
                <a:spcPts val="0"/>
              </a:spcAft>
              <a:buNone/>
            </a:pPr>
            <a:r>
              <a:t/>
            </a:r>
            <a:endParaRPr b="1" sz="800">
              <a:latin typeface="Courier New"/>
              <a:ea typeface="Courier New"/>
              <a:cs typeface="Courier New"/>
              <a:sym typeface="Courier New"/>
            </a:endParaRPr>
          </a:p>
          <a:p>
            <a:pPr indent="0" lvl="0" marL="0" marR="0" rtl="0" algn="l">
              <a:lnSpc>
                <a:spcPct val="100000"/>
              </a:lnSpc>
              <a:spcBef>
                <a:spcPts val="1600"/>
              </a:spcBef>
              <a:spcAft>
                <a:spcPts val="0"/>
              </a:spcAft>
              <a:buNone/>
            </a:pPr>
            <a:r>
              <a:t/>
            </a:r>
            <a:endParaRPr b="1" sz="2800"/>
          </a:p>
        </p:txBody>
      </p:sp>
      <p:sp>
        <p:nvSpPr>
          <p:cNvPr id="163" name="Google Shape;163;p45"/>
          <p:cNvSpPr txBox="1"/>
          <p:nvPr>
            <p:ph idx="1" type="body"/>
          </p:nvPr>
        </p:nvSpPr>
        <p:spPr>
          <a:xfrm>
            <a:off x="943625" y="3836375"/>
            <a:ext cx="8500200" cy="36843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t/>
            </a:r>
            <a:endParaRPr sz="3000"/>
          </a:p>
          <a:p>
            <a:pPr indent="0" lvl="0" marL="0" marR="0" rtl="0" algn="l">
              <a:lnSpc>
                <a:spcPct val="115000"/>
              </a:lnSpc>
              <a:spcBef>
                <a:spcPts val="1600"/>
              </a:spcBef>
              <a:spcAft>
                <a:spcPts val="0"/>
              </a:spcAft>
              <a:buClr>
                <a:srgbClr val="000000"/>
              </a:buClr>
              <a:buSzPts val="1100"/>
              <a:buFont typeface="Arial"/>
              <a:buNone/>
            </a:pPr>
            <a:r>
              <a:rPr lang="en" sz="3000"/>
              <a:t>Decorators are based on these key facts:</a:t>
            </a:r>
            <a:endParaRPr sz="3000"/>
          </a:p>
          <a:p>
            <a:pPr indent="-419100" lvl="0" marL="914400" marR="0" rtl="0" algn="l">
              <a:lnSpc>
                <a:spcPct val="115000"/>
              </a:lnSpc>
              <a:spcBef>
                <a:spcPts val="1600"/>
              </a:spcBef>
              <a:spcAft>
                <a:spcPts val="0"/>
              </a:spcAft>
              <a:buSzPts val="3000"/>
              <a:buChar char="●"/>
            </a:pPr>
            <a:r>
              <a:rPr lang="en" sz="3000"/>
              <a:t>Python functions are objects</a:t>
            </a:r>
            <a:endParaRPr sz="3000"/>
          </a:p>
          <a:p>
            <a:pPr indent="-419100" lvl="0" marL="914400" marR="0" rtl="0" algn="l">
              <a:lnSpc>
                <a:spcPct val="115000"/>
              </a:lnSpc>
              <a:spcBef>
                <a:spcPts val="0"/>
              </a:spcBef>
              <a:spcAft>
                <a:spcPts val="0"/>
              </a:spcAft>
              <a:buSzPts val="3000"/>
              <a:buChar char="●"/>
            </a:pPr>
            <a:r>
              <a:rPr lang="en" sz="3000"/>
              <a:t>You can define functions inside functions</a:t>
            </a:r>
            <a:endParaRPr sz="3000"/>
          </a:p>
          <a:p>
            <a:pPr indent="-419100" lvl="0" marL="914400" marR="0" rtl="0" algn="l">
              <a:lnSpc>
                <a:spcPct val="115000"/>
              </a:lnSpc>
              <a:spcBef>
                <a:spcPts val="0"/>
              </a:spcBef>
              <a:spcAft>
                <a:spcPts val="0"/>
              </a:spcAft>
              <a:buSzPts val="3000"/>
              <a:buChar char="●"/>
            </a:pPr>
            <a:r>
              <a:rPr lang="en" sz="3000"/>
              <a:t>Inner functions know about their local context</a:t>
            </a:r>
            <a:endParaRPr sz="3000"/>
          </a:p>
          <a:p>
            <a:pPr indent="0" lvl="0" marL="0" marR="0" rtl="0" algn="l">
              <a:lnSpc>
                <a:spcPct val="115000"/>
              </a:lnSpc>
              <a:spcBef>
                <a:spcPts val="1600"/>
              </a:spcBef>
              <a:spcAft>
                <a:spcPts val="0"/>
              </a:spcAft>
              <a:buNone/>
            </a:pPr>
            <a:r>
              <a:t/>
            </a:r>
            <a:endParaRPr sz="3000"/>
          </a:p>
        </p:txBody>
      </p:sp>
      <p:cxnSp>
        <p:nvCxnSpPr>
          <p:cNvPr id="164" name="Google Shape;164;p45"/>
          <p:cNvCxnSpPr/>
          <p:nvPr/>
        </p:nvCxnSpPr>
        <p:spPr>
          <a:xfrm flipH="1" rot="10800000">
            <a:off x="542475" y="5991725"/>
            <a:ext cx="986400" cy="98700"/>
          </a:xfrm>
          <a:prstGeom prst="straightConnector1">
            <a:avLst/>
          </a:prstGeom>
          <a:noFill/>
          <a:ln cap="flat" cmpd="sng" w="76200">
            <a:solidFill>
              <a:srgbClr val="4A86E8"/>
            </a:solidFill>
            <a:prstDash val="solid"/>
            <a:round/>
            <a:headEnd len="med" w="med" type="none"/>
            <a:tailEnd len="med" w="med" type="triangle"/>
          </a:ln>
        </p:spPr>
      </p:cxnSp>
      <p:sp>
        <p:nvSpPr>
          <p:cNvPr id="165" name="Google Shape;165;p45"/>
          <p:cNvSpPr/>
          <p:nvPr/>
        </p:nvSpPr>
        <p:spPr>
          <a:xfrm>
            <a:off x="12426675" y="3836375"/>
            <a:ext cx="1578000" cy="7890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5"/>
          <p:cNvSpPr/>
          <p:nvPr/>
        </p:nvSpPr>
        <p:spPr>
          <a:xfrm>
            <a:off x="11469475" y="6384775"/>
            <a:ext cx="3275700" cy="7890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45"/>
          <p:cNvCxnSpPr/>
          <p:nvPr/>
        </p:nvCxnSpPr>
        <p:spPr>
          <a:xfrm flipH="1" rot="10800000">
            <a:off x="542475" y="6525125"/>
            <a:ext cx="986400" cy="98700"/>
          </a:xfrm>
          <a:prstGeom prst="straightConnector1">
            <a:avLst/>
          </a:prstGeom>
          <a:noFill/>
          <a:ln cap="flat" cmpd="sng" w="76200">
            <a:solidFill>
              <a:srgbClr val="4A86E8"/>
            </a:solidFill>
            <a:prstDash val="solid"/>
            <a:round/>
            <a:headEnd len="med" w="med" type="none"/>
            <a:tailEnd len="med" w="med" type="triangle"/>
          </a:ln>
        </p:spPr>
      </p:cxnSp>
      <p:sp>
        <p:nvSpPr>
          <p:cNvPr id="168" name="Google Shape;168;p45"/>
          <p:cNvSpPr/>
          <p:nvPr/>
        </p:nvSpPr>
        <p:spPr>
          <a:xfrm>
            <a:off x="9821875" y="4625375"/>
            <a:ext cx="7956300" cy="18996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45"/>
          <p:cNvCxnSpPr/>
          <p:nvPr/>
        </p:nvCxnSpPr>
        <p:spPr>
          <a:xfrm flipH="1" rot="10800000">
            <a:off x="542475" y="6982325"/>
            <a:ext cx="986400" cy="98700"/>
          </a:xfrm>
          <a:prstGeom prst="straightConnector1">
            <a:avLst/>
          </a:prstGeom>
          <a:noFill/>
          <a:ln cap="flat" cmpd="sng" w="76200">
            <a:solidFill>
              <a:srgbClr val="4A86E8"/>
            </a:solidFill>
            <a:prstDash val="solid"/>
            <a:round/>
            <a:headEnd len="med" w="med" type="none"/>
            <a:tailEnd len="med" w="med" type="triangle"/>
          </a:ln>
        </p:spPr>
      </p:cxnSp>
      <p:sp>
        <p:nvSpPr>
          <p:cNvPr id="170" name="Google Shape;170;p45"/>
          <p:cNvSpPr/>
          <p:nvPr/>
        </p:nvSpPr>
        <p:spPr>
          <a:xfrm>
            <a:off x="10339700" y="5110575"/>
            <a:ext cx="4504200" cy="7890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5"/>
          <p:cNvSpPr txBox="1"/>
          <p:nvPr/>
        </p:nvSpPr>
        <p:spPr>
          <a:xfrm>
            <a:off x="9477900" y="7716575"/>
            <a:ext cx="8224200" cy="21372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1600"/>
              </a:spcBef>
              <a:spcAft>
                <a:spcPts val="0"/>
              </a:spcAft>
              <a:buNone/>
            </a:pPr>
            <a:r>
              <a:rPr b="1" lang="en" sz="2800">
                <a:solidFill>
                  <a:srgbClr val="434343"/>
                </a:solidFill>
                <a:latin typeface="Courier New"/>
                <a:ea typeface="Courier New"/>
                <a:cs typeface="Courier New"/>
                <a:sym typeface="Courier New"/>
              </a:rPr>
              <a:t>@decorator</a:t>
            </a:r>
            <a:endParaRPr b="1" sz="2800">
              <a:solidFill>
                <a:srgbClr val="434343"/>
              </a:solidFill>
              <a:latin typeface="Courier New"/>
              <a:ea typeface="Courier New"/>
              <a:cs typeface="Courier New"/>
              <a:sym typeface="Courier New"/>
            </a:endParaRPr>
          </a:p>
          <a:p>
            <a:pPr indent="0" lvl="0" marL="0" rtl="0" algn="l">
              <a:spcBef>
                <a:spcPts val="1600"/>
              </a:spcBef>
              <a:spcAft>
                <a:spcPts val="0"/>
              </a:spcAft>
              <a:buNone/>
            </a:pPr>
            <a:r>
              <a:rPr b="1" lang="en" sz="2800">
                <a:solidFill>
                  <a:srgbClr val="434343"/>
                </a:solidFill>
                <a:latin typeface="Courier New"/>
                <a:ea typeface="Courier New"/>
                <a:cs typeface="Courier New"/>
                <a:sym typeface="Courier New"/>
              </a:rPr>
              <a:t>def my_function(...):</a:t>
            </a:r>
            <a:endParaRPr b="1" sz="2800">
              <a:solidFill>
                <a:srgbClr val="434343"/>
              </a:solidFill>
              <a:latin typeface="Courier New"/>
              <a:ea typeface="Courier New"/>
              <a:cs typeface="Courier New"/>
              <a:sym typeface="Courier New"/>
            </a:endParaRPr>
          </a:p>
          <a:p>
            <a:pPr indent="0" lvl="0" marL="0" rtl="0" algn="l">
              <a:spcBef>
                <a:spcPts val="1600"/>
              </a:spcBef>
              <a:spcAft>
                <a:spcPts val="0"/>
              </a:spcAft>
              <a:buNone/>
            </a:pPr>
            <a:r>
              <a:rPr b="1" lang="en" sz="2800">
                <a:solidFill>
                  <a:srgbClr val="434343"/>
                </a:solidFill>
                <a:latin typeface="Courier New"/>
                <a:ea typeface="Courier New"/>
                <a:cs typeface="Courier New"/>
                <a:sym typeface="Courier New"/>
              </a:rPr>
              <a:t>  # do something</a:t>
            </a:r>
            <a:endParaRPr/>
          </a:p>
        </p:txBody>
      </p:sp>
      <p:sp>
        <p:nvSpPr>
          <p:cNvPr id="172" name="Google Shape;172;p45"/>
          <p:cNvSpPr txBox="1"/>
          <p:nvPr>
            <p:ph idx="1" type="body"/>
          </p:nvPr>
        </p:nvSpPr>
        <p:spPr>
          <a:xfrm>
            <a:off x="1034025" y="7762825"/>
            <a:ext cx="5582700" cy="15348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None/>
            </a:pPr>
            <a:r>
              <a:rPr lang="en" sz="3900"/>
              <a:t>D</a:t>
            </a:r>
            <a:r>
              <a:rPr lang="en" sz="3900"/>
              <a:t>ecorator usage</a:t>
            </a:r>
            <a:endParaRPr sz="3900"/>
          </a:p>
          <a:p>
            <a:pPr indent="0" lvl="0" marL="0" marR="0" rtl="0" algn="l">
              <a:lnSpc>
                <a:spcPct val="115000"/>
              </a:lnSpc>
              <a:spcBef>
                <a:spcPts val="1600"/>
              </a:spcBef>
              <a:spcAft>
                <a:spcPts val="0"/>
              </a:spcAft>
              <a:buNone/>
            </a:pPr>
            <a:r>
              <a:t/>
            </a:r>
            <a:endParaRPr sz="3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6"/>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context managers? (</a:t>
            </a:r>
            <a:r>
              <a:rPr lang="en"/>
              <a:t>1/2</a:t>
            </a:r>
            <a:r>
              <a:rPr lang="en"/>
              <a:t>)</a:t>
            </a:r>
            <a:endParaRPr/>
          </a:p>
        </p:txBody>
      </p:sp>
      <p:sp>
        <p:nvSpPr>
          <p:cNvPr id="178" name="Google Shape;178;p46"/>
          <p:cNvSpPr txBox="1"/>
          <p:nvPr>
            <p:ph idx="1" type="body"/>
          </p:nvPr>
        </p:nvSpPr>
        <p:spPr>
          <a:xfrm>
            <a:off x="943625" y="3836375"/>
            <a:ext cx="14862000" cy="3906000"/>
          </a:xfrm>
          <a:prstGeom prst="rect">
            <a:avLst/>
          </a:prstGeom>
          <a:noFill/>
          <a:ln>
            <a:noFill/>
          </a:ln>
        </p:spPr>
        <p:txBody>
          <a:bodyPr anchorCtr="0" anchor="t" bIns="182750" lIns="182750" spcFirstLastPara="1" rIns="182750" wrap="square" tIns="182750">
            <a:noAutofit/>
          </a:bodyPr>
          <a:lstStyle/>
          <a:p>
            <a:pPr indent="0" lvl="0" marL="0" rtl="0" algn="l">
              <a:spcBef>
                <a:spcPts val="1600"/>
              </a:spcBef>
              <a:spcAft>
                <a:spcPts val="0"/>
              </a:spcAft>
              <a:buNone/>
            </a:pPr>
            <a:r>
              <a:rPr lang="en" sz="3000"/>
              <a:t>A </a:t>
            </a:r>
            <a:r>
              <a:rPr b="1" lang="en" sz="3000"/>
              <a:t>context manager</a:t>
            </a:r>
            <a:r>
              <a:rPr lang="en" sz="3000"/>
              <a:t> manages a scoped runtime context (eg. a file) so that you don’t have to</a:t>
            </a:r>
            <a:endParaRPr sz="3000"/>
          </a:p>
          <a:p>
            <a:pPr indent="0" lvl="0" marL="0" rtl="0" algn="l">
              <a:spcBef>
                <a:spcPts val="1600"/>
              </a:spcBef>
              <a:spcAft>
                <a:spcPts val="0"/>
              </a:spcAft>
              <a:buNone/>
            </a:pPr>
            <a:r>
              <a:t/>
            </a:r>
            <a:endParaRPr sz="1200"/>
          </a:p>
          <a:p>
            <a:pPr indent="0" lvl="0" marL="0" rtl="0" algn="l">
              <a:spcBef>
                <a:spcPts val="1600"/>
              </a:spcBef>
              <a:spcAft>
                <a:spcPts val="0"/>
              </a:spcAft>
              <a:buNone/>
            </a:pPr>
            <a:r>
              <a:rPr lang="en" sz="3000"/>
              <a:t>Context managers are triggered by the </a:t>
            </a:r>
            <a:r>
              <a:rPr b="1" lang="en" sz="3000">
                <a:latin typeface="Courier New"/>
                <a:ea typeface="Courier New"/>
                <a:cs typeface="Courier New"/>
                <a:sym typeface="Courier New"/>
              </a:rPr>
              <a:t>with</a:t>
            </a:r>
            <a:r>
              <a:rPr b="1" lang="en" sz="3000"/>
              <a:t> </a:t>
            </a:r>
            <a:r>
              <a:rPr lang="en" sz="3000"/>
              <a:t>keyword:</a:t>
            </a:r>
            <a:endParaRPr sz="3000"/>
          </a:p>
          <a:p>
            <a:pPr indent="-419100" lvl="0" marL="914400" rtl="0" algn="l">
              <a:spcBef>
                <a:spcPts val="1600"/>
              </a:spcBef>
              <a:spcAft>
                <a:spcPts val="0"/>
              </a:spcAft>
              <a:buSzPts val="3000"/>
              <a:buChar char="●"/>
            </a:pPr>
            <a:r>
              <a:rPr lang="en" sz="3000"/>
              <a:t>code inside the </a:t>
            </a:r>
            <a:r>
              <a:rPr lang="en" sz="3000">
                <a:latin typeface="Courier New"/>
                <a:ea typeface="Courier New"/>
                <a:cs typeface="Courier New"/>
                <a:sym typeface="Courier New"/>
              </a:rPr>
              <a:t>with</a:t>
            </a:r>
            <a:r>
              <a:rPr lang="en" sz="3000"/>
              <a:t> body can access the runtime context</a:t>
            </a:r>
            <a:endParaRPr sz="3000"/>
          </a:p>
          <a:p>
            <a:pPr indent="-419100" lvl="0" marL="914400" rtl="0" algn="l">
              <a:spcBef>
                <a:spcPts val="0"/>
              </a:spcBef>
              <a:spcAft>
                <a:spcPts val="0"/>
              </a:spcAft>
              <a:buSzPts val="3000"/>
              <a:buChar char="●"/>
            </a:pPr>
            <a:r>
              <a:rPr lang="en" sz="3000"/>
              <a:t>the context manager defines how the context is </a:t>
            </a:r>
            <a:r>
              <a:rPr b="1" lang="en" sz="3000"/>
              <a:t>entered </a:t>
            </a:r>
            <a:r>
              <a:rPr lang="en" sz="3000"/>
              <a:t>before the body is executed and </a:t>
            </a:r>
            <a:r>
              <a:rPr b="1" lang="en" sz="3000"/>
              <a:t>exited </a:t>
            </a:r>
            <a:r>
              <a:rPr lang="en" sz="3000"/>
              <a:t>when the body ends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7"/>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context managers? (2/2)</a:t>
            </a:r>
            <a:endParaRPr/>
          </a:p>
        </p:txBody>
      </p:sp>
      <p:sp>
        <p:nvSpPr>
          <p:cNvPr id="184" name="Google Shape;184;p47"/>
          <p:cNvSpPr txBox="1"/>
          <p:nvPr>
            <p:ph idx="1" type="body"/>
          </p:nvPr>
        </p:nvSpPr>
        <p:spPr>
          <a:xfrm>
            <a:off x="1057575" y="5078175"/>
            <a:ext cx="6582600" cy="2919000"/>
          </a:xfrm>
          <a:prstGeom prst="rect">
            <a:avLst/>
          </a:prstGeom>
          <a:noFill/>
          <a:ln>
            <a:noFill/>
          </a:ln>
        </p:spPr>
        <p:txBody>
          <a:bodyPr anchorCtr="0" anchor="t" bIns="182750" lIns="182750" spcFirstLastPara="1" rIns="182750" wrap="square" tIns="182750">
            <a:noAutofit/>
          </a:bodyPr>
          <a:lstStyle/>
          <a:p>
            <a:pPr indent="0" lvl="0" marL="0" rtl="0" algn="l">
              <a:spcBef>
                <a:spcPts val="1600"/>
              </a:spcBef>
              <a:spcAft>
                <a:spcPts val="0"/>
              </a:spcAft>
              <a:buNone/>
            </a:pPr>
            <a:r>
              <a:rPr lang="en" sz="3900"/>
              <a:t>Entering the runtime conte</a:t>
            </a:r>
            <a:r>
              <a:rPr lang="en" sz="3900"/>
              <a:t>xt</a:t>
            </a:r>
            <a:endParaRPr sz="3900"/>
          </a:p>
          <a:p>
            <a:pPr indent="0" lvl="0" marL="0" rtl="0" algn="l">
              <a:spcBef>
                <a:spcPts val="1600"/>
              </a:spcBef>
              <a:spcAft>
                <a:spcPts val="0"/>
              </a:spcAft>
              <a:buNone/>
            </a:pPr>
            <a:r>
              <a:t/>
            </a:r>
            <a:endParaRPr sz="1800"/>
          </a:p>
          <a:p>
            <a:pPr indent="0" lvl="0" marL="0" rtl="0" algn="l">
              <a:spcBef>
                <a:spcPts val="1600"/>
              </a:spcBef>
              <a:spcAft>
                <a:spcPts val="0"/>
              </a:spcAft>
              <a:buNone/>
            </a:pPr>
            <a:r>
              <a:rPr lang="en" sz="3900"/>
              <a:t>E</a:t>
            </a:r>
            <a:r>
              <a:rPr lang="en" sz="3900"/>
              <a:t>xiting the runtime context</a:t>
            </a:r>
            <a:endParaRPr sz="3900"/>
          </a:p>
        </p:txBody>
      </p:sp>
      <p:sp>
        <p:nvSpPr>
          <p:cNvPr id="185" name="Google Shape;185;p47"/>
          <p:cNvSpPr txBox="1"/>
          <p:nvPr/>
        </p:nvSpPr>
        <p:spPr>
          <a:xfrm>
            <a:off x="9502100" y="3613550"/>
            <a:ext cx="8778000" cy="4383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Courier New"/>
                <a:ea typeface="Courier New"/>
                <a:cs typeface="Courier New"/>
                <a:sym typeface="Courier New"/>
              </a:rPr>
              <a:t>class locked:</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def __init__(self, lock):</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self.lock = lock</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def __enter__(self):</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self.lock.acquire()</a:t>
            </a:r>
            <a:endParaRPr b="1" sz="2800">
              <a:latin typeface="Courier New"/>
              <a:ea typeface="Courier New"/>
              <a:cs typeface="Courier New"/>
              <a:sym typeface="Courier New"/>
            </a:endParaRPr>
          </a:p>
          <a:p>
            <a:pPr indent="0" lvl="0" marL="0" rtl="0" algn="l">
              <a:spcBef>
                <a:spcPts val="0"/>
              </a:spcBef>
              <a:spcAft>
                <a:spcPts val="0"/>
              </a:spcAft>
              <a:buNone/>
            </a:pPr>
            <a:r>
              <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def __exit__(self</a:t>
            </a:r>
            <a:r>
              <a:rPr b="1" lang="en" sz="2800">
                <a:latin typeface="Courier New"/>
                <a:ea typeface="Courier New"/>
                <a:cs typeface="Courier New"/>
                <a:sym typeface="Courier New"/>
              </a:rPr>
              <a:t>, type, value, tb</a:t>
            </a:r>
            <a:r>
              <a:rPr b="1" lang="en" sz="2800">
                <a:latin typeface="Courier New"/>
                <a:ea typeface="Courier New"/>
                <a:cs typeface="Courier New"/>
                <a:sym typeface="Courier New"/>
              </a:rPr>
              <a:t>):</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self.lock.release()</a:t>
            </a:r>
            <a:endParaRPr b="1" sz="2800">
              <a:latin typeface="Courier New"/>
              <a:ea typeface="Courier New"/>
              <a:cs typeface="Courier New"/>
              <a:sym typeface="Courier New"/>
            </a:endParaRPr>
          </a:p>
        </p:txBody>
      </p:sp>
      <p:cxnSp>
        <p:nvCxnSpPr>
          <p:cNvPr id="186" name="Google Shape;186;p47"/>
          <p:cNvCxnSpPr/>
          <p:nvPr/>
        </p:nvCxnSpPr>
        <p:spPr>
          <a:xfrm flipH="1" rot="10800000">
            <a:off x="7830675" y="5756550"/>
            <a:ext cx="1956900" cy="122400"/>
          </a:xfrm>
          <a:prstGeom prst="straightConnector1">
            <a:avLst/>
          </a:prstGeom>
          <a:noFill/>
          <a:ln cap="flat" cmpd="sng" w="76200">
            <a:solidFill>
              <a:srgbClr val="4A86E8"/>
            </a:solidFill>
            <a:prstDash val="solid"/>
            <a:round/>
            <a:headEnd len="med" w="med" type="none"/>
            <a:tailEnd len="med" w="med" type="triangle"/>
          </a:ln>
        </p:spPr>
      </p:cxnSp>
      <p:sp>
        <p:nvSpPr>
          <p:cNvPr id="187" name="Google Shape;187;p47"/>
          <p:cNvSpPr txBox="1"/>
          <p:nvPr>
            <p:ph idx="1" type="body"/>
          </p:nvPr>
        </p:nvSpPr>
        <p:spPr>
          <a:xfrm>
            <a:off x="1057825" y="8024650"/>
            <a:ext cx="6582600" cy="15348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None/>
            </a:pPr>
            <a:r>
              <a:rPr lang="en" sz="3900"/>
              <a:t>Context Manager</a:t>
            </a:r>
            <a:r>
              <a:rPr lang="en" sz="3900"/>
              <a:t> usage</a:t>
            </a:r>
            <a:endParaRPr sz="3900"/>
          </a:p>
          <a:p>
            <a:pPr indent="0" lvl="0" marL="0" marR="0" rtl="0" algn="l">
              <a:lnSpc>
                <a:spcPct val="115000"/>
              </a:lnSpc>
              <a:spcBef>
                <a:spcPts val="1600"/>
              </a:spcBef>
              <a:spcAft>
                <a:spcPts val="0"/>
              </a:spcAft>
              <a:buNone/>
            </a:pPr>
            <a:r>
              <a:t/>
            </a:r>
            <a:endParaRPr sz="3900"/>
          </a:p>
        </p:txBody>
      </p:sp>
      <p:sp>
        <p:nvSpPr>
          <p:cNvPr id="188" name="Google Shape;188;p47"/>
          <p:cNvSpPr txBox="1"/>
          <p:nvPr/>
        </p:nvSpPr>
        <p:spPr>
          <a:xfrm>
            <a:off x="9502100" y="8065725"/>
            <a:ext cx="8778000" cy="1692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Courier New"/>
                <a:ea typeface="Courier New"/>
                <a:cs typeface="Courier New"/>
                <a:sym typeface="Courier New"/>
              </a:rPr>
              <a:t>with locked(my_lock):</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 do something</a:t>
            </a:r>
            <a:endParaRPr/>
          </a:p>
        </p:txBody>
      </p:sp>
      <p:cxnSp>
        <p:nvCxnSpPr>
          <p:cNvPr id="189" name="Google Shape;189;p47"/>
          <p:cNvCxnSpPr/>
          <p:nvPr/>
        </p:nvCxnSpPr>
        <p:spPr>
          <a:xfrm flipH="1" rot="10800000">
            <a:off x="7830675" y="7051875"/>
            <a:ext cx="1956900" cy="122400"/>
          </a:xfrm>
          <a:prstGeom prst="straightConnector1">
            <a:avLst/>
          </a:prstGeom>
          <a:noFill/>
          <a:ln cap="flat" cmpd="sng" w="76200">
            <a:solidFill>
              <a:srgbClr val="4A86E8"/>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8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8"/>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sample</a:t>
            </a:r>
            <a:endParaRPr sz="1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9"/>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200" name="Google Shape;200;p49"/>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function decorators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What context managers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sample dealing with decorators and context managers</a:t>
            </a:r>
            <a:endParaRPr sz="3997">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0"/>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Generator expressions </a:t>
            </a:r>
            <a:endParaRPr/>
          </a:p>
          <a:p>
            <a:pPr indent="0" lvl="0" marL="0" marR="0" rtl="0" algn="l">
              <a:lnSpc>
                <a:spcPct val="100000"/>
              </a:lnSpc>
              <a:spcBef>
                <a:spcPts val="0"/>
              </a:spcBef>
              <a:spcAft>
                <a:spcPts val="0"/>
              </a:spcAft>
              <a:buClr>
                <a:schemeClr val="lt1"/>
              </a:buClr>
              <a:buFont typeface="Calibri"/>
              <a:buNone/>
            </a:pPr>
            <a:r>
              <a:rPr lang="en"/>
              <a:t>and generators</a:t>
            </a:r>
            <a:endParaRPr b="0" i="0" sz="9596" u="none" cap="none" strike="noStrike">
              <a:solidFill>
                <a:schemeClr val="lt1"/>
              </a:solidFill>
              <a:latin typeface="Calibri"/>
              <a:ea typeface="Calibri"/>
              <a:cs typeface="Calibri"/>
              <a:sym typeface="Calibri"/>
            </a:endParaRPr>
          </a:p>
        </p:txBody>
      </p:sp>
      <p:sp>
        <p:nvSpPr>
          <p:cNvPr id="206" name="Google Shape;206;p50"/>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