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2225" cx="1828005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15d46760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815d46760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15d4676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815d4676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de2eb0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de2eb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Generator expressions </a:t>
            </a:r>
            <a:endParaRPr/>
          </a:p>
          <a:p>
            <a:pPr indent="0" lvl="0" marL="0" marR="0" rtl="0" algn="l">
              <a:lnSpc>
                <a:spcPct val="100000"/>
              </a:lnSpc>
              <a:spcBef>
                <a:spcPts val="0"/>
              </a:spcBef>
              <a:spcAft>
                <a:spcPts val="0"/>
              </a:spcAft>
              <a:buClr>
                <a:schemeClr val="lt1"/>
              </a:buClr>
              <a:buFont typeface="Calibri"/>
              <a:buNone/>
            </a:pPr>
            <a:r>
              <a:rPr lang="en"/>
              <a:t>and generators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are generators?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are generator expressions?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587" cy="1534689"/>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generators? (</a:t>
            </a:r>
            <a:r>
              <a:rPr lang="en"/>
              <a:t>1/2</a:t>
            </a:r>
            <a:r>
              <a:rPr lang="en"/>
              <a:t>)</a:t>
            </a:r>
            <a:endParaRPr/>
          </a:p>
        </p:txBody>
      </p:sp>
      <p:sp>
        <p:nvSpPr>
          <p:cNvPr id="156" name="Google Shape;156;p44"/>
          <p:cNvSpPr txBox="1"/>
          <p:nvPr>
            <p:ph idx="1" type="body"/>
          </p:nvPr>
        </p:nvSpPr>
        <p:spPr>
          <a:xfrm>
            <a:off x="694825" y="3861025"/>
            <a:ext cx="16935300" cy="60513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3900"/>
              <a:t>Generators</a:t>
            </a:r>
            <a:r>
              <a:rPr lang="en" sz="3900"/>
              <a:t> (AKA “generator functions”) are functions that </a:t>
            </a:r>
            <a:r>
              <a:rPr b="1" lang="en" sz="3900"/>
              <a:t>generate values of finite/infinite sequences on-demand</a:t>
            </a:r>
            <a:endParaRPr b="1" sz="3900"/>
          </a:p>
          <a:p>
            <a:pPr indent="0" lvl="0" marL="0" marR="0" rtl="0" algn="l">
              <a:lnSpc>
                <a:spcPct val="115000"/>
              </a:lnSpc>
              <a:spcBef>
                <a:spcPts val="1600"/>
              </a:spcBef>
              <a:spcAft>
                <a:spcPts val="0"/>
              </a:spcAft>
              <a:buClr>
                <a:srgbClr val="434343"/>
              </a:buClr>
              <a:buFont typeface="Calibri"/>
              <a:buNone/>
            </a:pPr>
            <a:r>
              <a:t/>
            </a:r>
            <a:endParaRPr sz="1800"/>
          </a:p>
          <a:p>
            <a:pPr indent="0" lvl="0" marL="0" marR="0" rtl="0" algn="l">
              <a:lnSpc>
                <a:spcPct val="115000"/>
              </a:lnSpc>
              <a:spcBef>
                <a:spcPts val="1600"/>
              </a:spcBef>
              <a:spcAft>
                <a:spcPts val="0"/>
              </a:spcAft>
              <a:buClr>
                <a:srgbClr val="434343"/>
              </a:buClr>
              <a:buFont typeface="Calibri"/>
              <a:buNone/>
            </a:pPr>
            <a:r>
              <a:rPr lang="en" sz="3900"/>
              <a:t>Generators</a:t>
            </a:r>
            <a:endParaRPr sz="3900"/>
          </a:p>
          <a:p>
            <a:pPr indent="-476250" lvl="0" marL="914400" marR="0" rtl="0" algn="l">
              <a:lnSpc>
                <a:spcPct val="115000"/>
              </a:lnSpc>
              <a:spcBef>
                <a:spcPts val="1600"/>
              </a:spcBef>
              <a:spcAft>
                <a:spcPts val="0"/>
              </a:spcAft>
              <a:buSzPts val="3900"/>
              <a:buChar char="●"/>
            </a:pPr>
            <a:r>
              <a:rPr lang="en" sz="3900"/>
              <a:t>are excuted at the invocation of the </a:t>
            </a:r>
            <a:r>
              <a:rPr lang="en" sz="3900">
                <a:latin typeface="Courier New"/>
                <a:ea typeface="Courier New"/>
                <a:cs typeface="Courier New"/>
                <a:sym typeface="Courier New"/>
              </a:rPr>
              <a:t>next</a:t>
            </a:r>
            <a:r>
              <a:rPr lang="en" sz="3900"/>
              <a:t> builtin (automatic in </a:t>
            </a:r>
            <a:r>
              <a:rPr b="1" lang="en" sz="3900"/>
              <a:t>for loops</a:t>
            </a:r>
            <a:r>
              <a:rPr lang="en" sz="3900"/>
              <a:t>)</a:t>
            </a:r>
            <a:endParaRPr sz="1800"/>
          </a:p>
          <a:p>
            <a:pPr indent="-476250" lvl="0" marL="914400" marR="0" rtl="0" algn="l">
              <a:lnSpc>
                <a:spcPct val="115000"/>
              </a:lnSpc>
              <a:spcBef>
                <a:spcPts val="0"/>
              </a:spcBef>
              <a:spcAft>
                <a:spcPts val="0"/>
              </a:spcAft>
              <a:buSzPts val="3900"/>
              <a:buChar char="●"/>
            </a:pPr>
            <a:r>
              <a:rPr lang="en" sz="3900"/>
              <a:t>use the </a:t>
            </a:r>
            <a:r>
              <a:rPr b="1" lang="en" sz="3900"/>
              <a:t>yield</a:t>
            </a:r>
            <a:r>
              <a:rPr lang="en" sz="3900"/>
              <a:t> keyword internally</a:t>
            </a:r>
            <a:endParaRPr sz="3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5"/>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generators? (1/2)</a:t>
            </a:r>
            <a:endParaRPr/>
          </a:p>
        </p:txBody>
      </p:sp>
      <p:sp>
        <p:nvSpPr>
          <p:cNvPr id="162" name="Google Shape;162;p45"/>
          <p:cNvSpPr txBox="1"/>
          <p:nvPr>
            <p:ph idx="1" type="body"/>
          </p:nvPr>
        </p:nvSpPr>
        <p:spPr>
          <a:xfrm>
            <a:off x="943625" y="3836375"/>
            <a:ext cx="8229000" cy="27225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lang="en" sz="3400"/>
              <a:t>W</a:t>
            </a:r>
            <a:r>
              <a:rPr lang="en" sz="3400"/>
              <a:t>hen execution encounters </a:t>
            </a:r>
            <a:r>
              <a:rPr lang="en" sz="3400">
                <a:latin typeface="Courier New"/>
                <a:ea typeface="Courier New"/>
                <a:cs typeface="Courier New"/>
                <a:sym typeface="Courier New"/>
              </a:rPr>
              <a:t>yield</a:t>
            </a:r>
            <a:r>
              <a:rPr lang="en" sz="3400"/>
              <a:t>, context is saved and control is returned to the caller along with a value (</a:t>
            </a:r>
            <a:r>
              <a:rPr lang="en" sz="3400">
                <a:latin typeface="Courier New"/>
                <a:ea typeface="Courier New"/>
                <a:cs typeface="Courier New"/>
                <a:sym typeface="Courier New"/>
              </a:rPr>
              <a:t>msg</a:t>
            </a:r>
            <a:r>
              <a:rPr lang="en" sz="3400"/>
              <a:t>)</a:t>
            </a:r>
            <a:endParaRPr sz="3400"/>
          </a:p>
        </p:txBody>
      </p:sp>
      <p:sp>
        <p:nvSpPr>
          <p:cNvPr id="163" name="Google Shape;163;p45"/>
          <p:cNvSpPr txBox="1"/>
          <p:nvPr/>
        </p:nvSpPr>
        <p:spPr>
          <a:xfrm>
            <a:off x="11134000" y="3836375"/>
            <a:ext cx="5769900" cy="29343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def generator():</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    msg= ‘hello’</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    while True:</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        yield msg</a:t>
            </a:r>
            <a:endParaRPr b="1" sz="3000">
              <a:latin typeface="Courier New"/>
              <a:ea typeface="Courier New"/>
              <a:cs typeface="Courier New"/>
              <a:sym typeface="Courier New"/>
            </a:endParaRPr>
          </a:p>
        </p:txBody>
      </p:sp>
      <p:sp>
        <p:nvSpPr>
          <p:cNvPr id="164" name="Google Shape;164;p45"/>
          <p:cNvSpPr txBox="1"/>
          <p:nvPr/>
        </p:nvSpPr>
        <p:spPr>
          <a:xfrm>
            <a:off x="11134000" y="7275475"/>
            <a:ext cx="5769900" cy="1534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for m in </a:t>
            </a:r>
            <a:r>
              <a:rPr b="1" lang="en" sz="3000">
                <a:latin typeface="Courier New"/>
                <a:ea typeface="Courier New"/>
                <a:cs typeface="Courier New"/>
                <a:sym typeface="Courier New"/>
              </a:rPr>
              <a:t>generator():</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    print(m)</a:t>
            </a:r>
            <a:endParaRPr b="1" sz="3000">
              <a:latin typeface="Courier New"/>
              <a:ea typeface="Courier New"/>
              <a:cs typeface="Courier New"/>
              <a:sym typeface="Courier New"/>
            </a:endParaRPr>
          </a:p>
        </p:txBody>
      </p:sp>
      <p:sp>
        <p:nvSpPr>
          <p:cNvPr id="165" name="Google Shape;165;p45"/>
          <p:cNvSpPr txBox="1"/>
          <p:nvPr/>
        </p:nvSpPr>
        <p:spPr>
          <a:xfrm>
            <a:off x="943625" y="6635075"/>
            <a:ext cx="8475600" cy="262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n" sz="3400">
                <a:solidFill>
                  <a:srgbClr val="434343"/>
                </a:solidFill>
                <a:latin typeface="Calibri"/>
                <a:ea typeface="Calibri"/>
                <a:cs typeface="Calibri"/>
                <a:sym typeface="Calibri"/>
              </a:rPr>
              <a:t>When the caller invokes </a:t>
            </a:r>
            <a:r>
              <a:rPr lang="en" sz="3400">
                <a:solidFill>
                  <a:srgbClr val="434343"/>
                </a:solidFill>
                <a:latin typeface="Courier New"/>
                <a:ea typeface="Courier New"/>
                <a:cs typeface="Courier New"/>
                <a:sym typeface="Courier New"/>
              </a:rPr>
              <a:t>next</a:t>
            </a:r>
            <a:r>
              <a:rPr lang="en" sz="3400">
                <a:solidFill>
                  <a:srgbClr val="434343"/>
                </a:solidFill>
                <a:latin typeface="Calibri"/>
                <a:ea typeface="Calibri"/>
                <a:cs typeface="Calibri"/>
                <a:sym typeface="Calibri"/>
              </a:rPr>
              <a:t> on the generator, its execution is resumed until another </a:t>
            </a:r>
            <a:r>
              <a:rPr lang="en" sz="3400">
                <a:solidFill>
                  <a:srgbClr val="434343"/>
                </a:solidFill>
                <a:latin typeface="Courier New"/>
                <a:ea typeface="Courier New"/>
                <a:cs typeface="Courier New"/>
                <a:sym typeface="Courier New"/>
              </a:rPr>
              <a:t>yield</a:t>
            </a:r>
            <a:r>
              <a:rPr lang="en" sz="3400">
                <a:solidFill>
                  <a:srgbClr val="434343"/>
                </a:solidFill>
                <a:latin typeface="Calibri"/>
                <a:ea typeface="Calibri"/>
                <a:cs typeface="Calibri"/>
                <a:sym typeface="Calibri"/>
              </a:rPr>
              <a:t> is encountered</a:t>
            </a:r>
            <a:endParaRPr sz="3400">
              <a:solidFill>
                <a:srgbClr val="434343"/>
              </a:solidFill>
              <a:latin typeface="Calibri"/>
              <a:ea typeface="Calibri"/>
              <a:cs typeface="Calibri"/>
              <a:sym typeface="Calibri"/>
            </a:endParaRPr>
          </a:p>
        </p:txBody>
      </p:sp>
      <p:grpSp>
        <p:nvGrpSpPr>
          <p:cNvPr id="166" name="Google Shape;166;p45"/>
          <p:cNvGrpSpPr/>
          <p:nvPr/>
        </p:nvGrpSpPr>
        <p:grpSpPr>
          <a:xfrm>
            <a:off x="9172625" y="5197625"/>
            <a:ext cx="6312425" cy="1237900"/>
            <a:chOff x="9172625" y="5197625"/>
            <a:chExt cx="6312425" cy="1237900"/>
          </a:xfrm>
        </p:grpSpPr>
        <p:cxnSp>
          <p:nvCxnSpPr>
            <p:cNvPr id="167" name="Google Shape;167;p45"/>
            <p:cNvCxnSpPr>
              <a:stCxn id="162" idx="3"/>
            </p:cNvCxnSpPr>
            <p:nvPr/>
          </p:nvCxnSpPr>
          <p:spPr>
            <a:xfrm>
              <a:off x="9172625" y="5197625"/>
              <a:ext cx="3230100" cy="892800"/>
            </a:xfrm>
            <a:prstGeom prst="straightConnector1">
              <a:avLst/>
            </a:prstGeom>
            <a:noFill/>
            <a:ln cap="flat" cmpd="sng" w="76200">
              <a:solidFill>
                <a:srgbClr val="4A86E8"/>
              </a:solidFill>
              <a:prstDash val="solid"/>
              <a:round/>
              <a:headEnd len="med" w="med" type="none"/>
              <a:tailEnd len="med" w="med" type="triangle"/>
            </a:ln>
          </p:spPr>
        </p:cxnSp>
        <p:sp>
          <p:nvSpPr>
            <p:cNvPr id="168" name="Google Shape;168;p45"/>
            <p:cNvSpPr/>
            <p:nvPr/>
          </p:nvSpPr>
          <p:spPr>
            <a:xfrm>
              <a:off x="12895150" y="5745225"/>
              <a:ext cx="2589900" cy="690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45"/>
          <p:cNvGrpSpPr/>
          <p:nvPr/>
        </p:nvGrpSpPr>
        <p:grpSpPr>
          <a:xfrm>
            <a:off x="8580850" y="7520475"/>
            <a:ext cx="7569725" cy="525000"/>
            <a:chOff x="8580850" y="7520475"/>
            <a:chExt cx="7569725" cy="525000"/>
          </a:xfrm>
        </p:grpSpPr>
        <p:cxnSp>
          <p:nvCxnSpPr>
            <p:cNvPr id="170" name="Google Shape;170;p45"/>
            <p:cNvCxnSpPr/>
            <p:nvPr/>
          </p:nvCxnSpPr>
          <p:spPr>
            <a:xfrm flipH="1" rot="10800000">
              <a:off x="8580850" y="7927675"/>
              <a:ext cx="2022000" cy="98700"/>
            </a:xfrm>
            <a:prstGeom prst="straightConnector1">
              <a:avLst/>
            </a:prstGeom>
            <a:noFill/>
            <a:ln cap="flat" cmpd="sng" w="76200">
              <a:solidFill>
                <a:srgbClr val="4A86E8"/>
              </a:solidFill>
              <a:prstDash val="solid"/>
              <a:round/>
              <a:headEnd len="med" w="med" type="none"/>
              <a:tailEnd len="med" w="med" type="triangle"/>
            </a:ln>
          </p:spPr>
        </p:cxnSp>
        <p:sp>
          <p:nvSpPr>
            <p:cNvPr id="171" name="Google Shape;171;p45"/>
            <p:cNvSpPr/>
            <p:nvPr/>
          </p:nvSpPr>
          <p:spPr>
            <a:xfrm flipH="1" rot="10800000">
              <a:off x="10947975" y="7520475"/>
              <a:ext cx="5202600" cy="5250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6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6"/>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generator expressions?</a:t>
            </a:r>
            <a:endParaRPr/>
          </a:p>
        </p:txBody>
      </p:sp>
      <p:sp>
        <p:nvSpPr>
          <p:cNvPr id="177" name="Google Shape;177;p46"/>
          <p:cNvSpPr txBox="1"/>
          <p:nvPr>
            <p:ph idx="1" type="body"/>
          </p:nvPr>
        </p:nvSpPr>
        <p:spPr>
          <a:xfrm>
            <a:off x="943625" y="3836375"/>
            <a:ext cx="17475600" cy="15348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lang="en" sz="3900"/>
              <a:t>Generators expressions are a concise way to build generators on-the-fly</a:t>
            </a:r>
            <a:endParaRPr sz="3600">
              <a:latin typeface="Courier New"/>
              <a:ea typeface="Courier New"/>
              <a:cs typeface="Courier New"/>
              <a:sym typeface="Courier New"/>
            </a:endParaRPr>
          </a:p>
          <a:p>
            <a:pPr indent="0" lvl="0" marL="0" marR="0" rtl="0" algn="l">
              <a:lnSpc>
                <a:spcPct val="115000"/>
              </a:lnSpc>
              <a:spcBef>
                <a:spcPts val="1600"/>
              </a:spcBef>
              <a:spcAft>
                <a:spcPts val="0"/>
              </a:spcAft>
              <a:buClr>
                <a:srgbClr val="434343"/>
              </a:buClr>
              <a:buFont typeface="Calibri"/>
              <a:buNone/>
            </a:pPr>
            <a:r>
              <a:t/>
            </a:r>
            <a:endParaRPr sz="3900"/>
          </a:p>
          <a:p>
            <a:pPr indent="0" lvl="0" marL="0" marR="0" rtl="0" algn="l">
              <a:lnSpc>
                <a:spcPct val="115000"/>
              </a:lnSpc>
              <a:spcBef>
                <a:spcPts val="1600"/>
              </a:spcBef>
              <a:spcAft>
                <a:spcPts val="0"/>
              </a:spcAft>
              <a:buClr>
                <a:srgbClr val="434343"/>
              </a:buClr>
              <a:buFont typeface="Calibri"/>
              <a:buNone/>
            </a:pPr>
            <a:r>
              <a:t/>
            </a:r>
            <a:endParaRPr sz="3900"/>
          </a:p>
        </p:txBody>
      </p:sp>
      <p:sp>
        <p:nvSpPr>
          <p:cNvPr id="178" name="Google Shape;178;p46"/>
          <p:cNvSpPr txBox="1"/>
          <p:nvPr/>
        </p:nvSpPr>
        <p:spPr>
          <a:xfrm>
            <a:off x="1096025" y="5617150"/>
            <a:ext cx="16042200" cy="1262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600">
                <a:solidFill>
                  <a:srgbClr val="434343"/>
                </a:solidFill>
                <a:latin typeface="Courier New"/>
                <a:ea typeface="Courier New"/>
                <a:cs typeface="Courier New"/>
                <a:sym typeface="Courier New"/>
              </a:rPr>
              <a:t>alphabet_gen = (c for c in 'abcdefghijklmnopqrstuvwxyz')</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7"/>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sample</a:t>
            </a:r>
            <a:endParaRPr sz="1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8"/>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189" name="Google Shape;189;p48"/>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What generators are</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What generator expressions are</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sample about generators</a:t>
            </a:r>
            <a:endParaRPr sz="3997">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9"/>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Magic methods</a:t>
            </a:r>
            <a:endParaRPr b="0" i="0" sz="9596" u="none" cap="none" strike="noStrike">
              <a:solidFill>
                <a:schemeClr val="lt1"/>
              </a:solidFill>
              <a:latin typeface="Calibri"/>
              <a:ea typeface="Calibri"/>
              <a:cs typeface="Calibri"/>
              <a:sym typeface="Calibri"/>
            </a:endParaRPr>
          </a:p>
        </p:txBody>
      </p:sp>
      <p:sp>
        <p:nvSpPr>
          <p:cNvPr id="195" name="Google Shape;195;p49"/>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