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Lst>
  <p:sldSz cy="10282225" cx="1828005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ddb3878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7ddb3878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de2eb0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6de2eb0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Clr>
                <a:schemeClr val="lt1"/>
              </a:buClr>
              <a:buFont typeface="Calibri"/>
              <a:buNone/>
            </a:pPr>
            <a:r>
              <a:rPr lang="en"/>
              <a:t>Magic methods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70" cy="1204319"/>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766" cy="8039384"/>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What are magic methods?</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Showcase of magic methods</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587" cy="1534689"/>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magic methods?</a:t>
            </a:r>
            <a:endParaRPr/>
          </a:p>
        </p:txBody>
      </p:sp>
      <p:sp>
        <p:nvSpPr>
          <p:cNvPr id="156" name="Google Shape;156;p44"/>
          <p:cNvSpPr txBox="1"/>
          <p:nvPr>
            <p:ph idx="1" type="body"/>
          </p:nvPr>
        </p:nvSpPr>
        <p:spPr>
          <a:xfrm>
            <a:off x="943625" y="3836375"/>
            <a:ext cx="13456200" cy="59760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b="1" lang="en" sz="3000"/>
              <a:t>Magic methods </a:t>
            </a:r>
            <a:r>
              <a:rPr lang="en" sz="3000"/>
              <a:t>(AKA“dunder” methods) are a set of predefined methods you can use to make your classes more “Pythonic”</a:t>
            </a:r>
            <a:endParaRPr sz="3000"/>
          </a:p>
          <a:p>
            <a:pPr indent="0" lvl="0" marL="0" marR="0" rtl="0" algn="l">
              <a:lnSpc>
                <a:spcPct val="115000"/>
              </a:lnSpc>
              <a:spcBef>
                <a:spcPts val="1600"/>
              </a:spcBef>
              <a:spcAft>
                <a:spcPts val="0"/>
              </a:spcAft>
              <a:buClr>
                <a:srgbClr val="434343"/>
              </a:buClr>
              <a:buFont typeface="Calibri"/>
              <a:buNone/>
            </a:pPr>
            <a:r>
              <a:rPr lang="en" sz="3000"/>
              <a:t>They allow your classes t</a:t>
            </a:r>
            <a:r>
              <a:rPr b="1" lang="en" sz="3000"/>
              <a:t>o emulate the behavior of built-in types</a:t>
            </a:r>
            <a:r>
              <a:rPr lang="en" sz="3000"/>
              <a:t>, eg:</a:t>
            </a:r>
            <a:endParaRPr sz="3000"/>
          </a:p>
          <a:p>
            <a:pPr indent="-419100" lvl="0" marL="914400" marR="0" rtl="0" algn="l">
              <a:lnSpc>
                <a:spcPct val="115000"/>
              </a:lnSpc>
              <a:spcBef>
                <a:spcPts val="1600"/>
              </a:spcBef>
              <a:spcAft>
                <a:spcPts val="0"/>
              </a:spcAft>
              <a:buSzPts val="3000"/>
              <a:buChar char="●"/>
            </a:pPr>
            <a:r>
              <a:rPr lang="en" sz="3000"/>
              <a:t>behave like sequences</a:t>
            </a:r>
            <a:endParaRPr sz="3000"/>
          </a:p>
          <a:p>
            <a:pPr indent="-419100" lvl="0" marL="914400" marR="0" rtl="0" algn="l">
              <a:lnSpc>
                <a:spcPct val="115000"/>
              </a:lnSpc>
              <a:spcBef>
                <a:spcPts val="0"/>
              </a:spcBef>
              <a:spcAft>
                <a:spcPts val="0"/>
              </a:spcAft>
              <a:buSzPts val="3000"/>
              <a:buChar char="●"/>
            </a:pPr>
            <a:r>
              <a:rPr lang="en" sz="3000"/>
              <a:t>overload operators such as </a:t>
            </a:r>
            <a:r>
              <a:rPr lang="en" sz="3000">
                <a:latin typeface="Courier New"/>
                <a:ea typeface="Courier New"/>
                <a:cs typeface="Courier New"/>
                <a:sym typeface="Courier New"/>
              </a:rPr>
              <a:t>+</a:t>
            </a:r>
            <a:r>
              <a:rPr lang="en" sz="3000"/>
              <a:t>, </a:t>
            </a:r>
            <a:r>
              <a:rPr lang="en" sz="3000">
                <a:latin typeface="Courier New"/>
                <a:ea typeface="Courier New"/>
                <a:cs typeface="Courier New"/>
                <a:sym typeface="Courier New"/>
              </a:rPr>
              <a:t>-</a:t>
            </a:r>
            <a:r>
              <a:rPr lang="en" sz="3000"/>
              <a:t>, </a:t>
            </a:r>
            <a:r>
              <a:rPr lang="en" sz="3000">
                <a:latin typeface="Courier New"/>
                <a:ea typeface="Courier New"/>
                <a:cs typeface="Courier New"/>
                <a:sym typeface="Courier New"/>
              </a:rPr>
              <a:t>*</a:t>
            </a:r>
            <a:r>
              <a:rPr lang="en" sz="3000"/>
              <a:t>, </a:t>
            </a:r>
            <a:r>
              <a:rPr lang="en" sz="3000">
                <a:latin typeface="Courier New"/>
                <a:ea typeface="Courier New"/>
                <a:cs typeface="Courier New"/>
                <a:sym typeface="Courier New"/>
              </a:rPr>
              <a:t>==</a:t>
            </a:r>
            <a:r>
              <a:rPr lang="en" sz="3000"/>
              <a:t>, </a:t>
            </a:r>
            <a:r>
              <a:rPr lang="en" sz="3000">
                <a:latin typeface="Courier New"/>
                <a:ea typeface="Courier New"/>
                <a:cs typeface="Courier New"/>
                <a:sym typeface="Courier New"/>
              </a:rPr>
              <a:t>&gt;</a:t>
            </a:r>
            <a:r>
              <a:rPr lang="en" sz="3000"/>
              <a:t>, </a:t>
            </a:r>
            <a:r>
              <a:rPr lang="en" sz="3000">
                <a:latin typeface="Courier New"/>
                <a:ea typeface="Courier New"/>
                <a:cs typeface="Courier New"/>
                <a:sym typeface="Courier New"/>
              </a:rPr>
              <a:t>&lt;</a:t>
            </a:r>
            <a:endParaRPr sz="3000">
              <a:latin typeface="Courier New"/>
              <a:ea typeface="Courier New"/>
              <a:cs typeface="Courier New"/>
              <a:sym typeface="Courier New"/>
            </a:endParaRPr>
          </a:p>
          <a:p>
            <a:pPr indent="-419100" lvl="0" marL="914400" marR="0" rtl="0" algn="l">
              <a:lnSpc>
                <a:spcPct val="115000"/>
              </a:lnSpc>
              <a:spcBef>
                <a:spcPts val="0"/>
              </a:spcBef>
              <a:spcAft>
                <a:spcPts val="0"/>
              </a:spcAft>
              <a:buSzPts val="3000"/>
              <a:buChar char="●"/>
            </a:pPr>
            <a:r>
              <a:rPr lang="en" sz="3000"/>
              <a:t>dynamically add/delete attributes</a:t>
            </a:r>
            <a:endParaRPr sz="3000"/>
          </a:p>
          <a:p>
            <a:pPr indent="-419100" lvl="0" marL="914400" marR="0" rtl="0" algn="l">
              <a:lnSpc>
                <a:spcPct val="115000"/>
              </a:lnSpc>
              <a:spcBef>
                <a:spcPts val="0"/>
              </a:spcBef>
              <a:spcAft>
                <a:spcPts val="0"/>
              </a:spcAft>
              <a:buSzPts val="3000"/>
              <a:buChar char="●"/>
            </a:pPr>
            <a:r>
              <a:rPr lang="en" sz="3000"/>
              <a:t>be callable</a:t>
            </a:r>
            <a:endParaRPr sz="3000"/>
          </a:p>
          <a:p>
            <a:pPr indent="-419100" lvl="0" marL="914400" marR="0" rtl="0" algn="l">
              <a:lnSpc>
                <a:spcPct val="115000"/>
              </a:lnSpc>
              <a:spcBef>
                <a:spcPts val="0"/>
              </a:spcBef>
              <a:spcAft>
                <a:spcPts val="0"/>
              </a:spcAft>
              <a:buSzPts val="3000"/>
              <a:buChar char="●"/>
            </a:pPr>
            <a:r>
              <a:rPr lang="en" sz="3000"/>
              <a:t>...</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5"/>
          <p:cNvSpPr txBox="1"/>
          <p:nvPr>
            <p:ph idx="4294967295" type="body"/>
          </p:nvPr>
        </p:nvSpPr>
        <p:spPr>
          <a:xfrm>
            <a:off x="417575" y="1776125"/>
            <a:ext cx="17243100" cy="6720900"/>
          </a:xfrm>
          <a:prstGeom prst="rect">
            <a:avLst/>
          </a:prstGeom>
          <a:noFill/>
          <a:ln>
            <a:noFill/>
          </a:ln>
        </p:spPr>
        <p:txBody>
          <a:bodyPr anchorCtr="0" anchor="t" bIns="182750" lIns="182750" spcFirstLastPara="1" rIns="182750" wrap="square" tIns="182750">
            <a:noAutofit/>
          </a:bodyPr>
          <a:lstStyle/>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__init__, __new__, __del__</a:t>
            </a:r>
            <a:r>
              <a:rPr lang="en" sz="3000">
                <a:solidFill>
                  <a:srgbClr val="434343"/>
                </a:solidFill>
              </a:rPr>
              <a:t> → object creation/deletion</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__str__, __repr__</a:t>
            </a:r>
            <a:r>
              <a:rPr lang="en" sz="3000">
                <a:solidFill>
                  <a:srgbClr val="434343"/>
                </a:solidFill>
              </a:rPr>
              <a:t> → representing an object with a string</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__len__, __contains__, __getitem__, __setitem__ </a:t>
            </a:r>
            <a:r>
              <a:rPr lang="en" sz="3000">
                <a:solidFill>
                  <a:srgbClr val="434343"/>
                </a:solidFill>
              </a:rPr>
              <a:t>→ iteration and key access</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__eq__, __ne__, __lt__, __gt__ </a:t>
            </a:r>
            <a:r>
              <a:rPr lang="en" sz="3000">
                <a:solidFill>
                  <a:srgbClr val="434343"/>
                </a:solidFill>
              </a:rPr>
              <a:t>→ overloading comparison operators</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__add__, __sub__, __mul__, __div__, __pow__</a:t>
            </a:r>
            <a:r>
              <a:rPr lang="en" sz="3000">
                <a:solidFill>
                  <a:srgbClr val="434343"/>
                </a:solidFill>
              </a:rPr>
              <a:t> → overloading math operators</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__and__, __or__, __xor__</a:t>
            </a:r>
            <a:r>
              <a:rPr lang="en" sz="3000">
                <a:solidFill>
                  <a:srgbClr val="434343"/>
                </a:solidFill>
              </a:rPr>
              <a:t> → overloading logical operators</a:t>
            </a:r>
            <a:endParaRPr sz="3000">
              <a:solidFill>
                <a:srgbClr val="434343"/>
              </a:solidFill>
              <a:latin typeface="Courier New"/>
              <a:ea typeface="Courier New"/>
              <a:cs typeface="Courier New"/>
              <a:sym typeface="Courier New"/>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__enter__, __exit__</a:t>
            </a:r>
            <a:r>
              <a:rPr lang="en" sz="3000">
                <a:solidFill>
                  <a:srgbClr val="434343"/>
                </a:solidFill>
              </a:rPr>
              <a:t>→ enter/exit context for context managers</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__int__, __long__, __float__, __hex__</a:t>
            </a:r>
            <a:r>
              <a:rPr lang="en" sz="3000">
                <a:solidFill>
                  <a:srgbClr val="434343"/>
                </a:solidFill>
              </a:rPr>
              <a:t> → object conversion to numerical types</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__getattr__, __setattr__, __delattr__</a:t>
            </a:r>
            <a:r>
              <a:rPr lang="en" sz="3000">
                <a:solidFill>
                  <a:srgbClr val="434343"/>
                </a:solidFill>
              </a:rPr>
              <a:t> → object attributes creation/deletion</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__dir__</a:t>
            </a:r>
            <a:r>
              <a:rPr lang="en" sz="3000">
                <a:solidFill>
                  <a:srgbClr val="434343"/>
                </a:solidFill>
              </a:rPr>
              <a:t>→ list object attributes</a:t>
            </a:r>
            <a:endParaRPr sz="3000">
              <a:solidFill>
                <a:srgbClr val="434343"/>
              </a:solidFill>
            </a:endParaRPr>
          </a:p>
          <a:p>
            <a:pPr indent="-660115" lvl="0" marL="913988" rtl="0" algn="l">
              <a:spcBef>
                <a:spcPts val="0"/>
              </a:spcBef>
              <a:spcAft>
                <a:spcPts val="0"/>
              </a:spcAft>
              <a:buClr>
                <a:srgbClr val="434343"/>
              </a:buClr>
              <a:buSzPts val="3000"/>
              <a:buFont typeface="Calibri"/>
              <a:buChar char="●"/>
            </a:pPr>
            <a:r>
              <a:rPr lang="en" sz="3000">
                <a:solidFill>
                  <a:srgbClr val="434343"/>
                </a:solidFill>
                <a:latin typeface="Courier New"/>
                <a:ea typeface="Courier New"/>
                <a:cs typeface="Courier New"/>
                <a:sym typeface="Courier New"/>
              </a:rPr>
              <a:t>__call__</a:t>
            </a:r>
            <a:r>
              <a:rPr lang="en" sz="3000">
                <a:solidFill>
                  <a:srgbClr val="434343"/>
                </a:solidFill>
              </a:rPr>
              <a:t> → make an object callable</a:t>
            </a:r>
            <a:endParaRPr sz="3000">
              <a:solidFill>
                <a:srgbClr val="434343"/>
              </a:solidFill>
            </a:endParaRPr>
          </a:p>
          <a:p>
            <a:pPr indent="-660115" lvl="0" marL="913988" marR="0" rtl="0" algn="l">
              <a:lnSpc>
                <a:spcPct val="115000"/>
              </a:lnSpc>
              <a:spcBef>
                <a:spcPts val="0"/>
              </a:spcBef>
              <a:spcAft>
                <a:spcPts val="0"/>
              </a:spcAft>
              <a:buClr>
                <a:srgbClr val="434343"/>
              </a:buClr>
              <a:buSzPts val="3000"/>
              <a:buFont typeface="Calibri"/>
              <a:buChar char="●"/>
            </a:pPr>
            <a:r>
              <a:rPr lang="en" sz="3000">
                <a:solidFill>
                  <a:srgbClr val="434343"/>
                </a:solidFill>
              </a:rPr>
              <a:t>...</a:t>
            </a:r>
            <a:endParaRPr sz="3000">
              <a:solidFill>
                <a:srgbClr val="434343"/>
              </a:solidFill>
            </a:endParaRPr>
          </a:p>
        </p:txBody>
      </p:sp>
      <p:sp>
        <p:nvSpPr>
          <p:cNvPr id="162" name="Google Shape;162;p45"/>
          <p:cNvSpPr txBox="1"/>
          <p:nvPr>
            <p:ph type="title"/>
          </p:nvPr>
        </p:nvSpPr>
        <p:spPr>
          <a:xfrm>
            <a:off x="196674" y="32685"/>
            <a:ext cx="176451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sz="4398"/>
              <a:t>Showcase of magic methods</a:t>
            </a:r>
            <a:endParaRPr/>
          </a:p>
        </p:txBody>
      </p:sp>
      <p:grpSp>
        <p:nvGrpSpPr>
          <p:cNvPr id="163" name="Google Shape;163;p45"/>
          <p:cNvGrpSpPr/>
          <p:nvPr/>
        </p:nvGrpSpPr>
        <p:grpSpPr>
          <a:xfrm>
            <a:off x="1351450" y="1898975"/>
            <a:ext cx="4646400" cy="3822500"/>
            <a:chOff x="1351450" y="1898975"/>
            <a:chExt cx="4646400" cy="3822500"/>
          </a:xfrm>
        </p:grpSpPr>
        <p:sp>
          <p:nvSpPr>
            <p:cNvPr id="164" name="Google Shape;164;p45"/>
            <p:cNvSpPr/>
            <p:nvPr/>
          </p:nvSpPr>
          <p:spPr>
            <a:xfrm>
              <a:off x="1351450" y="5031175"/>
              <a:ext cx="4646400" cy="690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5"/>
            <p:cNvSpPr/>
            <p:nvPr/>
          </p:nvSpPr>
          <p:spPr>
            <a:xfrm>
              <a:off x="1351450" y="1898975"/>
              <a:ext cx="2242500" cy="6903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6"/>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sample</a:t>
            </a:r>
            <a:endParaRPr sz="1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7"/>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176" name="Google Shape;176;p47"/>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What magic methods are</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Showcase of magic methods</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samples regarding magic methods</a:t>
            </a:r>
            <a:endParaRPr sz="3997">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8"/>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Metaprogramming</a:t>
            </a:r>
            <a:endParaRPr b="0" i="0" sz="9596" u="none" cap="none" strike="noStrike">
              <a:solidFill>
                <a:schemeClr val="lt1"/>
              </a:solidFill>
              <a:latin typeface="Calibri"/>
              <a:ea typeface="Calibri"/>
              <a:cs typeface="Calibri"/>
              <a:sym typeface="Calibri"/>
            </a:endParaRPr>
          </a:p>
        </p:txBody>
      </p:sp>
      <p:sp>
        <p:nvSpPr>
          <p:cNvPr id="182" name="Google Shape;182;p48"/>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