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10282225" cx="1828005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can also be used to cover topics that can be represented by an image/graph etc. Information which is half image/half information type. Like shown in the example above.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81eed2966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81eed2966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can also be used to cover topics that can be represented by an image/graph etc. Information which is half image/half information type. Like shown in the example above.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1eed296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81eed296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can also be used to cover topics that can be represented by an image/graph etc. Information which is half image/half information type. Like shown in the example above.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de2eb03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6de2eb03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like mentioned is to summarize the various videos we have seen in this section. This gives the viewers a sense of achievement that they have covered exactly what they were looking for.</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63" cy="114606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1"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63" cy="202466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89" cy="2963228"/>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211" cy="4580079"/>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36" cy="8024284"/>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1"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2.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ph type="ctrTitle"/>
          </p:nvPr>
        </p:nvSpPr>
        <p:spPr>
          <a:xfrm>
            <a:off x="780954" y="3636866"/>
            <a:ext cx="16436587" cy="1866336"/>
          </a:xfrm>
          <a:prstGeom prst="rect">
            <a:avLst/>
          </a:prstGeom>
          <a:noFill/>
          <a:ln>
            <a:noFill/>
          </a:ln>
        </p:spPr>
        <p:txBody>
          <a:bodyPr anchorCtr="0" anchor="b" bIns="182750" lIns="182750" spcFirstLastPara="1" rIns="182750" wrap="square" tIns="182750">
            <a:noAutofit/>
          </a:bodyPr>
          <a:lstStyle/>
          <a:p>
            <a:pPr indent="0" lvl="0" marL="0" rtl="0" algn="l">
              <a:spcBef>
                <a:spcPts val="0"/>
              </a:spcBef>
              <a:spcAft>
                <a:spcPts val="0"/>
              </a:spcAft>
              <a:buClr>
                <a:schemeClr val="lt1"/>
              </a:buClr>
              <a:buFont typeface="Calibri"/>
              <a:buNone/>
            </a:pPr>
            <a:r>
              <a:rPr lang="en"/>
              <a:t>Functional Programming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70" cy="1204319"/>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7" y="1777588"/>
            <a:ext cx="17416766" cy="8039384"/>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What is functional programming?</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Map, filter and reduce concepts</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Code sample</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943628" y="1476767"/>
            <a:ext cx="16436587" cy="1534689"/>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What is functional programming? (</a:t>
            </a:r>
            <a:r>
              <a:rPr lang="en"/>
              <a:t>1/2</a:t>
            </a:r>
            <a:r>
              <a:rPr lang="en"/>
              <a:t>)</a:t>
            </a:r>
            <a:endParaRPr/>
          </a:p>
        </p:txBody>
      </p:sp>
      <p:sp>
        <p:nvSpPr>
          <p:cNvPr id="156" name="Google Shape;156;p44"/>
          <p:cNvSpPr txBox="1"/>
          <p:nvPr>
            <p:ph idx="1" type="body"/>
          </p:nvPr>
        </p:nvSpPr>
        <p:spPr>
          <a:xfrm>
            <a:off x="619775" y="3615950"/>
            <a:ext cx="10143600" cy="2095500"/>
          </a:xfrm>
          <a:prstGeom prst="rect">
            <a:avLst/>
          </a:prstGeom>
          <a:noFill/>
          <a:ln>
            <a:noFill/>
          </a:ln>
        </p:spPr>
        <p:txBody>
          <a:bodyPr anchorCtr="0" anchor="t" bIns="182750" lIns="182750" spcFirstLastPara="1" rIns="182750" wrap="square" tIns="182750">
            <a:noAutofit/>
          </a:bodyPr>
          <a:lstStyle/>
          <a:p>
            <a:pPr indent="0" lvl="0" marL="0" marR="0" rtl="0" algn="l">
              <a:lnSpc>
                <a:spcPct val="115000"/>
              </a:lnSpc>
              <a:spcBef>
                <a:spcPts val="1600"/>
              </a:spcBef>
              <a:spcAft>
                <a:spcPts val="0"/>
              </a:spcAft>
              <a:buClr>
                <a:srgbClr val="434343"/>
              </a:buClr>
              <a:buFont typeface="Calibri"/>
              <a:buNone/>
            </a:pPr>
            <a:r>
              <a:rPr b="1" lang="en" sz="3600"/>
              <a:t>Functional programming </a:t>
            </a:r>
            <a:r>
              <a:rPr lang="en" sz="3600"/>
              <a:t>is a coding paradigm based on </a:t>
            </a:r>
            <a:r>
              <a:rPr b="1" lang="en" sz="3600"/>
              <a:t>evaluating functions upon datasets</a:t>
            </a:r>
            <a:endParaRPr b="1" sz="3600"/>
          </a:p>
        </p:txBody>
      </p:sp>
      <p:sp>
        <p:nvSpPr>
          <p:cNvPr id="157" name="Google Shape;157;p44"/>
          <p:cNvSpPr txBox="1"/>
          <p:nvPr/>
        </p:nvSpPr>
        <p:spPr>
          <a:xfrm>
            <a:off x="695975" y="7702250"/>
            <a:ext cx="11020200" cy="2095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lang="en" sz="3600">
                <a:solidFill>
                  <a:srgbClr val="434343"/>
                </a:solidFill>
                <a:latin typeface="Calibri"/>
                <a:ea typeface="Calibri"/>
                <a:cs typeface="Calibri"/>
                <a:sym typeface="Calibri"/>
              </a:rPr>
              <a:t>This is enabled by the fact that you can pass in/out functions as </a:t>
            </a:r>
            <a:r>
              <a:rPr b="1" lang="en" sz="3600">
                <a:solidFill>
                  <a:srgbClr val="434343"/>
                </a:solidFill>
                <a:latin typeface="Calibri"/>
                <a:ea typeface="Calibri"/>
                <a:cs typeface="Calibri"/>
                <a:sym typeface="Calibri"/>
              </a:rPr>
              <a:t>objects</a:t>
            </a:r>
            <a:endParaRPr/>
          </a:p>
        </p:txBody>
      </p:sp>
      <p:grpSp>
        <p:nvGrpSpPr>
          <p:cNvPr id="158" name="Google Shape;158;p44"/>
          <p:cNvGrpSpPr/>
          <p:nvPr/>
        </p:nvGrpSpPr>
        <p:grpSpPr>
          <a:xfrm>
            <a:off x="739050" y="4272788"/>
            <a:ext cx="16387800" cy="5112475"/>
            <a:chOff x="739050" y="4272788"/>
            <a:chExt cx="16387800" cy="5112475"/>
          </a:xfrm>
        </p:grpSpPr>
        <p:grpSp>
          <p:nvGrpSpPr>
            <p:cNvPr id="159" name="Google Shape;159;p44"/>
            <p:cNvGrpSpPr/>
            <p:nvPr/>
          </p:nvGrpSpPr>
          <p:grpSpPr>
            <a:xfrm>
              <a:off x="13163250" y="4362488"/>
              <a:ext cx="3811200" cy="591900"/>
              <a:chOff x="13658550" y="4326850"/>
              <a:chExt cx="3811200" cy="591900"/>
            </a:xfrm>
          </p:grpSpPr>
          <p:sp>
            <p:nvSpPr>
              <p:cNvPr id="160" name="Google Shape;160;p44"/>
              <p:cNvSpPr/>
              <p:nvPr/>
            </p:nvSpPr>
            <p:spPr>
              <a:xfrm>
                <a:off x="13658550" y="4326850"/>
                <a:ext cx="952800" cy="5919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1</a:t>
                </a:r>
                <a:endParaRPr b="1" sz="2400"/>
              </a:p>
            </p:txBody>
          </p:sp>
          <p:sp>
            <p:nvSpPr>
              <p:cNvPr id="161" name="Google Shape;161;p44"/>
              <p:cNvSpPr/>
              <p:nvPr/>
            </p:nvSpPr>
            <p:spPr>
              <a:xfrm>
                <a:off x="14611350" y="4326850"/>
                <a:ext cx="952800" cy="5919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2</a:t>
                </a:r>
                <a:endParaRPr b="1" sz="2400"/>
              </a:p>
            </p:txBody>
          </p:sp>
          <p:sp>
            <p:nvSpPr>
              <p:cNvPr id="162" name="Google Shape;162;p44"/>
              <p:cNvSpPr/>
              <p:nvPr/>
            </p:nvSpPr>
            <p:spPr>
              <a:xfrm>
                <a:off x="15564150" y="4326850"/>
                <a:ext cx="952800" cy="5919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3</a:t>
                </a:r>
                <a:endParaRPr b="1" sz="2400"/>
              </a:p>
            </p:txBody>
          </p:sp>
          <p:sp>
            <p:nvSpPr>
              <p:cNvPr id="163" name="Google Shape;163;p44"/>
              <p:cNvSpPr/>
              <p:nvPr/>
            </p:nvSpPr>
            <p:spPr>
              <a:xfrm>
                <a:off x="16516950" y="4326850"/>
                <a:ext cx="952800" cy="5919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4</a:t>
                </a:r>
                <a:endParaRPr b="1" sz="2400"/>
              </a:p>
            </p:txBody>
          </p:sp>
        </p:grpSp>
        <p:sp>
          <p:nvSpPr>
            <p:cNvPr id="164" name="Google Shape;164;p44"/>
            <p:cNvSpPr txBox="1"/>
            <p:nvPr/>
          </p:nvSpPr>
          <p:spPr>
            <a:xfrm>
              <a:off x="13659150" y="5867413"/>
              <a:ext cx="2743200" cy="5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Courier New"/>
                  <a:ea typeface="Courier New"/>
                  <a:cs typeface="Courier New"/>
                  <a:sym typeface="Courier New"/>
                </a:rPr>
                <a:t>y = f(x)</a:t>
              </a:r>
              <a:endParaRPr b="1" sz="3600">
                <a:latin typeface="Courier New"/>
                <a:ea typeface="Courier New"/>
                <a:cs typeface="Courier New"/>
                <a:sym typeface="Courier New"/>
              </a:endParaRPr>
            </a:p>
          </p:txBody>
        </p:sp>
        <p:grpSp>
          <p:nvGrpSpPr>
            <p:cNvPr id="165" name="Google Shape;165;p44"/>
            <p:cNvGrpSpPr/>
            <p:nvPr/>
          </p:nvGrpSpPr>
          <p:grpSpPr>
            <a:xfrm>
              <a:off x="13163250" y="8703663"/>
              <a:ext cx="3811200" cy="591900"/>
              <a:chOff x="13658550" y="4326850"/>
              <a:chExt cx="3811200" cy="591900"/>
            </a:xfrm>
          </p:grpSpPr>
          <p:sp>
            <p:nvSpPr>
              <p:cNvPr id="166" name="Google Shape;166;p44"/>
              <p:cNvSpPr/>
              <p:nvPr/>
            </p:nvSpPr>
            <p:spPr>
              <a:xfrm>
                <a:off x="13658550" y="4326850"/>
                <a:ext cx="952800" cy="5919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3</a:t>
                </a:r>
                <a:endParaRPr b="1" sz="2400"/>
              </a:p>
            </p:txBody>
          </p:sp>
          <p:sp>
            <p:nvSpPr>
              <p:cNvPr id="167" name="Google Shape;167;p44"/>
              <p:cNvSpPr/>
              <p:nvPr/>
            </p:nvSpPr>
            <p:spPr>
              <a:xfrm>
                <a:off x="14611350" y="4326850"/>
                <a:ext cx="952800" cy="5919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5</a:t>
                </a:r>
                <a:endParaRPr b="1" sz="2400"/>
              </a:p>
            </p:txBody>
          </p:sp>
          <p:sp>
            <p:nvSpPr>
              <p:cNvPr id="168" name="Google Shape;168;p44"/>
              <p:cNvSpPr/>
              <p:nvPr/>
            </p:nvSpPr>
            <p:spPr>
              <a:xfrm>
                <a:off x="15564150" y="4326850"/>
                <a:ext cx="952800" cy="5919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7</a:t>
                </a:r>
                <a:endParaRPr b="1" sz="2400"/>
              </a:p>
            </p:txBody>
          </p:sp>
          <p:sp>
            <p:nvSpPr>
              <p:cNvPr id="169" name="Google Shape;169;p44"/>
              <p:cNvSpPr/>
              <p:nvPr/>
            </p:nvSpPr>
            <p:spPr>
              <a:xfrm>
                <a:off x="16516950" y="4326850"/>
                <a:ext cx="952800" cy="5919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9</a:t>
                </a:r>
                <a:endParaRPr b="1" sz="2400"/>
              </a:p>
            </p:txBody>
          </p:sp>
        </p:grpSp>
        <p:cxnSp>
          <p:nvCxnSpPr>
            <p:cNvPr id="170" name="Google Shape;170;p44"/>
            <p:cNvCxnSpPr/>
            <p:nvPr/>
          </p:nvCxnSpPr>
          <p:spPr>
            <a:xfrm>
              <a:off x="14058900" y="5200650"/>
              <a:ext cx="419100" cy="647700"/>
            </a:xfrm>
            <a:prstGeom prst="straightConnector1">
              <a:avLst/>
            </a:prstGeom>
            <a:noFill/>
            <a:ln cap="flat" cmpd="sng" w="76200">
              <a:solidFill>
                <a:srgbClr val="4A86E8"/>
              </a:solidFill>
              <a:prstDash val="solid"/>
              <a:round/>
              <a:headEnd len="med" w="med" type="none"/>
              <a:tailEnd len="med" w="med" type="triangle"/>
            </a:ln>
          </p:spPr>
        </p:cxnSp>
        <p:sp>
          <p:nvSpPr>
            <p:cNvPr id="171" name="Google Shape;171;p44"/>
            <p:cNvSpPr txBox="1"/>
            <p:nvPr/>
          </p:nvSpPr>
          <p:spPr>
            <a:xfrm>
              <a:off x="14383650" y="7152213"/>
              <a:ext cx="2743200" cy="5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Courier New"/>
                  <a:ea typeface="Courier New"/>
                  <a:cs typeface="Courier New"/>
                  <a:sym typeface="Courier New"/>
                </a:rPr>
                <a:t>z = g</a:t>
              </a:r>
              <a:r>
                <a:rPr b="1" lang="en" sz="3600">
                  <a:latin typeface="Courier New"/>
                  <a:ea typeface="Courier New"/>
                  <a:cs typeface="Courier New"/>
                  <a:sym typeface="Courier New"/>
                </a:rPr>
                <a:t>(y)</a:t>
              </a:r>
              <a:endParaRPr b="1" sz="3600">
                <a:latin typeface="Courier New"/>
                <a:ea typeface="Courier New"/>
                <a:cs typeface="Courier New"/>
                <a:sym typeface="Courier New"/>
              </a:endParaRPr>
            </a:p>
          </p:txBody>
        </p:sp>
        <p:sp>
          <p:nvSpPr>
            <p:cNvPr id="172" name="Google Shape;172;p44"/>
            <p:cNvSpPr txBox="1"/>
            <p:nvPr/>
          </p:nvSpPr>
          <p:spPr>
            <a:xfrm>
              <a:off x="12096450" y="4272788"/>
              <a:ext cx="1066800" cy="77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latin typeface="Courier New"/>
                  <a:ea typeface="Courier New"/>
                  <a:cs typeface="Courier New"/>
                  <a:sym typeface="Courier New"/>
                </a:rPr>
                <a:t>x</a:t>
              </a:r>
              <a:endParaRPr b="1" sz="4800"/>
            </a:p>
          </p:txBody>
        </p:sp>
        <p:sp>
          <p:nvSpPr>
            <p:cNvPr id="173" name="Google Shape;173;p44"/>
            <p:cNvSpPr txBox="1"/>
            <p:nvPr/>
          </p:nvSpPr>
          <p:spPr>
            <a:xfrm>
              <a:off x="12096450" y="8613963"/>
              <a:ext cx="1066800" cy="77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latin typeface="Courier New"/>
                  <a:ea typeface="Courier New"/>
                  <a:cs typeface="Courier New"/>
                  <a:sym typeface="Courier New"/>
                </a:rPr>
                <a:t>z</a:t>
              </a:r>
              <a:endParaRPr b="1" sz="4800"/>
            </a:p>
          </p:txBody>
        </p:sp>
        <p:cxnSp>
          <p:nvCxnSpPr>
            <p:cNvPr id="174" name="Google Shape;174;p44"/>
            <p:cNvCxnSpPr/>
            <p:nvPr/>
          </p:nvCxnSpPr>
          <p:spPr>
            <a:xfrm>
              <a:off x="14763750" y="6610350"/>
              <a:ext cx="419100" cy="647700"/>
            </a:xfrm>
            <a:prstGeom prst="straightConnector1">
              <a:avLst/>
            </a:prstGeom>
            <a:noFill/>
            <a:ln cap="flat" cmpd="sng" w="76200">
              <a:solidFill>
                <a:srgbClr val="4A86E8"/>
              </a:solidFill>
              <a:prstDash val="solid"/>
              <a:round/>
              <a:headEnd len="med" w="med" type="none"/>
              <a:tailEnd len="med" w="med" type="triangle"/>
            </a:ln>
          </p:spPr>
        </p:cxnSp>
        <p:cxnSp>
          <p:nvCxnSpPr>
            <p:cNvPr id="175" name="Google Shape;175;p44"/>
            <p:cNvCxnSpPr/>
            <p:nvPr/>
          </p:nvCxnSpPr>
          <p:spPr>
            <a:xfrm>
              <a:off x="15450300" y="7900038"/>
              <a:ext cx="419100" cy="647700"/>
            </a:xfrm>
            <a:prstGeom prst="straightConnector1">
              <a:avLst/>
            </a:prstGeom>
            <a:noFill/>
            <a:ln cap="flat" cmpd="sng" w="76200">
              <a:solidFill>
                <a:srgbClr val="4A86E8"/>
              </a:solidFill>
              <a:prstDash val="solid"/>
              <a:round/>
              <a:headEnd len="med" w="med" type="none"/>
              <a:tailEnd len="med" w="med" type="triangle"/>
            </a:ln>
          </p:spPr>
        </p:cxnSp>
        <p:sp>
          <p:nvSpPr>
            <p:cNvPr id="176" name="Google Shape;176;p44"/>
            <p:cNvSpPr txBox="1"/>
            <p:nvPr/>
          </p:nvSpPr>
          <p:spPr>
            <a:xfrm>
              <a:off x="739050" y="5423550"/>
              <a:ext cx="10143600" cy="2476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lang="en" sz="3600">
                  <a:solidFill>
                    <a:srgbClr val="434343"/>
                  </a:solidFill>
                  <a:latin typeface="Calibri"/>
                  <a:ea typeface="Calibri"/>
                  <a:cs typeface="Calibri"/>
                  <a:sym typeface="Calibri"/>
                </a:rPr>
                <a:t>Programs become “</a:t>
              </a:r>
              <a:r>
                <a:rPr b="1" lang="en" sz="3600">
                  <a:solidFill>
                    <a:srgbClr val="434343"/>
                  </a:solidFill>
                  <a:latin typeface="Calibri"/>
                  <a:ea typeface="Calibri"/>
                  <a:cs typeface="Calibri"/>
                  <a:sym typeface="Calibri"/>
                </a:rPr>
                <a:t>chains of functional filters</a:t>
              </a:r>
              <a:r>
                <a:rPr lang="en" sz="3600">
                  <a:solidFill>
                    <a:srgbClr val="434343"/>
                  </a:solidFill>
                  <a:latin typeface="Calibri"/>
                  <a:ea typeface="Calibri"/>
                  <a:cs typeface="Calibri"/>
                  <a:sym typeface="Calibri"/>
                </a:rPr>
                <a:t>” through which datasets flow</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5"/>
          <p:cNvSpPr txBox="1"/>
          <p:nvPr>
            <p:ph type="title"/>
          </p:nvPr>
        </p:nvSpPr>
        <p:spPr>
          <a:xfrm>
            <a:off x="943628" y="1476767"/>
            <a:ext cx="16436700" cy="15348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What is functional programming? (2/2)</a:t>
            </a:r>
            <a:endParaRPr/>
          </a:p>
        </p:txBody>
      </p:sp>
      <p:sp>
        <p:nvSpPr>
          <p:cNvPr id="182" name="Google Shape;182;p45"/>
          <p:cNvSpPr txBox="1"/>
          <p:nvPr>
            <p:ph idx="1" type="body"/>
          </p:nvPr>
        </p:nvSpPr>
        <p:spPr>
          <a:xfrm>
            <a:off x="943625" y="3713075"/>
            <a:ext cx="16612500" cy="5976000"/>
          </a:xfrm>
          <a:prstGeom prst="rect">
            <a:avLst/>
          </a:prstGeom>
          <a:noFill/>
          <a:ln>
            <a:noFill/>
          </a:ln>
        </p:spPr>
        <p:txBody>
          <a:bodyPr anchorCtr="0" anchor="t" bIns="182750" lIns="182750" spcFirstLastPara="1" rIns="182750" wrap="square" tIns="182750">
            <a:noAutofit/>
          </a:bodyPr>
          <a:lstStyle/>
          <a:p>
            <a:pPr indent="0" lvl="0" marL="0" marR="0" rtl="0" algn="l">
              <a:lnSpc>
                <a:spcPct val="115000"/>
              </a:lnSpc>
              <a:spcBef>
                <a:spcPts val="1600"/>
              </a:spcBef>
              <a:spcAft>
                <a:spcPts val="0"/>
              </a:spcAft>
              <a:buClr>
                <a:srgbClr val="434343"/>
              </a:buClr>
              <a:buFont typeface="Calibri"/>
              <a:buNone/>
            </a:pPr>
            <a:r>
              <a:rPr b="1" lang="en" sz="2800"/>
              <a:t>PROs</a:t>
            </a:r>
            <a:r>
              <a:rPr lang="en" sz="2800"/>
              <a:t>:</a:t>
            </a:r>
            <a:endParaRPr sz="2800"/>
          </a:p>
          <a:p>
            <a:pPr indent="-406400" lvl="0" marL="914400" marR="0" rtl="0" algn="l">
              <a:lnSpc>
                <a:spcPct val="115000"/>
              </a:lnSpc>
              <a:spcBef>
                <a:spcPts val="1600"/>
              </a:spcBef>
              <a:spcAft>
                <a:spcPts val="0"/>
              </a:spcAft>
              <a:buSzPts val="2800"/>
              <a:buChar char="●"/>
            </a:pPr>
            <a:r>
              <a:rPr lang="en" sz="2800"/>
              <a:t>You write more </a:t>
            </a:r>
            <a:r>
              <a:rPr b="1" lang="en" sz="2800"/>
              <a:t>concise</a:t>
            </a:r>
            <a:r>
              <a:rPr lang="en" sz="2800"/>
              <a:t> code</a:t>
            </a:r>
            <a:endParaRPr sz="2800"/>
          </a:p>
          <a:p>
            <a:pPr indent="-406400" lvl="0" marL="914400" marR="0" rtl="0" algn="l">
              <a:lnSpc>
                <a:spcPct val="115000"/>
              </a:lnSpc>
              <a:spcBef>
                <a:spcPts val="0"/>
              </a:spcBef>
              <a:spcAft>
                <a:spcPts val="0"/>
              </a:spcAft>
              <a:buSzPts val="2800"/>
              <a:buChar char="●"/>
            </a:pPr>
            <a:r>
              <a:rPr lang="en" sz="2800"/>
              <a:t>Your functions keep </a:t>
            </a:r>
            <a:r>
              <a:rPr b="1" lang="en" sz="2800"/>
              <a:t>no state</a:t>
            </a:r>
            <a:r>
              <a:rPr lang="en" sz="2800"/>
              <a:t> (pure functions)</a:t>
            </a:r>
            <a:endParaRPr sz="2800"/>
          </a:p>
          <a:p>
            <a:pPr indent="-406400" lvl="0" marL="914400" marR="0" rtl="0" algn="l">
              <a:lnSpc>
                <a:spcPct val="115000"/>
              </a:lnSpc>
              <a:spcBef>
                <a:spcPts val="0"/>
              </a:spcBef>
              <a:spcAft>
                <a:spcPts val="0"/>
              </a:spcAft>
              <a:buSzPts val="2800"/>
              <a:buChar char="●"/>
            </a:pPr>
            <a:r>
              <a:rPr lang="en" sz="2800"/>
              <a:t>100% predictable outputs - </a:t>
            </a:r>
            <a:r>
              <a:rPr b="1" lang="en" sz="2800"/>
              <a:t>no side effects, no shared state</a:t>
            </a:r>
            <a:endParaRPr b="1" sz="2800"/>
          </a:p>
          <a:p>
            <a:pPr indent="-406400" lvl="0" marL="914400" marR="0" rtl="0" algn="l">
              <a:lnSpc>
                <a:spcPct val="115000"/>
              </a:lnSpc>
              <a:spcBef>
                <a:spcPts val="0"/>
              </a:spcBef>
              <a:spcAft>
                <a:spcPts val="0"/>
              </a:spcAft>
              <a:buSzPts val="2800"/>
              <a:buChar char="●"/>
            </a:pPr>
            <a:r>
              <a:rPr b="1" lang="en" sz="2800"/>
              <a:t>Data immutability</a:t>
            </a:r>
            <a:r>
              <a:rPr lang="en" sz="2800"/>
              <a:t> - original function inputs are left intact</a:t>
            </a:r>
            <a:endParaRPr sz="2800"/>
          </a:p>
          <a:p>
            <a:pPr indent="0" lvl="0" marL="0" marR="0" rtl="0" algn="l">
              <a:lnSpc>
                <a:spcPct val="115000"/>
              </a:lnSpc>
              <a:spcBef>
                <a:spcPts val="1600"/>
              </a:spcBef>
              <a:spcAft>
                <a:spcPts val="0"/>
              </a:spcAft>
              <a:buClr>
                <a:srgbClr val="434343"/>
              </a:buClr>
              <a:buFont typeface="Calibri"/>
              <a:buNone/>
            </a:pPr>
            <a:r>
              <a:rPr b="1" lang="en" sz="2800"/>
              <a:t>CONs</a:t>
            </a:r>
            <a:r>
              <a:rPr lang="en" sz="2800"/>
              <a:t>:</a:t>
            </a:r>
            <a:endParaRPr sz="2800"/>
          </a:p>
          <a:p>
            <a:pPr indent="-406400" lvl="0" marL="914400" marR="0" rtl="0" algn="l">
              <a:lnSpc>
                <a:spcPct val="115000"/>
              </a:lnSpc>
              <a:spcBef>
                <a:spcPts val="1600"/>
              </a:spcBef>
              <a:spcAft>
                <a:spcPts val="0"/>
              </a:spcAft>
              <a:buSzPts val="2800"/>
              <a:buChar char="●"/>
            </a:pPr>
            <a:r>
              <a:rPr lang="en" sz="2800"/>
              <a:t>It’s </a:t>
            </a:r>
            <a:r>
              <a:rPr b="1" lang="en" sz="2800"/>
              <a:t>difficult</a:t>
            </a:r>
            <a:r>
              <a:rPr lang="en" sz="2800"/>
              <a:t> to write complex applications in this way</a:t>
            </a:r>
            <a:endParaRPr sz="2800"/>
          </a:p>
          <a:p>
            <a:pPr indent="-406400" lvl="0" marL="914400" rtl="0" algn="l">
              <a:spcBef>
                <a:spcPts val="0"/>
              </a:spcBef>
              <a:spcAft>
                <a:spcPts val="0"/>
              </a:spcAft>
              <a:buSzPts val="2800"/>
              <a:buChar char="●"/>
            </a:pPr>
            <a:r>
              <a:rPr lang="en" sz="2800"/>
              <a:t>Your code might be </a:t>
            </a:r>
            <a:r>
              <a:rPr b="1" lang="en" sz="2800"/>
              <a:t>leass readable</a:t>
            </a:r>
            <a:endParaRPr b="1" sz="2800"/>
          </a:p>
          <a:p>
            <a:pPr indent="0" lvl="0" marL="0" marR="0" rtl="0" algn="l">
              <a:lnSpc>
                <a:spcPct val="115000"/>
              </a:lnSpc>
              <a:spcBef>
                <a:spcPts val="1600"/>
              </a:spcBef>
              <a:spcAft>
                <a:spcPts val="0"/>
              </a:spcAft>
              <a:buClr>
                <a:srgbClr val="434343"/>
              </a:buClr>
              <a:buFont typeface="Calibri"/>
              <a:buNone/>
            </a:pPr>
            <a:r>
              <a:t/>
            </a:r>
            <a:endParaRPr sz="2800"/>
          </a:p>
          <a:p>
            <a:pPr indent="0" lvl="0" marL="0" rtl="0" algn="l">
              <a:spcBef>
                <a:spcPts val="1600"/>
              </a:spcBef>
              <a:spcAft>
                <a:spcPts val="0"/>
              </a:spcAft>
              <a:buClr>
                <a:srgbClr val="434343"/>
              </a:buClr>
              <a:buFont typeface="Calibri"/>
              <a:buNone/>
            </a:pPr>
            <a:r>
              <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6"/>
          <p:cNvSpPr txBox="1"/>
          <p:nvPr>
            <p:ph type="title"/>
          </p:nvPr>
        </p:nvSpPr>
        <p:spPr>
          <a:xfrm>
            <a:off x="943628" y="1476767"/>
            <a:ext cx="16436700" cy="15348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Map, filter and reduce concepts</a:t>
            </a:r>
            <a:endParaRPr/>
          </a:p>
        </p:txBody>
      </p:sp>
      <p:sp>
        <p:nvSpPr>
          <p:cNvPr id="188" name="Google Shape;188;p46"/>
          <p:cNvSpPr txBox="1"/>
          <p:nvPr>
            <p:ph idx="1" type="body"/>
          </p:nvPr>
        </p:nvSpPr>
        <p:spPr>
          <a:xfrm>
            <a:off x="943625" y="3836375"/>
            <a:ext cx="10861800" cy="1152300"/>
          </a:xfrm>
          <a:prstGeom prst="rect">
            <a:avLst/>
          </a:prstGeom>
          <a:noFill/>
          <a:ln>
            <a:noFill/>
          </a:ln>
        </p:spPr>
        <p:txBody>
          <a:bodyPr anchorCtr="0" anchor="t" bIns="182750" lIns="182750" spcFirstLastPara="1" rIns="182750" wrap="square" tIns="182750">
            <a:noAutofit/>
          </a:bodyPr>
          <a:lstStyle/>
          <a:p>
            <a:pPr indent="0" lvl="0" marL="0" marR="0" rtl="0" algn="l">
              <a:lnSpc>
                <a:spcPct val="115000"/>
              </a:lnSpc>
              <a:spcBef>
                <a:spcPts val="1600"/>
              </a:spcBef>
              <a:spcAft>
                <a:spcPts val="0"/>
              </a:spcAft>
              <a:buClr>
                <a:srgbClr val="434343"/>
              </a:buClr>
              <a:buFont typeface="Calibri"/>
              <a:buNone/>
            </a:pPr>
            <a:r>
              <a:rPr lang="en" sz="3900"/>
              <a:t>Useful concepts in FP are </a:t>
            </a:r>
            <a:r>
              <a:rPr b="1" lang="en" sz="3900"/>
              <a:t>map</a:t>
            </a:r>
            <a:r>
              <a:rPr lang="en" sz="3900"/>
              <a:t>, </a:t>
            </a:r>
            <a:r>
              <a:rPr b="1" lang="en" sz="3900"/>
              <a:t>filter </a:t>
            </a:r>
            <a:r>
              <a:rPr lang="en" sz="3900"/>
              <a:t>and </a:t>
            </a:r>
            <a:r>
              <a:rPr b="1" lang="en" sz="3900"/>
              <a:t>reduce</a:t>
            </a:r>
            <a:r>
              <a:rPr lang="en" sz="3900"/>
              <a:t>:</a:t>
            </a:r>
            <a:endParaRPr sz="3900"/>
          </a:p>
        </p:txBody>
      </p:sp>
      <p:grpSp>
        <p:nvGrpSpPr>
          <p:cNvPr id="189" name="Google Shape;189;p46"/>
          <p:cNvGrpSpPr/>
          <p:nvPr/>
        </p:nvGrpSpPr>
        <p:grpSpPr>
          <a:xfrm>
            <a:off x="1085850" y="5162400"/>
            <a:ext cx="16570050" cy="1152300"/>
            <a:chOff x="1085850" y="5162400"/>
            <a:chExt cx="16570050" cy="1152300"/>
          </a:xfrm>
        </p:grpSpPr>
        <p:sp>
          <p:nvSpPr>
            <p:cNvPr id="190" name="Google Shape;190;p46"/>
            <p:cNvSpPr txBox="1"/>
            <p:nvPr/>
          </p:nvSpPr>
          <p:spPr>
            <a:xfrm>
              <a:off x="11658600" y="5162400"/>
              <a:ext cx="5997300" cy="11523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000">
                  <a:solidFill>
                    <a:srgbClr val="434343"/>
                  </a:solidFill>
                  <a:latin typeface="Courier New"/>
                  <a:ea typeface="Courier New"/>
                  <a:cs typeface="Courier New"/>
                  <a:sym typeface="Courier New"/>
                </a:rPr>
                <a:t>map(func, sequence)</a:t>
              </a:r>
              <a:endParaRPr b="1">
                <a:latin typeface="Courier New"/>
                <a:ea typeface="Courier New"/>
                <a:cs typeface="Courier New"/>
                <a:sym typeface="Courier New"/>
              </a:endParaRPr>
            </a:p>
          </p:txBody>
        </p:sp>
        <p:sp>
          <p:nvSpPr>
            <p:cNvPr id="191" name="Google Shape;191;p46"/>
            <p:cNvSpPr txBox="1"/>
            <p:nvPr/>
          </p:nvSpPr>
          <p:spPr>
            <a:xfrm>
              <a:off x="1085850" y="5391150"/>
              <a:ext cx="9658500" cy="69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000">
                  <a:solidFill>
                    <a:srgbClr val="434343"/>
                  </a:solidFill>
                  <a:latin typeface="Calibri"/>
                  <a:ea typeface="Calibri"/>
                  <a:cs typeface="Calibri"/>
                  <a:sym typeface="Calibri"/>
                </a:rPr>
                <a:t>Map </a:t>
              </a:r>
              <a:r>
                <a:rPr lang="en" sz="3000">
                  <a:solidFill>
                    <a:srgbClr val="434343"/>
                  </a:solidFill>
                  <a:latin typeface="Calibri"/>
                  <a:ea typeface="Calibri"/>
                  <a:cs typeface="Calibri"/>
                  <a:sym typeface="Calibri"/>
                </a:rPr>
                <a:t>applies a function to all the items in a sequence</a:t>
              </a:r>
              <a:endParaRPr/>
            </a:p>
          </p:txBody>
        </p:sp>
      </p:grpSp>
      <p:grpSp>
        <p:nvGrpSpPr>
          <p:cNvPr id="192" name="Google Shape;192;p46"/>
          <p:cNvGrpSpPr/>
          <p:nvPr/>
        </p:nvGrpSpPr>
        <p:grpSpPr>
          <a:xfrm>
            <a:off x="1085850" y="6486025"/>
            <a:ext cx="16570125" cy="1330500"/>
            <a:chOff x="1085850" y="6486025"/>
            <a:chExt cx="16570125" cy="1330500"/>
          </a:xfrm>
        </p:grpSpPr>
        <p:sp>
          <p:nvSpPr>
            <p:cNvPr id="193" name="Google Shape;193;p46"/>
            <p:cNvSpPr txBox="1"/>
            <p:nvPr/>
          </p:nvSpPr>
          <p:spPr>
            <a:xfrm>
              <a:off x="1085850" y="6486025"/>
              <a:ext cx="9658500" cy="1330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000">
                  <a:solidFill>
                    <a:srgbClr val="434343"/>
                  </a:solidFill>
                  <a:latin typeface="Calibri"/>
                  <a:ea typeface="Calibri"/>
                  <a:cs typeface="Calibri"/>
                  <a:sym typeface="Calibri"/>
                </a:rPr>
                <a:t>Filter</a:t>
              </a:r>
              <a:r>
                <a:rPr b="1" lang="en" sz="3000">
                  <a:solidFill>
                    <a:srgbClr val="434343"/>
                  </a:solidFill>
                  <a:latin typeface="Calibri"/>
                  <a:ea typeface="Calibri"/>
                  <a:cs typeface="Calibri"/>
                  <a:sym typeface="Calibri"/>
                </a:rPr>
                <a:t> </a:t>
              </a:r>
              <a:r>
                <a:rPr lang="en" sz="3000">
                  <a:solidFill>
                    <a:srgbClr val="434343"/>
                  </a:solidFill>
                  <a:latin typeface="Calibri"/>
                  <a:ea typeface="Calibri"/>
                  <a:cs typeface="Calibri"/>
                  <a:sym typeface="Calibri"/>
                </a:rPr>
                <a:t>creates a sequence with the elements of its input sequence for which a function returns </a:t>
              </a:r>
              <a:r>
                <a:rPr lang="en" sz="3000">
                  <a:solidFill>
                    <a:srgbClr val="434343"/>
                  </a:solidFill>
                  <a:latin typeface="Courier New"/>
                  <a:ea typeface="Courier New"/>
                  <a:cs typeface="Courier New"/>
                  <a:sym typeface="Courier New"/>
                </a:rPr>
                <a:t>True</a:t>
              </a:r>
              <a:endParaRPr>
                <a:latin typeface="Courier New"/>
                <a:ea typeface="Courier New"/>
                <a:cs typeface="Courier New"/>
                <a:sym typeface="Courier New"/>
              </a:endParaRPr>
            </a:p>
          </p:txBody>
        </p:sp>
        <p:sp>
          <p:nvSpPr>
            <p:cNvPr id="194" name="Google Shape;194;p46"/>
            <p:cNvSpPr txBox="1"/>
            <p:nvPr/>
          </p:nvSpPr>
          <p:spPr>
            <a:xfrm>
              <a:off x="11687175" y="6651325"/>
              <a:ext cx="5968800" cy="1152300"/>
            </a:xfrm>
            <a:prstGeom prst="rect">
              <a:avLst/>
            </a:prstGeom>
            <a:solidFill>
              <a:srgbClr val="D9EAD3"/>
            </a:solid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000">
                  <a:solidFill>
                    <a:srgbClr val="434343"/>
                  </a:solidFill>
                  <a:latin typeface="Courier New"/>
                  <a:ea typeface="Courier New"/>
                  <a:cs typeface="Courier New"/>
                  <a:sym typeface="Courier New"/>
                </a:rPr>
                <a:t>filter</a:t>
              </a:r>
              <a:r>
                <a:rPr b="1" lang="en" sz="3000">
                  <a:solidFill>
                    <a:srgbClr val="434343"/>
                  </a:solidFill>
                  <a:latin typeface="Courier New"/>
                  <a:ea typeface="Courier New"/>
                  <a:cs typeface="Courier New"/>
                  <a:sym typeface="Courier New"/>
                </a:rPr>
                <a:t>(func, sequence)</a:t>
              </a:r>
              <a:endParaRPr b="1">
                <a:latin typeface="Courier New"/>
                <a:ea typeface="Courier New"/>
                <a:cs typeface="Courier New"/>
                <a:sym typeface="Courier New"/>
              </a:endParaRPr>
            </a:p>
          </p:txBody>
        </p:sp>
      </p:grpSp>
      <p:grpSp>
        <p:nvGrpSpPr>
          <p:cNvPr id="195" name="Google Shape;195;p46"/>
          <p:cNvGrpSpPr/>
          <p:nvPr/>
        </p:nvGrpSpPr>
        <p:grpSpPr>
          <a:xfrm>
            <a:off x="1085850" y="8090300"/>
            <a:ext cx="16612175" cy="1330500"/>
            <a:chOff x="1085850" y="8090300"/>
            <a:chExt cx="16612175" cy="1330500"/>
          </a:xfrm>
        </p:grpSpPr>
        <p:sp>
          <p:nvSpPr>
            <p:cNvPr id="196" name="Google Shape;196;p46"/>
            <p:cNvSpPr txBox="1"/>
            <p:nvPr/>
          </p:nvSpPr>
          <p:spPr>
            <a:xfrm>
              <a:off x="1085850" y="8090300"/>
              <a:ext cx="9658500" cy="1330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000">
                  <a:solidFill>
                    <a:srgbClr val="434343"/>
                  </a:solidFill>
                  <a:latin typeface="Calibri"/>
                  <a:ea typeface="Calibri"/>
                  <a:cs typeface="Calibri"/>
                  <a:sym typeface="Calibri"/>
                </a:rPr>
                <a:t>Reduce</a:t>
              </a:r>
              <a:r>
                <a:rPr b="1" lang="en" sz="3000">
                  <a:solidFill>
                    <a:srgbClr val="434343"/>
                  </a:solidFill>
                  <a:latin typeface="Calibri"/>
                  <a:ea typeface="Calibri"/>
                  <a:cs typeface="Calibri"/>
                  <a:sym typeface="Calibri"/>
                </a:rPr>
                <a:t> </a:t>
              </a:r>
              <a:r>
                <a:rPr lang="en" sz="3000">
                  <a:solidFill>
                    <a:srgbClr val="434343"/>
                  </a:solidFill>
                  <a:latin typeface="Calibri"/>
                  <a:ea typeface="Calibri"/>
                  <a:cs typeface="Calibri"/>
                  <a:sym typeface="Calibri"/>
                </a:rPr>
                <a:t>a</a:t>
              </a:r>
              <a:r>
                <a:rPr lang="en" sz="3000">
                  <a:solidFill>
                    <a:srgbClr val="434343"/>
                  </a:solidFill>
                  <a:latin typeface="Calibri"/>
                  <a:ea typeface="Calibri"/>
                  <a:cs typeface="Calibri"/>
                  <a:sym typeface="Calibri"/>
                </a:rPr>
                <a:t>pplies a “rolling” function on sequential pairs of items from the input sequence, returning a single value</a:t>
              </a:r>
              <a:endParaRPr>
                <a:latin typeface="Courier New"/>
                <a:ea typeface="Courier New"/>
                <a:cs typeface="Courier New"/>
                <a:sym typeface="Courier New"/>
              </a:endParaRPr>
            </a:p>
          </p:txBody>
        </p:sp>
        <p:sp>
          <p:nvSpPr>
            <p:cNvPr id="197" name="Google Shape;197;p46"/>
            <p:cNvSpPr txBox="1"/>
            <p:nvPr/>
          </p:nvSpPr>
          <p:spPr>
            <a:xfrm>
              <a:off x="11729225" y="8179400"/>
              <a:ext cx="5968800" cy="1152300"/>
            </a:xfrm>
            <a:prstGeom prst="rect">
              <a:avLst/>
            </a:prstGeom>
            <a:solidFill>
              <a:srgbClr val="EAD1DC"/>
            </a:solid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000">
                  <a:solidFill>
                    <a:srgbClr val="434343"/>
                  </a:solidFill>
                  <a:latin typeface="Courier New"/>
                  <a:ea typeface="Courier New"/>
                  <a:cs typeface="Courier New"/>
                  <a:sym typeface="Courier New"/>
                </a:rPr>
                <a:t>reduce</a:t>
              </a:r>
              <a:r>
                <a:rPr b="1" lang="en" sz="3000">
                  <a:solidFill>
                    <a:srgbClr val="434343"/>
                  </a:solidFill>
                  <a:latin typeface="Courier New"/>
                  <a:ea typeface="Courier New"/>
                  <a:cs typeface="Courier New"/>
                  <a:sym typeface="Courier New"/>
                </a:rPr>
                <a:t>(func, sequence)</a:t>
              </a:r>
              <a:endParaRPr b="1">
                <a:latin typeface="Courier New"/>
                <a:ea typeface="Courier New"/>
                <a:cs typeface="Courier New"/>
                <a:sym typeface="Courier New"/>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7"/>
          <p:cNvSpPr txBox="1"/>
          <p:nvPr>
            <p:ph type="title"/>
          </p:nvPr>
        </p:nvSpPr>
        <p:spPr>
          <a:xfrm>
            <a:off x="980300" y="976050"/>
            <a:ext cx="165990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rPr lang="en" sz="11500"/>
              <a:t>Code sample</a:t>
            </a:r>
            <a:endParaRPr sz="1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8"/>
          <p:cNvSpPr txBox="1"/>
          <p:nvPr>
            <p:ph type="title"/>
          </p:nvPr>
        </p:nvSpPr>
        <p:spPr>
          <a:xfrm>
            <a:off x="196414" y="32685"/>
            <a:ext cx="17645400" cy="12048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Summary</a:t>
            </a:r>
            <a:endParaRPr b="0" i="0" sz="4398" u="none" cap="none" strike="noStrike">
              <a:solidFill>
                <a:schemeClr val="lt1"/>
              </a:solidFill>
              <a:latin typeface="Calibri"/>
              <a:ea typeface="Calibri"/>
              <a:cs typeface="Calibri"/>
              <a:sym typeface="Calibri"/>
            </a:endParaRPr>
          </a:p>
        </p:txBody>
      </p:sp>
      <p:sp>
        <p:nvSpPr>
          <p:cNvPr id="208" name="Google Shape;208;p48"/>
          <p:cNvSpPr txBox="1"/>
          <p:nvPr>
            <p:ph idx="4294967295" type="body"/>
          </p:nvPr>
        </p:nvSpPr>
        <p:spPr>
          <a:xfrm>
            <a:off x="459375" y="1909763"/>
            <a:ext cx="17424300" cy="8042400"/>
          </a:xfrm>
          <a:prstGeom prst="rect">
            <a:avLst/>
          </a:prstGeom>
          <a:noFill/>
          <a:ln>
            <a:noFill/>
          </a:ln>
        </p:spPr>
        <p:txBody>
          <a:bodyPr anchorCtr="0" anchor="t" bIns="182750" lIns="182750" spcFirstLastPara="1" rIns="182750" wrap="square" tIns="182750">
            <a:noAutofit/>
          </a:bodyPr>
          <a:lstStyle/>
          <a:p>
            <a:pPr indent="-723425" lvl="0" marL="913988" rtl="0" algn="l">
              <a:spcBef>
                <a:spcPts val="0"/>
              </a:spcBef>
              <a:spcAft>
                <a:spcPts val="0"/>
              </a:spcAft>
              <a:buClr>
                <a:srgbClr val="434343"/>
              </a:buClr>
              <a:buSzPts val="3997"/>
              <a:buFont typeface="Calibri"/>
              <a:buChar char="●"/>
            </a:pPr>
            <a:r>
              <a:rPr lang="en" sz="3997">
                <a:solidFill>
                  <a:srgbClr val="434343"/>
                </a:solidFill>
              </a:rPr>
              <a:t>What functional programming is</a:t>
            </a:r>
            <a:endParaRPr sz="3997">
              <a:solidFill>
                <a:srgbClr val="434343"/>
              </a:solidFill>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Map, filter and reduce concepts</a:t>
            </a:r>
            <a:endParaRPr sz="3997">
              <a:solidFill>
                <a:srgbClr val="434343"/>
              </a:solidFill>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Code samples about functional programming</a:t>
            </a:r>
            <a:endParaRPr sz="3997">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9"/>
          <p:cNvSpPr txBox="1"/>
          <p:nvPr>
            <p:ph type="ctrTitle"/>
          </p:nvPr>
        </p:nvSpPr>
        <p:spPr>
          <a:xfrm>
            <a:off x="780950" y="3636875"/>
            <a:ext cx="154992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n"/>
              <a:t>Pythonic Code Idioms</a:t>
            </a:r>
            <a:endParaRPr/>
          </a:p>
        </p:txBody>
      </p:sp>
      <p:sp>
        <p:nvSpPr>
          <p:cNvPr id="214" name="Google Shape;214;p49"/>
          <p:cNvSpPr txBox="1"/>
          <p:nvPr>
            <p:ph idx="1" type="subTitle"/>
          </p:nvPr>
        </p:nvSpPr>
        <p:spPr>
          <a:xfrm>
            <a:off x="780954" y="5575679"/>
            <a:ext cx="16436587" cy="865399"/>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