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2225" cx="1828005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2233302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922333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slide can also be used to cover topics that can be represented by an image/graph etc. Information which is half image/half information type. Like shown in the example above.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1790c149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71790c1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slide, like mentioned above is for multiple pointers. The information above covers the types of information that can be used in this slide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de2eb03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6de2eb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slide, like mentioned is to summarize the various videos we have seen in this section. This gives the viewers a sense of achievement that they have covered exactly what they were looking for.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1790c149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71790c14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name of the next section needs to be mentioned. The narration as you guessed it would be just letting the viewer know what we’d be taking over next! ☺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bg>
      <p:bgPr>
        <a:solidFill>
          <a:srgbClr val="F370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 flipH="1" rot="10800000">
            <a:off x="0" y="0"/>
            <a:ext cx="18280063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 flipH="1" rot="10800000">
            <a:off x="0" y="9241171"/>
            <a:ext cx="18280063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14251" y="9389302"/>
            <a:ext cx="16756724" cy="89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F3702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ctrTitle"/>
          </p:nvPr>
        </p:nvSpPr>
        <p:spPr>
          <a:xfrm>
            <a:off x="780711" y="3636865"/>
            <a:ext cx="164370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subTitle"/>
          </p:nvPr>
        </p:nvSpPr>
        <p:spPr>
          <a:xfrm>
            <a:off x="780711" y="5575679"/>
            <a:ext cx="164370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0" y="1312192"/>
            <a:ext cx="18280063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1312094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96414" y="32685"/>
            <a:ext cx="1764553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780711" y="5605055"/>
            <a:ext cx="164370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1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Packt-Logo-white.png" id="68" name="Google Shape;6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2954094"/>
            <a:ext cx="6745412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lone Introduction or Summary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921500" y="4128788"/>
            <a:ext cx="164370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83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71" name="Google Shape;7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77" name="Google Shape;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943390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9384425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84" name="Google Shape;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/>
          <p:nvPr/>
        </p:nvSpPr>
        <p:spPr>
          <a:xfrm flipH="1" rot="10800000">
            <a:off x="0" y="1312238"/>
            <a:ext cx="18280200" cy="89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/>
          <p:nvPr/>
        </p:nvSpPr>
        <p:spPr>
          <a:xfrm>
            <a:off x="0" y="1312094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6"/>
          <p:cNvSpPr txBox="1"/>
          <p:nvPr>
            <p:ph type="title"/>
          </p:nvPr>
        </p:nvSpPr>
        <p:spPr>
          <a:xfrm>
            <a:off x="196414" y="32685"/>
            <a:ext cx="17645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beacon.png" id="89" name="Google Shape;8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/>
        </p:nvSpPr>
        <p:spPr>
          <a:xfrm flipH="1" rot="10800000">
            <a:off x="6550356" y="88"/>
            <a:ext cx="117297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/>
          <p:nvPr/>
        </p:nvSpPr>
        <p:spPr>
          <a:xfrm rot="-5400000">
            <a:off x="1517856" y="5032538"/>
            <a:ext cx="10282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7"/>
          <p:cNvSpPr txBox="1"/>
          <p:nvPr>
            <p:ph type="title"/>
          </p:nvPr>
        </p:nvSpPr>
        <p:spPr>
          <a:xfrm>
            <a:off x="451958" y="715270"/>
            <a:ext cx="56136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451954" y="2930244"/>
            <a:ext cx="5613600" cy="6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beacon.png" id="95" name="Google Shape;9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980075" y="976049"/>
            <a:ext cx="160611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icon-white.png" id="98" name="Google Shape;9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 flipH="1">
            <a:off x="-68" y="0"/>
            <a:ext cx="91401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9"/>
          <p:cNvSpPr/>
          <p:nvPr/>
        </p:nvSpPr>
        <p:spPr>
          <a:xfrm rot="5400000">
            <a:off x="3891283" y="5033100"/>
            <a:ext cx="102810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9"/>
          <p:cNvSpPr txBox="1"/>
          <p:nvPr>
            <p:ph type="title"/>
          </p:nvPr>
        </p:nvSpPr>
        <p:spPr>
          <a:xfrm>
            <a:off x="530769" y="2465208"/>
            <a:ext cx="8086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9"/>
          <p:cNvSpPr txBox="1"/>
          <p:nvPr>
            <p:ph idx="1" type="subTitle"/>
          </p:nvPr>
        </p:nvSpPr>
        <p:spPr>
          <a:xfrm>
            <a:off x="530769" y="5556360"/>
            <a:ext cx="8086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2" type="body"/>
          </p:nvPr>
        </p:nvSpPr>
        <p:spPr>
          <a:xfrm>
            <a:off x="9874713" y="1447731"/>
            <a:ext cx="7670700" cy="7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05" name="Google Shape;10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hor Profile">
  <p:cSld name="Author Profi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/>
          <p:nvPr/>
        </p:nvSpPr>
        <p:spPr>
          <a:xfrm flipH="1">
            <a:off x="-68" y="0"/>
            <a:ext cx="91401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0"/>
          <p:cNvSpPr/>
          <p:nvPr/>
        </p:nvSpPr>
        <p:spPr>
          <a:xfrm rot="5400000">
            <a:off x="3891283" y="5033100"/>
            <a:ext cx="102810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0"/>
          <p:cNvSpPr txBox="1"/>
          <p:nvPr>
            <p:ph type="title"/>
          </p:nvPr>
        </p:nvSpPr>
        <p:spPr>
          <a:xfrm>
            <a:off x="530769" y="6772113"/>
            <a:ext cx="8086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Calibri"/>
              <a:buNone/>
              <a:defRPr b="0" i="0" sz="4798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9874713" y="1447731"/>
            <a:ext cx="7670700" cy="7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11" name="Google Shape;11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porate headshot of a man" id="112" name="Google Shape;1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116" y="1835103"/>
            <a:ext cx="4580100" cy="4580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/>
        </p:nvSpPr>
        <p:spPr>
          <a:xfrm flipH="1" rot="10800000">
            <a:off x="0" y="-148"/>
            <a:ext cx="18280200" cy="938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1"/>
          <p:cNvSpPr/>
          <p:nvPr/>
        </p:nvSpPr>
        <p:spPr>
          <a:xfrm flipH="1" rot="10800000">
            <a:off x="0" y="9241102"/>
            <a:ext cx="18280200" cy="148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1"/>
          <p:cNvSpPr txBox="1"/>
          <p:nvPr>
            <p:ph idx="1" type="body"/>
          </p:nvPr>
        </p:nvSpPr>
        <p:spPr>
          <a:xfrm>
            <a:off x="114251" y="9389302"/>
            <a:ext cx="167568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943390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9384425" y="3836375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type="title"/>
          </p:nvPr>
        </p:nvSpPr>
        <p:spPr>
          <a:xfrm>
            <a:off x="921500" y="2495444"/>
            <a:ext cx="16437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32"/>
          <p:cNvSpPr txBox="1"/>
          <p:nvPr>
            <p:ph idx="1" type="body"/>
          </p:nvPr>
        </p:nvSpPr>
        <p:spPr>
          <a:xfrm>
            <a:off x="3189415" y="6544819"/>
            <a:ext cx="119013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con-white.png" id="120" name="Google Shape;1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2" name="Google Shape;12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nd">
  <p:cSld name="Section End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>
            <p:ph idx="1" type="body"/>
          </p:nvPr>
        </p:nvSpPr>
        <p:spPr>
          <a:xfrm>
            <a:off x="9136133" y="1128977"/>
            <a:ext cx="8208600" cy="80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ckt-Logo-white.png" id="125" name="Google Shape;12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403" y="3525180"/>
            <a:ext cx="6745412" cy="32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7" name="Google Shape;1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33333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29" name="Google Shape;12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1" name="Google Shape;1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3" name="Google Shape;1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5" name="Google Shape;13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7" name="Google Shape;13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-white.png" id="139" name="Google Shape;13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40961" y="8265420"/>
            <a:ext cx="876064" cy="166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3370440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3370440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80075" y="976049"/>
            <a:ext cx="16061026" cy="81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1500" y="2495444"/>
            <a:ext cx="16437063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89415" y="6544819"/>
            <a:ext cx="11901233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flipH="1" rot="10800000">
            <a:off x="6550356" y="50"/>
            <a:ext cx="11729707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17790" y="5032566"/>
            <a:ext cx="10282238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51958" y="715270"/>
            <a:ext cx="5613563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1954" y="2930244"/>
            <a:ext cx="5613563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0" y="0"/>
            <a:ext cx="9140032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3891310" y="5033166"/>
            <a:ext cx="10281039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30769" y="2465208"/>
            <a:ext cx="8086889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530769" y="5556360"/>
            <a:ext cx="8086889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9874713" y="1447731"/>
            <a:ext cx="7670669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 and Author Name" type="title">
  <p:cSld name="TITLE">
    <p:bg>
      <p:bgPr>
        <a:solidFill>
          <a:srgbClr val="F3702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780711" y="5575679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9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7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390" y="1476767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390" y="3836374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39683" y="9386898"/>
            <a:ext cx="1096924" cy="78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7039683" y="9386898"/>
            <a:ext cx="10968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2"/>
          <p:cNvSpPr txBox="1"/>
          <p:nvPr>
            <p:ph type="ctrTitle"/>
          </p:nvPr>
        </p:nvSpPr>
        <p:spPr>
          <a:xfrm>
            <a:off x="780954" y="3636866"/>
            <a:ext cx="16436587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0" lIns="182750" spcFirstLastPara="1" rIns="182750" wrap="square" tIns="18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Pythonic code idioms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/>
          <p:nvPr>
            <p:ph type="title"/>
          </p:nvPr>
        </p:nvSpPr>
        <p:spPr>
          <a:xfrm>
            <a:off x="200555" y="34902"/>
            <a:ext cx="17637370" cy="120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Video, we are going to take a look at…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3"/>
          <p:cNvSpPr txBox="1"/>
          <p:nvPr>
            <p:ph idx="4294967295" type="body"/>
          </p:nvPr>
        </p:nvSpPr>
        <p:spPr>
          <a:xfrm>
            <a:off x="421357" y="1777588"/>
            <a:ext cx="17416766" cy="8039384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-723084" lvl="0" marL="913584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What is “pythonicity”?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Showcase of Pythonic code idioms</a:t>
            </a:r>
            <a:endParaRPr sz="3997">
              <a:solidFill>
                <a:srgbClr val="434343"/>
              </a:solidFill>
            </a:endParaRPr>
          </a:p>
          <a:p>
            <a:pPr indent="-723084" lvl="0" marL="91358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Code sample</a:t>
            </a:r>
            <a:endParaRPr sz="399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"/>
          <p:cNvSpPr txBox="1"/>
          <p:nvPr>
            <p:ph type="title"/>
          </p:nvPr>
        </p:nvSpPr>
        <p:spPr>
          <a:xfrm>
            <a:off x="943628" y="1476767"/>
            <a:ext cx="164367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What is “pythonicity”?</a:t>
            </a:r>
            <a:endParaRPr/>
          </a:p>
        </p:txBody>
      </p:sp>
      <p:sp>
        <p:nvSpPr>
          <p:cNvPr id="156" name="Google Shape;156;p44"/>
          <p:cNvSpPr txBox="1"/>
          <p:nvPr>
            <p:ph idx="1" type="body"/>
          </p:nvPr>
        </p:nvSpPr>
        <p:spPr>
          <a:xfrm>
            <a:off x="417575" y="3681125"/>
            <a:ext cx="17424300" cy="6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98">
                <a:solidFill>
                  <a:srgbClr val="434343"/>
                </a:solidFill>
              </a:rPr>
              <a:t>“</a:t>
            </a:r>
            <a:r>
              <a:rPr b="1" lang="en" sz="3998">
                <a:solidFill>
                  <a:srgbClr val="434343"/>
                </a:solidFill>
              </a:rPr>
              <a:t>Pythonicity</a:t>
            </a:r>
            <a:r>
              <a:rPr lang="en" sz="3998">
                <a:solidFill>
                  <a:srgbClr val="434343"/>
                </a:solidFill>
              </a:rPr>
              <a:t>” means exploiting Python language distinctive features to craft clear, concise and maintainable code</a:t>
            </a:r>
            <a:endParaRPr sz="3998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8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98">
                <a:solidFill>
                  <a:srgbClr val="434343"/>
                </a:solidFill>
              </a:rPr>
              <a:t>Pythonic code is:</a:t>
            </a:r>
            <a:endParaRPr sz="3998">
              <a:solidFill>
                <a:srgbClr val="434343"/>
              </a:solidFill>
            </a:endParaRPr>
          </a:p>
          <a:p>
            <a:pPr indent="-723488" lvl="0" marL="1371188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34343"/>
                </a:solidFill>
              </a:rPr>
              <a:t>quicker to write</a:t>
            </a:r>
            <a:endParaRPr sz="3998">
              <a:solidFill>
                <a:srgbClr val="434343"/>
              </a:solidFill>
            </a:endParaRPr>
          </a:p>
          <a:p>
            <a:pPr indent="-723488" lvl="0" marL="13711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34343"/>
                </a:solidFill>
              </a:rPr>
              <a:t>faster to execute</a:t>
            </a:r>
            <a:endParaRPr sz="3998">
              <a:solidFill>
                <a:srgbClr val="434343"/>
              </a:solidFill>
            </a:endParaRPr>
          </a:p>
          <a:p>
            <a:pPr indent="-723488" lvl="0" marL="13711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34343"/>
                </a:solidFill>
              </a:rPr>
              <a:t>safer</a:t>
            </a:r>
            <a:endParaRPr sz="3998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"/>
          <p:cNvSpPr txBox="1"/>
          <p:nvPr>
            <p:ph type="title"/>
          </p:nvPr>
        </p:nvSpPr>
        <p:spPr>
          <a:xfrm>
            <a:off x="196674" y="32685"/>
            <a:ext cx="176451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398"/>
              <a:t>Showcase of Pythonic idioms</a:t>
            </a:r>
            <a:endParaRPr/>
          </a:p>
        </p:txBody>
      </p:sp>
      <p:sp>
        <p:nvSpPr>
          <p:cNvPr id="162" name="Google Shape;162;p45"/>
          <p:cNvSpPr txBox="1"/>
          <p:nvPr>
            <p:ph idx="4294967295" type="body"/>
          </p:nvPr>
        </p:nvSpPr>
        <p:spPr>
          <a:xfrm>
            <a:off x="417572" y="1776128"/>
            <a:ext cx="17424300" cy="8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0" lIns="182750" spcFirstLastPara="1" rIns="182750" wrap="square" tIns="182750">
            <a:noAutofit/>
          </a:bodyPr>
          <a:lstStyle/>
          <a:p>
            <a:pPr indent="-723488" lvl="0" marL="913988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Efficient looping using the 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 keyword and 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endParaRPr sz="3998">
              <a:solidFill>
                <a:srgbClr val="44444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723488" lvl="0" marL="9139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Collections c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omprehensions (list, dict, set)</a:t>
            </a:r>
            <a:endParaRPr sz="3998">
              <a:solidFill>
                <a:srgbClr val="444444"/>
              </a:solidFill>
              <a:highlight>
                <a:srgbClr val="F9F9F9"/>
              </a:highlight>
            </a:endParaRPr>
          </a:p>
          <a:p>
            <a:pPr indent="-723488" lvl="0" marL="9139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List slicing</a:t>
            </a:r>
            <a:endParaRPr sz="3998">
              <a:solidFill>
                <a:srgbClr val="444444"/>
              </a:solidFill>
              <a:highlight>
                <a:srgbClr val="F9F9F9"/>
              </a:highlight>
            </a:endParaRPr>
          </a:p>
          <a:p>
            <a:pPr indent="-723488" lvl="0" marL="9139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Safely accessing dictionaries with the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 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 method</a:t>
            </a:r>
            <a:endParaRPr sz="3998">
              <a:solidFill>
                <a:srgbClr val="44444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723488" lvl="0" marL="9139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Asserting nonethiness 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using the 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 keyword</a:t>
            </a:r>
            <a:endParaRPr sz="3998">
              <a:solidFill>
                <a:srgbClr val="444444"/>
              </a:solidFill>
              <a:highlight>
                <a:srgbClr val="F9F9F9"/>
              </a:highlight>
            </a:endParaRPr>
          </a:p>
          <a:p>
            <a:pPr indent="-723488" lvl="0" marL="9139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Testing inclusion in collections using the 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 operator</a:t>
            </a:r>
            <a:endParaRPr sz="3998">
              <a:solidFill>
                <a:srgbClr val="444444"/>
              </a:solidFill>
              <a:highlight>
                <a:srgbClr val="F9F9F9"/>
              </a:highlight>
            </a:endParaRPr>
          </a:p>
          <a:p>
            <a:pPr indent="-723488" lvl="0" marL="9139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998"/>
              <a:buFont typeface="Calibri"/>
              <a:buChar char="●"/>
            </a:pPr>
            <a:r>
              <a:rPr lang="en" sz="3998">
                <a:solidFill>
                  <a:srgbClr val="444444"/>
                </a:solidFill>
                <a:highlight>
                  <a:srgbClr val="F9F9F9"/>
                </a:highlight>
              </a:rPr>
              <a:t>...</a:t>
            </a:r>
            <a:endParaRPr sz="3998">
              <a:solidFill>
                <a:srgbClr val="444444"/>
              </a:solidFill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6"/>
          <p:cNvSpPr txBox="1"/>
          <p:nvPr>
            <p:ph type="title"/>
          </p:nvPr>
        </p:nvSpPr>
        <p:spPr>
          <a:xfrm>
            <a:off x="980300" y="976050"/>
            <a:ext cx="165990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500"/>
              <a:t>Code sample</a:t>
            </a:r>
            <a:endParaRPr sz="1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7"/>
          <p:cNvSpPr txBox="1"/>
          <p:nvPr>
            <p:ph type="title"/>
          </p:nvPr>
        </p:nvSpPr>
        <p:spPr>
          <a:xfrm>
            <a:off x="196414" y="32685"/>
            <a:ext cx="17645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0" i="0" sz="439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7"/>
          <p:cNvSpPr txBox="1"/>
          <p:nvPr>
            <p:ph idx="4294967295" type="body"/>
          </p:nvPr>
        </p:nvSpPr>
        <p:spPr>
          <a:xfrm>
            <a:off x="459375" y="1909763"/>
            <a:ext cx="17424300" cy="8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0" lIns="182750" spcFirstLastPara="1" rIns="182750" wrap="square" tIns="182750">
            <a:noAutofit/>
          </a:bodyPr>
          <a:lstStyle/>
          <a:p>
            <a:pPr indent="-723425" lvl="0" marL="913988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What “pythonicity” is</a:t>
            </a:r>
            <a:endParaRPr sz="3997">
              <a:solidFill>
                <a:srgbClr val="434343"/>
              </a:solidFill>
            </a:endParaRPr>
          </a:p>
          <a:p>
            <a:pPr indent="-723425" lvl="0" marL="913988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Showcase of Pythonic code idioms</a:t>
            </a:r>
            <a:endParaRPr sz="3997">
              <a:solidFill>
                <a:srgbClr val="434343"/>
              </a:solidFill>
            </a:endParaRPr>
          </a:p>
          <a:p>
            <a:pPr indent="-723425" lvl="0" marL="913988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Font typeface="Calibri"/>
              <a:buChar char="●"/>
            </a:pPr>
            <a:r>
              <a:rPr lang="en" sz="3997">
                <a:solidFill>
                  <a:srgbClr val="434343"/>
                </a:solidFill>
              </a:rPr>
              <a:t>Code examples of Pythonic idioms</a:t>
            </a:r>
            <a:endParaRPr sz="399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8"/>
          <p:cNvSpPr txBox="1"/>
          <p:nvPr>
            <p:ph type="ctrTitle"/>
          </p:nvPr>
        </p:nvSpPr>
        <p:spPr>
          <a:xfrm>
            <a:off x="784582" y="3637519"/>
            <a:ext cx="164295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Manipulate Files and Folders</a:t>
            </a:r>
            <a:endParaRPr b="0" i="0" sz="959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8"/>
          <p:cNvSpPr txBox="1"/>
          <p:nvPr>
            <p:ph idx="1" type="subTitle"/>
          </p:nvPr>
        </p:nvSpPr>
        <p:spPr>
          <a:xfrm>
            <a:off x="784582" y="5575490"/>
            <a:ext cx="164295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Section</a:t>
            </a:r>
            <a:endParaRPr b="0" i="0" sz="439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