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Lst>
  <p:sldSz cy="10282225" cx="1828005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3313e1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a3313e1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60855f80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f60855f80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28915082e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28915082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7f8fb84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27f8fb84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3313e1d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a3313e1d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8123506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f8123506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00" cy="18663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00" cy="865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00" cy="1146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2"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00" cy="20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238"/>
            <a:ext cx="18280200" cy="89700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400" cy="120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88"/>
            <a:ext cx="117297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856" y="5032538"/>
            <a:ext cx="10282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600" cy="19059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600" cy="632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100" cy="8177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00" cy="29631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00" cy="2469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00" cy="2963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100" cy="4580100"/>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148"/>
            <a:ext cx="18280200" cy="93876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02"/>
            <a:ext cx="18280200" cy="148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800" cy="893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00" cy="3925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300" cy="2600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00" cy="8024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2"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3.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800" cy="786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nvSpPr>
        <p:spPr>
          <a:xfrm>
            <a:off x="699950" y="4332400"/>
            <a:ext cx="16992600" cy="2113500"/>
          </a:xfrm>
          <a:prstGeom prst="rect">
            <a:avLst/>
          </a:prstGeom>
          <a:noFill/>
          <a:ln>
            <a:noFill/>
          </a:ln>
        </p:spPr>
        <p:txBody>
          <a:bodyPr anchorCtr="0" anchor="b" bIns="182750" lIns="182750" spcFirstLastPara="1" rIns="182750" wrap="square" tIns="182750">
            <a:noAutofit/>
          </a:bodyPr>
          <a:lstStyle/>
          <a:p>
            <a:pPr indent="0" lvl="0" marL="0" rtl="0" algn="l">
              <a:spcBef>
                <a:spcPts val="0"/>
              </a:spcBef>
              <a:spcAft>
                <a:spcPts val="0"/>
              </a:spcAft>
              <a:buNone/>
            </a:pPr>
            <a:r>
              <a:rPr lang="en" sz="9596">
                <a:solidFill>
                  <a:srgbClr val="FFFFFF"/>
                </a:solidFill>
                <a:latin typeface="Calibri"/>
                <a:ea typeface="Calibri"/>
                <a:cs typeface="Calibri"/>
                <a:sym typeface="Calibri"/>
              </a:rPr>
              <a:t>Preparing the static pages</a:t>
            </a:r>
            <a:endParaRPr sz="9596">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0" y="1777593"/>
            <a:ext cx="17416800" cy="34110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Jinja2 page templates</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Jinja2 page templates (1/2)</a:t>
            </a:r>
            <a:endParaRPr sz="4395"/>
          </a:p>
        </p:txBody>
      </p:sp>
      <p:sp>
        <p:nvSpPr>
          <p:cNvPr id="156" name="Google Shape;156;p44"/>
          <p:cNvSpPr txBox="1"/>
          <p:nvPr/>
        </p:nvSpPr>
        <p:spPr>
          <a:xfrm>
            <a:off x="304800" y="1429750"/>
            <a:ext cx="17637300" cy="4111800"/>
          </a:xfrm>
          <a:prstGeom prst="rect">
            <a:avLst/>
          </a:prstGeom>
          <a:noFill/>
          <a:ln>
            <a:noFill/>
          </a:ln>
        </p:spPr>
        <p:txBody>
          <a:bodyPr anchorCtr="0" anchor="t" bIns="91425" lIns="91425" spcFirstLastPara="1" rIns="91425" wrap="square" tIns="91425">
            <a:noAutofit/>
          </a:bodyPr>
          <a:lstStyle/>
          <a:p>
            <a:pPr indent="-431800" lvl="0" marL="457200"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An </a:t>
            </a:r>
            <a:r>
              <a:rPr b="1" lang="en" sz="3200">
                <a:solidFill>
                  <a:srgbClr val="434343"/>
                </a:solidFill>
                <a:latin typeface="Calibri"/>
                <a:ea typeface="Calibri"/>
                <a:cs typeface="Calibri"/>
                <a:sym typeface="Calibri"/>
              </a:rPr>
              <a:t>HTML template</a:t>
            </a:r>
            <a:r>
              <a:rPr lang="en" sz="3200">
                <a:solidFill>
                  <a:srgbClr val="434343"/>
                </a:solidFill>
                <a:latin typeface="Calibri"/>
                <a:ea typeface="Calibri"/>
                <a:cs typeface="Calibri"/>
                <a:sym typeface="Calibri"/>
              </a:rPr>
              <a:t> is an HTML page that contains special directives telling the templating engine how to </a:t>
            </a:r>
            <a:r>
              <a:rPr i="1" lang="en" sz="3200">
                <a:solidFill>
                  <a:srgbClr val="434343"/>
                </a:solidFill>
                <a:latin typeface="Calibri"/>
                <a:ea typeface="Calibri"/>
                <a:cs typeface="Calibri"/>
                <a:sym typeface="Calibri"/>
              </a:rPr>
              <a:t>render </a:t>
            </a:r>
            <a:r>
              <a:rPr lang="en" sz="3200">
                <a:solidFill>
                  <a:srgbClr val="434343"/>
                </a:solidFill>
                <a:latin typeface="Calibri"/>
                <a:ea typeface="Calibri"/>
                <a:cs typeface="Calibri"/>
                <a:sym typeface="Calibri"/>
              </a:rPr>
              <a:t>the page to clients.</a:t>
            </a:r>
            <a:endParaRPr sz="3200">
              <a:solidFill>
                <a:srgbClr val="434343"/>
              </a:solidFill>
              <a:latin typeface="Calibri"/>
              <a:ea typeface="Calibri"/>
              <a:cs typeface="Calibri"/>
              <a:sym typeface="Calibri"/>
            </a:endParaRPr>
          </a:p>
          <a:p>
            <a:pPr indent="-431800" lvl="0" marL="4572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The point in using templates is </a:t>
            </a:r>
            <a:r>
              <a:rPr i="1" lang="en" sz="3200">
                <a:solidFill>
                  <a:srgbClr val="434343"/>
                </a:solidFill>
                <a:latin typeface="Calibri"/>
                <a:ea typeface="Calibri"/>
                <a:cs typeface="Calibri"/>
                <a:sym typeface="Calibri"/>
              </a:rPr>
              <a:t>keeping the HTML separated from Python code and organized in files</a:t>
            </a:r>
            <a:endParaRPr i="1" sz="3200">
              <a:solidFill>
                <a:srgbClr val="434343"/>
              </a:solidFill>
              <a:latin typeface="Calibri"/>
              <a:ea typeface="Calibri"/>
              <a:cs typeface="Calibri"/>
              <a:sym typeface="Calibri"/>
            </a:endParaRPr>
          </a:p>
          <a:p>
            <a:pPr indent="-431800" lvl="0" marL="4572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Rendering allows for </a:t>
            </a:r>
            <a:r>
              <a:rPr b="1" lang="en" sz="3200">
                <a:solidFill>
                  <a:srgbClr val="434343"/>
                </a:solidFill>
                <a:latin typeface="Calibri"/>
                <a:ea typeface="Calibri"/>
                <a:cs typeface="Calibri"/>
                <a:sym typeface="Calibri"/>
              </a:rPr>
              <a:t>dynamically-generated pages</a:t>
            </a:r>
            <a:r>
              <a:rPr lang="en" sz="3200">
                <a:solidFill>
                  <a:srgbClr val="434343"/>
                </a:solidFill>
                <a:latin typeface="Calibri"/>
                <a:ea typeface="Calibri"/>
                <a:cs typeface="Calibri"/>
                <a:sym typeface="Calibri"/>
              </a:rPr>
              <a:t>: you can inject variables and data structures, iterate over these, apply conditional rendering of HTML bits, ...</a:t>
            </a:r>
            <a:endParaRPr sz="3200">
              <a:solidFill>
                <a:srgbClr val="434343"/>
              </a:solidFill>
              <a:latin typeface="Calibri"/>
              <a:ea typeface="Calibri"/>
              <a:cs typeface="Calibri"/>
              <a:sym typeface="Calibri"/>
            </a:endParaRPr>
          </a:p>
          <a:p>
            <a:pPr indent="-431800" lvl="0" marL="4572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Flask by default looks for templates in the </a:t>
            </a:r>
            <a:r>
              <a:rPr lang="en" sz="3200">
                <a:solidFill>
                  <a:srgbClr val="434343"/>
                </a:solidFill>
                <a:latin typeface="Courier New"/>
                <a:ea typeface="Courier New"/>
                <a:cs typeface="Courier New"/>
                <a:sym typeface="Courier New"/>
              </a:rPr>
              <a:t>templates</a:t>
            </a:r>
            <a:r>
              <a:rPr lang="en" sz="3200">
                <a:solidFill>
                  <a:srgbClr val="434343"/>
                </a:solidFill>
                <a:latin typeface="Calibri"/>
                <a:ea typeface="Calibri"/>
                <a:cs typeface="Calibri"/>
                <a:sym typeface="Calibri"/>
              </a:rPr>
              <a:t> subfolder</a:t>
            </a:r>
            <a:endParaRPr sz="3200">
              <a:solidFill>
                <a:srgbClr val="434343"/>
              </a:solidFill>
              <a:latin typeface="Calibri"/>
              <a:ea typeface="Calibri"/>
              <a:cs typeface="Calibri"/>
              <a:sym typeface="Calibri"/>
            </a:endParaRPr>
          </a:p>
        </p:txBody>
      </p:sp>
      <p:sp>
        <p:nvSpPr>
          <p:cNvPr id="157" name="Google Shape;157;p44"/>
          <p:cNvSpPr txBox="1"/>
          <p:nvPr/>
        </p:nvSpPr>
        <p:spPr>
          <a:xfrm>
            <a:off x="304800" y="5620750"/>
            <a:ext cx="15455400" cy="4111800"/>
          </a:xfrm>
          <a:prstGeom prst="rect">
            <a:avLst/>
          </a:prstGeom>
          <a:noFill/>
          <a:ln>
            <a:noFill/>
          </a:ln>
        </p:spPr>
        <p:txBody>
          <a:bodyPr anchorCtr="0" anchor="t" bIns="91425" lIns="91425" spcFirstLastPara="1" rIns="91425" wrap="square" tIns="91425">
            <a:noAutofit/>
          </a:bodyPr>
          <a:lstStyle/>
          <a:p>
            <a:pPr indent="-431800" lvl="0" marL="457200" rtl="0" algn="l">
              <a:lnSpc>
                <a:spcPct val="115000"/>
              </a:lnSpc>
              <a:spcBef>
                <a:spcPts val="160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A great feature is </a:t>
            </a:r>
            <a:r>
              <a:rPr b="1" lang="en" sz="3200">
                <a:solidFill>
                  <a:srgbClr val="434343"/>
                </a:solidFill>
                <a:latin typeface="Calibri"/>
                <a:ea typeface="Calibri"/>
                <a:cs typeface="Calibri"/>
                <a:sym typeface="Calibri"/>
              </a:rPr>
              <a:t>template inheritance</a:t>
            </a:r>
            <a:endParaRPr b="1" sz="3200">
              <a:solidFill>
                <a:srgbClr val="434343"/>
              </a:solidFill>
              <a:latin typeface="Calibri"/>
              <a:ea typeface="Calibri"/>
              <a:cs typeface="Calibri"/>
              <a:sym typeface="Calibri"/>
            </a:endParaRPr>
          </a:p>
          <a:p>
            <a:pPr indent="-431800" lvl="1" marL="9144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HTML and Jinja2 directives that are in common among multiple templates can be put into a </a:t>
            </a:r>
            <a:r>
              <a:rPr i="1" lang="en" sz="3200">
                <a:solidFill>
                  <a:srgbClr val="434343"/>
                </a:solidFill>
                <a:latin typeface="Calibri"/>
                <a:ea typeface="Calibri"/>
                <a:cs typeface="Calibri"/>
                <a:sym typeface="Calibri"/>
              </a:rPr>
              <a:t>base template</a:t>
            </a:r>
            <a:endParaRPr i="1" sz="3200">
              <a:solidFill>
                <a:srgbClr val="434343"/>
              </a:solidFill>
              <a:latin typeface="Calibri"/>
              <a:ea typeface="Calibri"/>
              <a:cs typeface="Calibri"/>
              <a:sym typeface="Calibri"/>
            </a:endParaRPr>
          </a:p>
          <a:p>
            <a:pPr indent="-431800" lvl="1" marL="9144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The base template can be then </a:t>
            </a:r>
            <a:r>
              <a:rPr i="1" lang="en" sz="3200">
                <a:solidFill>
                  <a:srgbClr val="434343"/>
                </a:solidFill>
                <a:latin typeface="Calibri"/>
                <a:ea typeface="Calibri"/>
                <a:cs typeface="Calibri"/>
                <a:sym typeface="Calibri"/>
              </a:rPr>
              <a:t>inherited and specialized </a:t>
            </a:r>
            <a:r>
              <a:rPr lang="en" sz="3200">
                <a:solidFill>
                  <a:srgbClr val="434343"/>
                </a:solidFill>
                <a:latin typeface="Calibri"/>
                <a:ea typeface="Calibri"/>
                <a:cs typeface="Calibri"/>
                <a:sym typeface="Calibri"/>
              </a:rPr>
              <a:t>by children templates</a:t>
            </a:r>
            <a:endParaRPr sz="3200">
              <a:solidFill>
                <a:srgbClr val="434343"/>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5"/>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Jinja2 page templates (2/2)</a:t>
            </a:r>
            <a:endParaRPr sz="4395"/>
          </a:p>
        </p:txBody>
      </p:sp>
      <p:sp>
        <p:nvSpPr>
          <p:cNvPr id="163" name="Google Shape;163;p45"/>
          <p:cNvSpPr txBox="1"/>
          <p:nvPr/>
        </p:nvSpPr>
        <p:spPr>
          <a:xfrm>
            <a:off x="686325" y="4397600"/>
            <a:ext cx="8871600" cy="5262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urier New"/>
                <a:ea typeface="Courier New"/>
                <a:cs typeface="Courier New"/>
                <a:sym typeface="Courier New"/>
              </a:rPr>
              <a:t>&lt;html&gt;</a:t>
            </a:r>
            <a:endParaRPr b="1"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&lt;head&gt;</a:t>
            </a:r>
            <a:endParaRPr b="1"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&lt;title&gt;</a:t>
            </a:r>
            <a:r>
              <a:rPr b="1" lang="en" sz="3000">
                <a:solidFill>
                  <a:srgbClr val="0000FF"/>
                </a:solidFill>
                <a:latin typeface="Courier New"/>
                <a:ea typeface="Courier New"/>
                <a:cs typeface="Courier New"/>
                <a:sym typeface="Courier New"/>
              </a:rPr>
              <a:t>{{ title }}</a:t>
            </a:r>
            <a:r>
              <a:rPr b="1" lang="en" sz="3000">
                <a:latin typeface="Courier New"/>
                <a:ea typeface="Courier New"/>
                <a:cs typeface="Courier New"/>
                <a:sym typeface="Courier New"/>
              </a:rPr>
              <a:t>&lt;/title&gt;</a:t>
            </a:r>
            <a:endParaRPr b="1"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&lt;/head&gt;</a:t>
            </a:r>
            <a:endParaRPr b="1"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&lt;h1&gt;Hello </a:t>
            </a:r>
            <a:r>
              <a:rPr b="1" lang="en" sz="3000">
                <a:solidFill>
                  <a:srgbClr val="0000FF"/>
                </a:solidFill>
                <a:latin typeface="Courier New"/>
                <a:ea typeface="Courier New"/>
                <a:cs typeface="Courier New"/>
                <a:sym typeface="Courier New"/>
              </a:rPr>
              <a:t>{{ user.name }}</a:t>
            </a:r>
            <a:r>
              <a:rPr b="1" lang="en" sz="3000">
                <a:latin typeface="Courier New"/>
                <a:ea typeface="Courier New"/>
                <a:cs typeface="Courier New"/>
                <a:sym typeface="Courier New"/>
              </a:rPr>
              <a:t>&lt;/h1&gt;</a:t>
            </a:r>
            <a:endParaRPr b="1"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&lt;h2&gt;Your age is </a:t>
            </a:r>
            <a:r>
              <a:rPr b="1" lang="en" sz="3000">
                <a:solidFill>
                  <a:srgbClr val="0000FF"/>
                </a:solidFill>
                <a:latin typeface="Courier New"/>
                <a:ea typeface="Courier New"/>
                <a:cs typeface="Courier New"/>
                <a:sym typeface="Courier New"/>
              </a:rPr>
              <a:t>{{ user.age }}</a:t>
            </a:r>
            <a:r>
              <a:rPr b="1" lang="en" sz="3000">
                <a:latin typeface="Courier New"/>
                <a:ea typeface="Courier New"/>
                <a:cs typeface="Courier New"/>
                <a:sym typeface="Courier New"/>
              </a:rPr>
              <a:t>&lt;/h2&gt;</a:t>
            </a:r>
            <a:endParaRPr b="1"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&lt;h2&gt;</a:t>
            </a:r>
            <a:endParaRPr b="1" sz="3000">
              <a:latin typeface="Courier New"/>
              <a:ea typeface="Courier New"/>
              <a:cs typeface="Courier New"/>
              <a:sym typeface="Courier New"/>
            </a:endParaRPr>
          </a:p>
          <a:p>
            <a:pPr indent="0" lvl="0" marL="0" rtl="0" algn="l">
              <a:spcBef>
                <a:spcPts val="0"/>
              </a:spcBef>
              <a:spcAft>
                <a:spcPts val="0"/>
              </a:spcAft>
              <a:buNone/>
            </a:pPr>
            <a:r>
              <a:rPr b="1" lang="en" sz="3000">
                <a:solidFill>
                  <a:srgbClr val="FF0000"/>
                </a:solidFill>
                <a:latin typeface="Courier New"/>
                <a:ea typeface="Courier New"/>
                <a:cs typeface="Courier New"/>
                <a:sym typeface="Courier New"/>
              </a:rPr>
              <a:t>{% block phone %}</a:t>
            </a:r>
            <a:endParaRPr b="1" sz="3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FF0000"/>
                </a:solidFill>
                <a:latin typeface="Courier New"/>
                <a:ea typeface="Courier New"/>
                <a:cs typeface="Courier New"/>
                <a:sym typeface="Courier New"/>
              </a:rPr>
              <a:t>{% endblock %}</a:t>
            </a:r>
            <a:endParaRPr b="1" sz="3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&lt;/h2&gt;</a:t>
            </a:r>
            <a:endParaRPr b="1"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&lt;/html&gt;</a:t>
            </a:r>
            <a:endParaRPr b="1" sz="3000">
              <a:latin typeface="Courier New"/>
              <a:ea typeface="Courier New"/>
              <a:cs typeface="Courier New"/>
              <a:sym typeface="Courier New"/>
            </a:endParaRPr>
          </a:p>
        </p:txBody>
      </p:sp>
      <p:sp>
        <p:nvSpPr>
          <p:cNvPr id="164" name="Google Shape;164;p45"/>
          <p:cNvSpPr txBox="1"/>
          <p:nvPr/>
        </p:nvSpPr>
        <p:spPr>
          <a:xfrm>
            <a:off x="9701425" y="4539013"/>
            <a:ext cx="3068400" cy="1204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200">
                <a:solidFill>
                  <a:srgbClr val="434343"/>
                </a:solidFill>
                <a:latin typeface="Calibri"/>
                <a:ea typeface="Calibri"/>
                <a:cs typeface="Calibri"/>
                <a:sym typeface="Calibri"/>
              </a:rPr>
              <a:t>BASE TEMPLATE</a:t>
            </a:r>
            <a:endParaRPr b="1" sz="3200">
              <a:solidFill>
                <a:srgbClr val="434343"/>
              </a:solidFill>
              <a:latin typeface="Calibri"/>
              <a:ea typeface="Calibri"/>
              <a:cs typeface="Calibri"/>
              <a:sym typeface="Calibri"/>
            </a:endParaRPr>
          </a:p>
          <a:p>
            <a:pPr indent="0" lvl="0" marL="0" rtl="0" algn="ctr">
              <a:lnSpc>
                <a:spcPct val="115000"/>
              </a:lnSpc>
              <a:spcBef>
                <a:spcPts val="1600"/>
              </a:spcBef>
              <a:spcAft>
                <a:spcPts val="0"/>
              </a:spcAft>
              <a:buNone/>
            </a:pPr>
            <a:r>
              <a:rPr b="1" lang="en" sz="3200">
                <a:solidFill>
                  <a:srgbClr val="434343"/>
                </a:solidFill>
                <a:latin typeface="Calibri"/>
                <a:ea typeface="Calibri"/>
                <a:cs typeface="Calibri"/>
                <a:sym typeface="Calibri"/>
              </a:rPr>
              <a:t>(user.html)</a:t>
            </a:r>
            <a:endParaRPr b="1" sz="3200">
              <a:solidFill>
                <a:srgbClr val="434343"/>
              </a:solidFill>
              <a:latin typeface="Calibri"/>
              <a:ea typeface="Calibri"/>
              <a:cs typeface="Calibri"/>
              <a:sym typeface="Calibri"/>
            </a:endParaRPr>
          </a:p>
        </p:txBody>
      </p:sp>
      <p:grpSp>
        <p:nvGrpSpPr>
          <p:cNvPr id="165" name="Google Shape;165;p45"/>
          <p:cNvGrpSpPr/>
          <p:nvPr/>
        </p:nvGrpSpPr>
        <p:grpSpPr>
          <a:xfrm>
            <a:off x="9811975" y="5802550"/>
            <a:ext cx="7294800" cy="3857050"/>
            <a:chOff x="9811975" y="5802550"/>
            <a:chExt cx="7294800" cy="3857050"/>
          </a:xfrm>
        </p:grpSpPr>
        <p:sp>
          <p:nvSpPr>
            <p:cNvPr id="166" name="Google Shape;166;p45"/>
            <p:cNvSpPr txBox="1"/>
            <p:nvPr/>
          </p:nvSpPr>
          <p:spPr>
            <a:xfrm>
              <a:off x="9811975" y="7270100"/>
              <a:ext cx="6456600" cy="2389500"/>
            </a:xfrm>
            <a:prstGeom prst="rect">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9900FF"/>
                  </a:solidFill>
                  <a:latin typeface="Courier New"/>
                  <a:ea typeface="Courier New"/>
                  <a:cs typeface="Courier New"/>
                  <a:sym typeface="Courier New"/>
                </a:rPr>
                <a:t>{% extends "user.html" %}</a:t>
              </a:r>
              <a:endParaRPr b="1" sz="3000">
                <a:solidFill>
                  <a:srgbClr val="9900FF"/>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FF0000"/>
                  </a:solidFill>
                  <a:latin typeface="Courier New"/>
                  <a:ea typeface="Courier New"/>
                  <a:cs typeface="Courier New"/>
                  <a:sym typeface="Courier New"/>
                </a:rPr>
                <a:t>{% block phone%}</a:t>
              </a:r>
              <a:endParaRPr b="1" sz="3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0000FF"/>
                  </a:solidFill>
                  <a:latin typeface="Courier New"/>
                  <a:ea typeface="Courier New"/>
                  <a:cs typeface="Courier New"/>
                  <a:sym typeface="Courier New"/>
                </a:rPr>
                <a:t>{{ user.phone }}</a:t>
              </a:r>
              <a:endParaRPr b="1" sz="30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FF0000"/>
                  </a:solidFill>
                  <a:latin typeface="Courier New"/>
                  <a:ea typeface="Courier New"/>
                  <a:cs typeface="Courier New"/>
                  <a:sym typeface="Courier New"/>
                </a:rPr>
                <a:t>{% endblock %}</a:t>
              </a:r>
              <a:endParaRPr b="1" sz="30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b="1" sz="3000">
                <a:latin typeface="Courier New"/>
                <a:ea typeface="Courier New"/>
                <a:cs typeface="Courier New"/>
                <a:sym typeface="Courier New"/>
              </a:endParaRPr>
            </a:p>
          </p:txBody>
        </p:sp>
        <p:sp>
          <p:nvSpPr>
            <p:cNvPr id="167" name="Google Shape;167;p45"/>
            <p:cNvSpPr txBox="1"/>
            <p:nvPr/>
          </p:nvSpPr>
          <p:spPr>
            <a:xfrm>
              <a:off x="13243075" y="5802550"/>
              <a:ext cx="3863700" cy="97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200">
                  <a:solidFill>
                    <a:srgbClr val="434343"/>
                  </a:solidFill>
                  <a:latin typeface="Calibri"/>
                  <a:ea typeface="Calibri"/>
                  <a:cs typeface="Calibri"/>
                  <a:sym typeface="Calibri"/>
                </a:rPr>
                <a:t>CHILDREN TEMPLATE</a:t>
              </a:r>
              <a:endParaRPr b="1" sz="3200">
                <a:solidFill>
                  <a:srgbClr val="434343"/>
                </a:solidFill>
                <a:latin typeface="Calibri"/>
                <a:ea typeface="Calibri"/>
                <a:cs typeface="Calibri"/>
                <a:sym typeface="Calibri"/>
              </a:endParaRPr>
            </a:p>
            <a:p>
              <a:pPr indent="0" lvl="0" marL="0" rtl="0" algn="ctr">
                <a:lnSpc>
                  <a:spcPct val="115000"/>
                </a:lnSpc>
                <a:spcBef>
                  <a:spcPts val="1600"/>
                </a:spcBef>
                <a:spcAft>
                  <a:spcPts val="0"/>
                </a:spcAft>
                <a:buNone/>
              </a:pPr>
              <a:r>
                <a:rPr b="1" lang="en" sz="3200">
                  <a:solidFill>
                    <a:srgbClr val="434343"/>
                  </a:solidFill>
                  <a:latin typeface="Calibri"/>
                  <a:ea typeface="Calibri"/>
                  <a:cs typeface="Calibri"/>
                  <a:sym typeface="Calibri"/>
                </a:rPr>
                <a:t>(phone.html)</a:t>
              </a:r>
              <a:endParaRPr b="1" sz="3200">
                <a:solidFill>
                  <a:srgbClr val="434343"/>
                </a:solidFill>
                <a:latin typeface="Calibri"/>
                <a:ea typeface="Calibri"/>
                <a:cs typeface="Calibri"/>
                <a:sym typeface="Calibri"/>
              </a:endParaRPr>
            </a:p>
          </p:txBody>
        </p:sp>
      </p:grpSp>
      <p:grpSp>
        <p:nvGrpSpPr>
          <p:cNvPr id="168" name="Google Shape;168;p45"/>
          <p:cNvGrpSpPr/>
          <p:nvPr/>
        </p:nvGrpSpPr>
        <p:grpSpPr>
          <a:xfrm>
            <a:off x="686325" y="1677700"/>
            <a:ext cx="16217525" cy="3240200"/>
            <a:chOff x="686325" y="1677700"/>
            <a:chExt cx="16217525" cy="3240200"/>
          </a:xfrm>
        </p:grpSpPr>
        <p:sp>
          <p:nvSpPr>
            <p:cNvPr id="169" name="Google Shape;169;p45"/>
            <p:cNvSpPr txBox="1"/>
            <p:nvPr/>
          </p:nvSpPr>
          <p:spPr>
            <a:xfrm>
              <a:off x="686325" y="1677700"/>
              <a:ext cx="15912600" cy="23895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urier New"/>
                  <a:ea typeface="Courier New"/>
                  <a:cs typeface="Courier New"/>
                  <a:sym typeface="Courier New"/>
                </a:rPr>
                <a:t>@app.route('/user')</a:t>
              </a:r>
              <a:endParaRPr b="1"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def user_page():</a:t>
              </a:r>
              <a:endParaRPr b="1"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    user = dict(name='foo', age=25)</a:t>
              </a:r>
              <a:endParaRPr b="1"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    return </a:t>
              </a:r>
              <a:r>
                <a:rPr b="1" lang="en" sz="3000">
                  <a:solidFill>
                    <a:schemeClr val="accent2"/>
                  </a:solidFill>
                  <a:latin typeface="Courier New"/>
                  <a:ea typeface="Courier New"/>
                  <a:cs typeface="Courier New"/>
                  <a:sym typeface="Courier New"/>
                </a:rPr>
                <a:t>render_template</a:t>
              </a:r>
              <a:r>
                <a:rPr b="1" lang="en" sz="3000">
                  <a:latin typeface="Courier New"/>
                  <a:ea typeface="Courier New"/>
                  <a:cs typeface="Courier New"/>
                  <a:sym typeface="Courier New"/>
                </a:rPr>
                <a:t>(</a:t>
              </a:r>
              <a:r>
                <a:rPr b="1" lang="en" sz="3000">
                  <a:solidFill>
                    <a:srgbClr val="BE1A8C"/>
                  </a:solidFill>
                  <a:latin typeface="Courier New"/>
                  <a:ea typeface="Courier New"/>
                  <a:cs typeface="Courier New"/>
                  <a:sym typeface="Courier New"/>
                </a:rPr>
                <a:t>'phone</a:t>
              </a:r>
              <a:r>
                <a:rPr b="1" lang="en" sz="3000">
                  <a:solidFill>
                    <a:srgbClr val="BE1A8C"/>
                  </a:solidFill>
                  <a:latin typeface="Courier New"/>
                  <a:ea typeface="Courier New"/>
                  <a:cs typeface="Courier New"/>
                  <a:sym typeface="Courier New"/>
                </a:rPr>
                <a:t>.html'</a:t>
              </a:r>
              <a:r>
                <a:rPr b="1" lang="en" sz="3000">
                  <a:latin typeface="Courier New"/>
                  <a:ea typeface="Courier New"/>
                  <a:cs typeface="Courier New"/>
                  <a:sym typeface="Courier New"/>
                </a:rPr>
                <a:t>, </a:t>
              </a:r>
              <a:r>
                <a:rPr b="1" lang="en" sz="3000">
                  <a:solidFill>
                    <a:srgbClr val="0000FF"/>
                  </a:solidFill>
                  <a:latin typeface="Courier New"/>
                  <a:ea typeface="Courier New"/>
                  <a:cs typeface="Courier New"/>
                  <a:sym typeface="Courier New"/>
                </a:rPr>
                <a:t>title='Hello'</a:t>
              </a:r>
              <a:r>
                <a:rPr b="1" lang="en" sz="3000">
                  <a:latin typeface="Courier New"/>
                  <a:ea typeface="Courier New"/>
                  <a:cs typeface="Courier New"/>
                  <a:sym typeface="Courier New"/>
                </a:rPr>
                <a:t>, </a:t>
              </a:r>
              <a:r>
                <a:rPr b="1" lang="en" sz="3000">
                  <a:solidFill>
                    <a:srgbClr val="0000FF"/>
                  </a:solidFill>
                  <a:latin typeface="Courier New"/>
                  <a:ea typeface="Courier New"/>
                  <a:cs typeface="Courier New"/>
                  <a:sym typeface="Courier New"/>
                </a:rPr>
                <a:t>user=user</a:t>
              </a:r>
              <a:r>
                <a:rPr b="1" lang="en" sz="3000">
                  <a:latin typeface="Courier New"/>
                  <a:ea typeface="Courier New"/>
                  <a:cs typeface="Courier New"/>
                  <a:sym typeface="Courier New"/>
                </a:rPr>
                <a:t>)</a:t>
              </a:r>
              <a:endParaRPr b="1" sz="3000">
                <a:latin typeface="Courier New"/>
                <a:ea typeface="Courier New"/>
                <a:cs typeface="Courier New"/>
                <a:sym typeface="Courier New"/>
              </a:endParaRPr>
            </a:p>
          </p:txBody>
        </p:sp>
        <p:sp>
          <p:nvSpPr>
            <p:cNvPr id="170" name="Google Shape;170;p45"/>
            <p:cNvSpPr txBox="1"/>
            <p:nvPr/>
          </p:nvSpPr>
          <p:spPr>
            <a:xfrm>
              <a:off x="15556550" y="3938400"/>
              <a:ext cx="1347300" cy="97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200">
                  <a:solidFill>
                    <a:srgbClr val="434343"/>
                  </a:solidFill>
                  <a:latin typeface="Calibri"/>
                  <a:ea typeface="Calibri"/>
                  <a:cs typeface="Calibri"/>
                  <a:sym typeface="Calibri"/>
                </a:rPr>
                <a:t>VIEW</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6"/>
          <p:cNvSpPr txBox="1"/>
          <p:nvPr>
            <p:ph type="title"/>
          </p:nvPr>
        </p:nvSpPr>
        <p:spPr>
          <a:xfrm>
            <a:off x="980311" y="976048"/>
            <a:ext cx="160605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Code Sample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7"/>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Summary</a:t>
            </a:r>
            <a:endParaRPr b="0" i="0" sz="4395" u="none" cap="none" strike="noStrike">
              <a:solidFill>
                <a:schemeClr val="lt1"/>
              </a:solidFill>
              <a:latin typeface="Calibri"/>
              <a:ea typeface="Calibri"/>
              <a:cs typeface="Calibri"/>
              <a:sym typeface="Calibri"/>
            </a:endParaRPr>
          </a:p>
        </p:txBody>
      </p:sp>
      <p:sp>
        <p:nvSpPr>
          <p:cNvPr id="181" name="Google Shape;181;p47"/>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rtl="0" algn="l">
              <a:spcBef>
                <a:spcPts val="1600"/>
              </a:spcBef>
              <a:spcAft>
                <a:spcPts val="0"/>
              </a:spcAft>
              <a:buClr>
                <a:srgbClr val="434343"/>
              </a:buClr>
              <a:buSzPts val="3997"/>
              <a:buFont typeface="Calibri"/>
              <a:buChar char="●"/>
            </a:pPr>
            <a:r>
              <a:rPr lang="en" sz="3997">
                <a:solidFill>
                  <a:srgbClr val="434343"/>
                </a:solidFill>
              </a:rPr>
              <a:t>Jinja2 page templates</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8"/>
          <p:cNvSpPr txBox="1"/>
          <p:nvPr>
            <p:ph type="ctrTitle"/>
          </p:nvPr>
        </p:nvSpPr>
        <p:spPr>
          <a:xfrm>
            <a:off x="780954" y="3636866"/>
            <a:ext cx="164367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
              <a:t>C</a:t>
            </a:r>
            <a:r>
              <a:rPr lang="en"/>
              <a:t>oding the Flask views</a:t>
            </a:r>
            <a:endParaRPr/>
          </a:p>
        </p:txBody>
      </p:sp>
      <p:sp>
        <p:nvSpPr>
          <p:cNvPr id="187" name="Google Shape;187;p48"/>
          <p:cNvSpPr txBox="1"/>
          <p:nvPr>
            <p:ph idx="1" type="subTitle"/>
          </p:nvPr>
        </p:nvSpPr>
        <p:spPr>
          <a:xfrm>
            <a:off x="780954" y="5575679"/>
            <a:ext cx="16436700" cy="865500"/>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