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2225" cx="1828005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313e1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3313e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60855f80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f60855f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5aa3c8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285aa3c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7f49c30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27f49c3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3313e1d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a3313e1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71ee3da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b71ee3d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name of the next section needs to be mentioned. The narration as you guessed it would be just letting the viewer know what we’d be taking over next! ☺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F370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 flipH="1" rot="10800000">
            <a:off x="0" y="0"/>
            <a:ext cx="18280063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 flipH="1" rot="10800000">
            <a:off x="0" y="9241171"/>
            <a:ext cx="18280063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14251" y="9389302"/>
            <a:ext cx="16756724" cy="89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F3702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ctrTitle"/>
          </p:nvPr>
        </p:nvSpPr>
        <p:spPr>
          <a:xfrm>
            <a:off x="780711" y="3636865"/>
            <a:ext cx="16437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subTitle"/>
          </p:nvPr>
        </p:nvSpPr>
        <p:spPr>
          <a:xfrm>
            <a:off x="780711" y="5575679"/>
            <a:ext cx="16437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1312192"/>
            <a:ext cx="18280063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1312094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96414" y="32685"/>
            <a:ext cx="1764553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780711" y="5605055"/>
            <a:ext cx="164370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1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Packt-Logo-white.png" id="68" name="Google Shape;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2954094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lone Introduction or Summary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921500" y="4128788"/>
            <a:ext cx="164370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83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71" name="Google Shape;7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943390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9384425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 flipH="1" rot="10800000">
            <a:off x="0" y="1312238"/>
            <a:ext cx="18280200" cy="89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/>
          <p:nvPr/>
        </p:nvSpPr>
        <p:spPr>
          <a:xfrm>
            <a:off x="0" y="1312094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196414" y="32685"/>
            <a:ext cx="17645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beacon.png"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/>
        </p:nvSpPr>
        <p:spPr>
          <a:xfrm flipH="1" rot="10800000">
            <a:off x="6550356" y="88"/>
            <a:ext cx="117297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/>
          <p:nvPr/>
        </p:nvSpPr>
        <p:spPr>
          <a:xfrm rot="-5400000">
            <a:off x="1517856" y="5032538"/>
            <a:ext cx="10282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 txBox="1"/>
          <p:nvPr>
            <p:ph type="title"/>
          </p:nvPr>
        </p:nvSpPr>
        <p:spPr>
          <a:xfrm>
            <a:off x="451958" y="715270"/>
            <a:ext cx="56136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451954" y="2930244"/>
            <a:ext cx="5613600" cy="6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95" name="Google Shape;9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980075" y="976049"/>
            <a:ext cx="160611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98" name="Google Shape;9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9"/>
          <p:cNvSpPr txBox="1"/>
          <p:nvPr>
            <p:ph type="title"/>
          </p:nvPr>
        </p:nvSpPr>
        <p:spPr>
          <a:xfrm>
            <a:off x="530769" y="2465208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" type="subTitle"/>
          </p:nvPr>
        </p:nvSpPr>
        <p:spPr>
          <a:xfrm>
            <a:off x="530769" y="5556360"/>
            <a:ext cx="8086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2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05" name="Google Shape;10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 Profile">
  <p:cSld name="Author Profi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0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0"/>
          <p:cNvSpPr txBox="1"/>
          <p:nvPr>
            <p:ph type="title"/>
          </p:nvPr>
        </p:nvSpPr>
        <p:spPr>
          <a:xfrm>
            <a:off x="530769" y="6772113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alibri"/>
              <a:buNone/>
              <a:defRPr b="0" i="0" sz="4798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11" name="Google Shape;1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porate headshot of a man" id="112" name="Google Shape;1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16" y="1835103"/>
            <a:ext cx="4580100" cy="4580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/>
        </p:nvSpPr>
        <p:spPr>
          <a:xfrm flipH="1" rot="10800000">
            <a:off x="0" y="-148"/>
            <a:ext cx="18280200" cy="938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/>
          <p:nvPr/>
        </p:nvSpPr>
        <p:spPr>
          <a:xfrm flipH="1" rot="10800000">
            <a:off x="0" y="9241102"/>
            <a:ext cx="18280200" cy="148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114251" y="9389302"/>
            <a:ext cx="167568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43390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9384425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921500" y="2495444"/>
            <a:ext cx="16437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3189415" y="6544819"/>
            <a:ext cx="11901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20" name="Google Shape;1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2" name="Google Shape;12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nd">
  <p:cSld name="Section End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9136133" y="1128977"/>
            <a:ext cx="8208600" cy="80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ckt-Logo-white.png" id="125" name="Google Shape;12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3525180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7" name="Google Shape;1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33333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9" name="Google Shape;12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3" name="Google Shape;1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5" name="Google Shape;13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7" name="Google Shape;13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9" name="Google Shape;13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075" y="976049"/>
            <a:ext cx="16061026" cy="81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500" y="2495444"/>
            <a:ext cx="16437063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89415" y="6544819"/>
            <a:ext cx="11901233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0356" y="50"/>
            <a:ext cx="11729707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17790" y="5032566"/>
            <a:ext cx="10282238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1958" y="715270"/>
            <a:ext cx="5613563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1954" y="2930244"/>
            <a:ext cx="5613563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1310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0769" y="2465208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0769" y="5556360"/>
            <a:ext cx="8086889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4713" y="1447731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39683" y="9386898"/>
            <a:ext cx="1096924" cy="78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7039683" y="9386898"/>
            <a:ext cx="1096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 txBox="1"/>
          <p:nvPr/>
        </p:nvSpPr>
        <p:spPr>
          <a:xfrm>
            <a:off x="699950" y="4332400"/>
            <a:ext cx="169926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9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Testing the website</a:t>
            </a:r>
            <a:endParaRPr sz="959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Video, we are going to take a look at…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3"/>
          <p:cNvSpPr txBox="1"/>
          <p:nvPr>
            <p:ph idx="4294967295" type="body"/>
          </p:nvPr>
        </p:nvSpPr>
        <p:spPr>
          <a:xfrm>
            <a:off x="421350" y="1777593"/>
            <a:ext cx="17416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Strategies for testing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 sample</a:t>
            </a:r>
            <a:endParaRPr sz="3997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/>
          <p:nvPr/>
        </p:nvSpPr>
        <p:spPr>
          <a:xfrm>
            <a:off x="304800" y="1353550"/>
            <a:ext cx="174045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●"/>
            </a:pP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Any piece of code - be it a simple function or a complicate software package - implements some </a:t>
            </a:r>
            <a:r>
              <a:rPr b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functionalities 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i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what it does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”) </a:t>
            </a:r>
            <a:r>
              <a:rPr b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 some way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(“</a:t>
            </a:r>
            <a:r>
              <a:rPr i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it is done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4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395"/>
              <a:t>Strategies for testing (1/2)</a:t>
            </a:r>
            <a:endParaRPr sz="4395"/>
          </a:p>
        </p:txBody>
      </p:sp>
      <p:sp>
        <p:nvSpPr>
          <p:cNvPr id="157" name="Google Shape;157;p44"/>
          <p:cNvSpPr txBox="1"/>
          <p:nvPr/>
        </p:nvSpPr>
        <p:spPr>
          <a:xfrm>
            <a:off x="304800" y="2931450"/>
            <a:ext cx="17404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●"/>
            </a:pPr>
            <a:r>
              <a:rPr b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Testing is the process of verifying that a software does what it is supposed to do in the way it is meant to be done. 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can be: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i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Functional testing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- check the software purposes are met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i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Non-functional testing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- check aspects such as performance, security, resource consumption</a:t>
            </a:r>
            <a:endParaRPr sz="3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4"/>
          <p:cNvSpPr txBox="1"/>
          <p:nvPr/>
        </p:nvSpPr>
        <p:spPr>
          <a:xfrm>
            <a:off x="304800" y="6081825"/>
            <a:ext cx="174045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●"/>
            </a:pP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Depending on the level of abstraction we want to test, </a:t>
            </a:r>
            <a:r>
              <a:rPr b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functional testing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can be declined as: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i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Unit testing</a:t>
            </a:r>
            <a:endParaRPr i="1"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i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Integration testing</a:t>
            </a:r>
            <a:endParaRPr i="1"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i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Component testing</a:t>
            </a:r>
            <a:endParaRPr i="1"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i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End-to-end testing</a:t>
            </a:r>
            <a:endParaRPr i="1"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44"/>
          <p:cNvGrpSpPr/>
          <p:nvPr/>
        </p:nvGrpSpPr>
        <p:grpSpPr>
          <a:xfrm>
            <a:off x="5060775" y="7089100"/>
            <a:ext cx="5342050" cy="1606500"/>
            <a:chOff x="5060775" y="7089100"/>
            <a:chExt cx="5342050" cy="1606500"/>
          </a:xfrm>
        </p:grpSpPr>
        <p:sp>
          <p:nvSpPr>
            <p:cNvPr id="160" name="Google Shape;160;p44"/>
            <p:cNvSpPr/>
            <p:nvPr/>
          </p:nvSpPr>
          <p:spPr>
            <a:xfrm>
              <a:off x="5060775" y="7089100"/>
              <a:ext cx="763200" cy="1606500"/>
            </a:xfrm>
            <a:prstGeom prst="rightBrace">
              <a:avLst>
                <a:gd fmla="val 36838" name="adj1"/>
                <a:gd fmla="val 50000" name="adj2"/>
              </a:avLst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4"/>
            <p:cNvSpPr txBox="1"/>
            <p:nvPr/>
          </p:nvSpPr>
          <p:spPr>
            <a:xfrm>
              <a:off x="5976325" y="7214050"/>
              <a:ext cx="4426500" cy="12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AUTOMATED TESTING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5"/>
          <p:cNvSpPr txBox="1"/>
          <p:nvPr/>
        </p:nvSpPr>
        <p:spPr>
          <a:xfrm>
            <a:off x="304800" y="1353550"/>
            <a:ext cx="174045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●"/>
            </a:pP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“</a:t>
            </a:r>
            <a:r>
              <a:rPr b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test suite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” is usually composed by multiple “</a:t>
            </a:r>
            <a:r>
              <a:rPr b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”, each one checking a specific aspect of code behaviour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5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395"/>
              <a:t>Strategies for testing (2/2)</a:t>
            </a:r>
            <a:endParaRPr sz="4395"/>
          </a:p>
        </p:txBody>
      </p:sp>
      <p:sp>
        <p:nvSpPr>
          <p:cNvPr id="168" name="Google Shape;168;p45"/>
          <p:cNvSpPr txBox="1"/>
          <p:nvPr/>
        </p:nvSpPr>
        <p:spPr>
          <a:xfrm>
            <a:off x="304800" y="2931450"/>
            <a:ext cx="174045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●"/>
            </a:pP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Testing libraries exist to help you write and run your test suites. In </a:t>
            </a:r>
            <a:r>
              <a:rPr b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we have: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lang="en" sz="3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- this keyword checks if a boolean statement is True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lang="en" sz="3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- standard-library unit testing framework 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lang="en" sz="3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unittest.</a:t>
            </a:r>
            <a:r>
              <a:rPr lang="en" sz="3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3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ock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- module that can mock the behaviour of classes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lang="en" sz="3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py.test 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- test runner</a:t>
            </a:r>
            <a:endParaRPr sz="3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○"/>
            </a:pPr>
            <a:r>
              <a:rPr lang="en" sz="3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selenium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- testing the interaction with a full web application UI</a:t>
            </a:r>
            <a:endParaRPr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6"/>
          <p:cNvSpPr txBox="1"/>
          <p:nvPr>
            <p:ph type="title"/>
          </p:nvPr>
        </p:nvSpPr>
        <p:spPr>
          <a:xfrm>
            <a:off x="980311" y="976048"/>
            <a:ext cx="160605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Code Sample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7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395"/>
              <a:t>Summary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7"/>
          <p:cNvSpPr txBox="1"/>
          <p:nvPr>
            <p:ph idx="4294967295" type="body"/>
          </p:nvPr>
        </p:nvSpPr>
        <p:spPr>
          <a:xfrm>
            <a:off x="421357" y="1777588"/>
            <a:ext cx="17416800" cy="8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Strategies for testing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 sample</a:t>
            </a:r>
            <a:endParaRPr sz="399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/>
          <p:nvPr>
            <p:ph type="ctrTitle"/>
          </p:nvPr>
        </p:nvSpPr>
        <p:spPr>
          <a:xfrm>
            <a:off x="784582" y="3637519"/>
            <a:ext cx="164295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9000"/>
              <a:t>Python and databases</a:t>
            </a:r>
            <a:endParaRPr b="0" i="0" sz="9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8"/>
          <p:cNvSpPr txBox="1"/>
          <p:nvPr>
            <p:ph idx="1" type="subTitle"/>
          </p:nvPr>
        </p:nvSpPr>
        <p:spPr>
          <a:xfrm>
            <a:off x="784582" y="5575490"/>
            <a:ext cx="164295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Section</a:t>
            </a:r>
            <a:endParaRPr b="0" i="0" sz="439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