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Lst>
  <p:sldSz cy="10282225" cx="1828005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0855f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60855f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2e640fef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e2e640fef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596">
                <a:solidFill>
                  <a:srgbClr val="FFFFFF"/>
                </a:solidFill>
                <a:latin typeface="Calibri"/>
                <a:ea typeface="Calibri"/>
                <a:cs typeface="Calibri"/>
                <a:sym typeface="Calibri"/>
              </a:rPr>
              <a:t>Creating and querying a sample dataset on SQLite</a:t>
            </a:r>
            <a:endParaRPr sz="9596">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The dataset we will use</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nvSpPr>
        <p:spPr>
          <a:xfrm>
            <a:off x="304800" y="1429750"/>
            <a:ext cx="17637300" cy="24261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We will create a simple SQLite database from Python using some SQL scripts</a:t>
            </a:r>
            <a:endParaRPr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The dataset </a:t>
            </a:r>
            <a:r>
              <a:rPr b="1" lang="en" sz="3200">
                <a:solidFill>
                  <a:srgbClr val="434343"/>
                </a:solidFill>
                <a:latin typeface="Calibri"/>
                <a:ea typeface="Calibri"/>
                <a:cs typeface="Calibri"/>
                <a:sym typeface="Calibri"/>
              </a:rPr>
              <a:t>schema</a:t>
            </a:r>
            <a:r>
              <a:rPr lang="en" sz="3200">
                <a:solidFill>
                  <a:srgbClr val="434343"/>
                </a:solidFill>
                <a:latin typeface="Calibri"/>
                <a:ea typeface="Calibri"/>
                <a:cs typeface="Calibri"/>
                <a:sym typeface="Calibri"/>
              </a:rPr>
              <a:t> is in file: </a:t>
            </a:r>
            <a:r>
              <a:rPr lang="en" sz="3200">
                <a:solidFill>
                  <a:srgbClr val="434343"/>
                </a:solidFill>
                <a:latin typeface="Courier New"/>
                <a:ea typeface="Courier New"/>
                <a:cs typeface="Courier New"/>
                <a:sym typeface="Courier New"/>
              </a:rPr>
              <a:t>schema.sql</a:t>
            </a:r>
            <a:endParaRPr sz="3200">
              <a:solidFill>
                <a:srgbClr val="434343"/>
              </a:solidFill>
              <a:latin typeface="Courier New"/>
              <a:ea typeface="Courier New"/>
              <a:cs typeface="Courier New"/>
              <a:sym typeface="Courier New"/>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The actual </a:t>
            </a:r>
            <a:r>
              <a:rPr b="1" lang="en" sz="3200">
                <a:solidFill>
                  <a:srgbClr val="434343"/>
                </a:solidFill>
                <a:latin typeface="Calibri"/>
                <a:ea typeface="Calibri"/>
                <a:cs typeface="Calibri"/>
                <a:sym typeface="Calibri"/>
              </a:rPr>
              <a:t>data</a:t>
            </a:r>
            <a:r>
              <a:rPr lang="en" sz="3200">
                <a:solidFill>
                  <a:srgbClr val="434343"/>
                </a:solidFill>
                <a:latin typeface="Calibri"/>
                <a:ea typeface="Calibri"/>
                <a:cs typeface="Calibri"/>
                <a:sym typeface="Calibri"/>
              </a:rPr>
              <a:t> insertion statements are in file: </a:t>
            </a:r>
            <a:r>
              <a:rPr lang="en" sz="3200">
                <a:solidFill>
                  <a:srgbClr val="434343"/>
                </a:solidFill>
                <a:latin typeface="Courier New"/>
                <a:ea typeface="Courier New"/>
                <a:cs typeface="Courier New"/>
                <a:sym typeface="Courier New"/>
              </a:rPr>
              <a:t>data.sql</a:t>
            </a:r>
            <a:endParaRPr sz="3200">
              <a:solidFill>
                <a:srgbClr val="434343"/>
              </a:solidFill>
              <a:latin typeface="Courier New"/>
              <a:ea typeface="Courier New"/>
              <a:cs typeface="Courier New"/>
              <a:sym typeface="Courier New"/>
            </a:endParaRPr>
          </a:p>
        </p:txBody>
      </p:sp>
      <p:sp>
        <p:nvSpPr>
          <p:cNvPr id="156" name="Google Shape;156;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The dataset we will use </a:t>
            </a:r>
            <a:endParaRPr sz="4395"/>
          </a:p>
        </p:txBody>
      </p:sp>
      <p:grpSp>
        <p:nvGrpSpPr>
          <p:cNvPr id="157" name="Google Shape;157;p44"/>
          <p:cNvGrpSpPr/>
          <p:nvPr/>
        </p:nvGrpSpPr>
        <p:grpSpPr>
          <a:xfrm>
            <a:off x="1064200" y="4313050"/>
            <a:ext cx="16304050" cy="4543750"/>
            <a:chOff x="1064200" y="4313050"/>
            <a:chExt cx="16304050" cy="4543750"/>
          </a:xfrm>
        </p:grpSpPr>
        <p:pic>
          <p:nvPicPr>
            <p:cNvPr id="158" name="Google Shape;158;p44"/>
            <p:cNvPicPr preferRelativeResize="0"/>
            <p:nvPr/>
          </p:nvPicPr>
          <p:blipFill>
            <a:blip r:embed="rId3">
              <a:alphaModFix/>
            </a:blip>
            <a:stretch>
              <a:fillRect/>
            </a:stretch>
          </p:blipFill>
          <p:spPr>
            <a:xfrm>
              <a:off x="1064200" y="4313050"/>
              <a:ext cx="16304050" cy="4543750"/>
            </a:xfrm>
            <a:prstGeom prst="rect">
              <a:avLst/>
            </a:prstGeom>
            <a:noFill/>
            <a:ln>
              <a:noFill/>
            </a:ln>
          </p:spPr>
        </p:pic>
        <p:sp>
          <p:nvSpPr>
            <p:cNvPr id="159" name="Google Shape;159;p44"/>
            <p:cNvSpPr txBox="1"/>
            <p:nvPr/>
          </p:nvSpPr>
          <p:spPr>
            <a:xfrm>
              <a:off x="11918550" y="6582175"/>
              <a:ext cx="714000" cy="59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200">
                  <a:solidFill>
                    <a:srgbClr val="FF0000"/>
                  </a:solidFill>
                  <a:latin typeface="Calibri"/>
                  <a:ea typeface="Calibri"/>
                  <a:cs typeface="Calibri"/>
                  <a:sym typeface="Calibri"/>
                </a:rPr>
                <a:t>FK</a:t>
              </a:r>
              <a:endParaRPr b="1">
                <a:solidFill>
                  <a:srgbClr val="FF0000"/>
                </a:solidFill>
              </a:endParaRPr>
            </a:p>
          </p:txBody>
        </p:sp>
        <p:sp>
          <p:nvSpPr>
            <p:cNvPr id="160" name="Google Shape;160;p44"/>
            <p:cNvSpPr txBox="1"/>
            <p:nvPr/>
          </p:nvSpPr>
          <p:spPr>
            <a:xfrm>
              <a:off x="6105000" y="6555975"/>
              <a:ext cx="714000" cy="59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200">
                  <a:solidFill>
                    <a:srgbClr val="FF0000"/>
                  </a:solidFill>
                  <a:latin typeface="Calibri"/>
                  <a:ea typeface="Calibri"/>
                  <a:cs typeface="Calibri"/>
                  <a:sym typeface="Calibri"/>
                </a:rPr>
                <a:t>FK</a:t>
              </a:r>
              <a:endParaRPr b="1">
                <a:solidFill>
                  <a:srgbClr val="FF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5"/>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71" name="Google Shape;171;p46"/>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The dataset we will use</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7"/>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sz="7200"/>
          </a:p>
          <a:p>
            <a:pPr indent="0" lvl="0" marL="0" marR="0" rtl="0" algn="l">
              <a:lnSpc>
                <a:spcPct val="100000"/>
              </a:lnSpc>
              <a:spcBef>
                <a:spcPts val="0"/>
              </a:spcBef>
              <a:spcAft>
                <a:spcPts val="0"/>
              </a:spcAft>
              <a:buClr>
                <a:srgbClr val="000000"/>
              </a:buClr>
              <a:buSzPts val="1100"/>
              <a:buFont typeface="Arial"/>
              <a:buNone/>
            </a:pPr>
            <a:r>
              <a:t/>
            </a:r>
            <a:endParaRPr sz="7200"/>
          </a:p>
          <a:p>
            <a:pPr indent="0" lvl="0" marL="0" marR="0" rtl="0" algn="l">
              <a:lnSpc>
                <a:spcPct val="100000"/>
              </a:lnSpc>
              <a:spcBef>
                <a:spcPts val="0"/>
              </a:spcBef>
              <a:spcAft>
                <a:spcPts val="0"/>
              </a:spcAft>
              <a:buClr>
                <a:srgbClr val="000000"/>
              </a:buClr>
              <a:buSzPts val="1100"/>
              <a:buFont typeface="Arial"/>
              <a:buNone/>
            </a:pPr>
            <a:r>
              <a:t/>
            </a:r>
            <a:endParaRPr sz="7200"/>
          </a:p>
          <a:p>
            <a:pPr indent="0" lvl="0" marL="0" marR="0" rtl="0" algn="l">
              <a:lnSpc>
                <a:spcPct val="100000"/>
              </a:lnSpc>
              <a:spcBef>
                <a:spcPts val="0"/>
              </a:spcBef>
              <a:spcAft>
                <a:spcPts val="0"/>
              </a:spcAft>
              <a:buClr>
                <a:srgbClr val="000000"/>
              </a:buClr>
              <a:buSzPts val="1100"/>
              <a:buFont typeface="Arial"/>
              <a:buNone/>
            </a:pPr>
            <a:r>
              <a:rPr lang="en" sz="7200"/>
              <a:t>Object-Relational Mappers: mapping database tables to objects</a:t>
            </a:r>
            <a:endParaRPr sz="7200"/>
          </a:p>
        </p:txBody>
      </p:sp>
      <p:sp>
        <p:nvSpPr>
          <p:cNvPr id="177" name="Google Shape;177;p47"/>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