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Lst>
  <p:sldSz cy="10282225" cx="1828005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3cb53b1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3cb53b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5b02b4ca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35b02b4c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1.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000">
                <a:solidFill>
                  <a:srgbClr val="FFFFFF"/>
                </a:solidFill>
                <a:latin typeface="Calibri"/>
                <a:ea typeface="Calibri"/>
                <a:cs typeface="Calibri"/>
                <a:sym typeface="Calibri"/>
              </a:rPr>
              <a:t>The Django admin</a:t>
            </a:r>
            <a:endParaRPr sz="90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What is the Django admin?</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 setup Django admin and data entry</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What is the Django Admin?</a:t>
            </a:r>
            <a:endParaRPr sz="4395"/>
          </a:p>
        </p:txBody>
      </p:sp>
      <p:sp>
        <p:nvSpPr>
          <p:cNvPr id="156" name="Google Shape;156;p44"/>
          <p:cNvSpPr txBox="1"/>
          <p:nvPr/>
        </p:nvSpPr>
        <p:spPr>
          <a:xfrm>
            <a:off x="304800" y="1447800"/>
            <a:ext cx="10901100" cy="4371900"/>
          </a:xfrm>
          <a:prstGeom prst="rect">
            <a:avLst/>
          </a:prstGeom>
          <a:noFill/>
          <a:ln>
            <a:noFill/>
          </a:ln>
        </p:spPr>
        <p:txBody>
          <a:bodyPr anchorCtr="0" anchor="t" bIns="91425" lIns="91425" spcFirstLastPara="1" rIns="91425" wrap="square" tIns="91425">
            <a:noAutofit/>
          </a:bodyPr>
          <a:lstStyle/>
          <a:p>
            <a:pPr indent="-444500" lvl="0" marL="457200" rtl="0" algn="l">
              <a:lnSpc>
                <a:spcPct val="115000"/>
              </a:lnSpc>
              <a:spcBef>
                <a:spcPts val="1600"/>
              </a:spcBef>
              <a:spcAft>
                <a:spcPts val="0"/>
              </a:spcAft>
              <a:buClr>
                <a:srgbClr val="434343"/>
              </a:buClr>
              <a:buSzPts val="3400"/>
              <a:buFont typeface="Calibri"/>
              <a:buChar char="●"/>
            </a:pPr>
            <a:r>
              <a:rPr lang="en" sz="3400">
                <a:solidFill>
                  <a:srgbClr val="434343"/>
                </a:solidFill>
                <a:latin typeface="Calibri"/>
                <a:ea typeface="Calibri"/>
                <a:cs typeface="Calibri"/>
                <a:sym typeface="Calibri"/>
              </a:rPr>
              <a:t>The </a:t>
            </a:r>
            <a:r>
              <a:rPr b="1" lang="en" sz="3400">
                <a:solidFill>
                  <a:srgbClr val="434343"/>
                </a:solidFill>
                <a:latin typeface="Calibri"/>
                <a:ea typeface="Calibri"/>
                <a:cs typeface="Calibri"/>
                <a:sym typeface="Calibri"/>
              </a:rPr>
              <a:t>Django Admin </a:t>
            </a:r>
            <a:r>
              <a:rPr lang="en" sz="3400">
                <a:solidFill>
                  <a:srgbClr val="434343"/>
                </a:solidFill>
                <a:latin typeface="Calibri"/>
                <a:ea typeface="Calibri"/>
                <a:cs typeface="Calibri"/>
                <a:sym typeface="Calibri"/>
              </a:rPr>
              <a:t>is </a:t>
            </a:r>
            <a:r>
              <a:rPr i="1" lang="en" sz="3400">
                <a:solidFill>
                  <a:srgbClr val="434343"/>
                </a:solidFill>
                <a:latin typeface="Calibri"/>
                <a:ea typeface="Calibri"/>
                <a:cs typeface="Calibri"/>
                <a:sym typeface="Calibri"/>
              </a:rPr>
              <a:t>web-based GUI </a:t>
            </a:r>
            <a:r>
              <a:rPr lang="en" sz="3400">
                <a:solidFill>
                  <a:srgbClr val="434343"/>
                </a:solidFill>
                <a:latin typeface="Calibri"/>
                <a:ea typeface="Calibri"/>
                <a:cs typeface="Calibri"/>
                <a:sym typeface="Calibri"/>
              </a:rPr>
              <a:t>that Django automatically generates from the </a:t>
            </a:r>
            <a:r>
              <a:rPr i="1" lang="en" sz="3400">
                <a:solidFill>
                  <a:srgbClr val="434343"/>
                </a:solidFill>
                <a:latin typeface="Calibri"/>
                <a:ea typeface="Calibri"/>
                <a:cs typeface="Calibri"/>
                <a:sym typeface="Calibri"/>
              </a:rPr>
              <a:t>models of all installed Django apps.</a:t>
            </a:r>
            <a:endParaRPr i="1" sz="3400">
              <a:solidFill>
                <a:srgbClr val="434343"/>
              </a:solidFill>
              <a:latin typeface="Calibri"/>
              <a:ea typeface="Calibri"/>
              <a:cs typeface="Calibri"/>
              <a:sym typeface="Calibri"/>
            </a:endParaRPr>
          </a:p>
          <a:p>
            <a:pPr indent="0" lvl="0" marL="0" rtl="0" algn="l">
              <a:lnSpc>
                <a:spcPct val="115000"/>
              </a:lnSpc>
              <a:spcBef>
                <a:spcPts val="1600"/>
              </a:spcBef>
              <a:spcAft>
                <a:spcPts val="0"/>
              </a:spcAft>
              <a:buNone/>
            </a:pPr>
            <a:r>
              <a:t/>
            </a:r>
            <a:endParaRPr sz="800">
              <a:solidFill>
                <a:srgbClr val="434343"/>
              </a:solidFill>
              <a:latin typeface="Calibri"/>
              <a:ea typeface="Calibri"/>
              <a:cs typeface="Calibri"/>
              <a:sym typeface="Calibri"/>
            </a:endParaRPr>
          </a:p>
          <a:p>
            <a:pPr indent="-444500" lvl="0" marL="457200" rtl="0" algn="l">
              <a:lnSpc>
                <a:spcPct val="115000"/>
              </a:lnSpc>
              <a:spcBef>
                <a:spcPts val="1600"/>
              </a:spcBef>
              <a:spcAft>
                <a:spcPts val="0"/>
              </a:spcAft>
              <a:buClr>
                <a:srgbClr val="434343"/>
              </a:buClr>
              <a:buSzPts val="3400"/>
              <a:buFont typeface="Calibri"/>
              <a:buChar char="●"/>
            </a:pPr>
            <a:r>
              <a:rPr lang="en" sz="3400">
                <a:solidFill>
                  <a:srgbClr val="434343"/>
                </a:solidFill>
                <a:latin typeface="Calibri"/>
                <a:ea typeface="Calibri"/>
                <a:cs typeface="Calibri"/>
                <a:sym typeface="Calibri"/>
              </a:rPr>
              <a:t>It is conceived as a </a:t>
            </a:r>
            <a:r>
              <a:rPr i="1" lang="en" sz="3400">
                <a:solidFill>
                  <a:srgbClr val="434343"/>
                </a:solidFill>
                <a:latin typeface="Calibri"/>
                <a:ea typeface="Calibri"/>
                <a:cs typeface="Calibri"/>
                <a:sym typeface="Calibri"/>
              </a:rPr>
              <a:t>management tool</a:t>
            </a:r>
            <a:r>
              <a:rPr lang="en" sz="3400">
                <a:solidFill>
                  <a:srgbClr val="434343"/>
                </a:solidFill>
                <a:latin typeface="Calibri"/>
                <a:ea typeface="Calibri"/>
                <a:cs typeface="Calibri"/>
                <a:sym typeface="Calibri"/>
              </a:rPr>
              <a:t> to be used by the maintainers of Django applications (eg. for data entry/reconciliation)</a:t>
            </a:r>
            <a:endParaRPr sz="3400">
              <a:solidFill>
                <a:srgbClr val="434343"/>
              </a:solidFill>
              <a:latin typeface="Calibri"/>
              <a:ea typeface="Calibri"/>
              <a:cs typeface="Calibri"/>
              <a:sym typeface="Calibri"/>
            </a:endParaRPr>
          </a:p>
        </p:txBody>
      </p:sp>
      <p:sp>
        <p:nvSpPr>
          <p:cNvPr id="157" name="Google Shape;157;p44"/>
          <p:cNvSpPr txBox="1"/>
          <p:nvPr/>
        </p:nvSpPr>
        <p:spPr>
          <a:xfrm>
            <a:off x="304800" y="6158050"/>
            <a:ext cx="10278600" cy="3000000"/>
          </a:xfrm>
          <a:prstGeom prst="rect">
            <a:avLst/>
          </a:prstGeom>
          <a:noFill/>
          <a:ln>
            <a:noFill/>
          </a:ln>
        </p:spPr>
        <p:txBody>
          <a:bodyPr anchorCtr="0" anchor="t" bIns="91425" lIns="91425" spcFirstLastPara="1" rIns="91425" wrap="square" tIns="91425">
            <a:noAutofit/>
          </a:bodyPr>
          <a:lstStyle/>
          <a:p>
            <a:pPr indent="-444500" lvl="0" marL="457200" rtl="0" algn="l">
              <a:lnSpc>
                <a:spcPct val="115000"/>
              </a:lnSpc>
              <a:spcBef>
                <a:spcPts val="1600"/>
              </a:spcBef>
              <a:spcAft>
                <a:spcPts val="0"/>
              </a:spcAft>
              <a:buClr>
                <a:srgbClr val="434343"/>
              </a:buClr>
              <a:buSzPts val="3400"/>
              <a:buFont typeface="Calibri"/>
              <a:buChar char="●"/>
            </a:pPr>
            <a:r>
              <a:rPr lang="en" sz="3400">
                <a:solidFill>
                  <a:srgbClr val="434343"/>
                </a:solidFill>
                <a:latin typeface="Calibri"/>
                <a:ea typeface="Calibri"/>
                <a:cs typeface="Calibri"/>
                <a:sym typeface="Calibri"/>
              </a:rPr>
              <a:t>The Django Admin is enabled by default on Django apps but you need to </a:t>
            </a:r>
            <a:r>
              <a:rPr i="1" lang="en" sz="3400">
                <a:solidFill>
                  <a:srgbClr val="434343"/>
                </a:solidFill>
                <a:latin typeface="Calibri"/>
                <a:ea typeface="Calibri"/>
                <a:cs typeface="Calibri"/>
                <a:sym typeface="Calibri"/>
              </a:rPr>
              <a:t>wire your app’s models</a:t>
            </a:r>
            <a:r>
              <a:rPr lang="en" sz="3400">
                <a:solidFill>
                  <a:srgbClr val="434343"/>
                </a:solidFill>
                <a:latin typeface="Calibri"/>
                <a:ea typeface="Calibri"/>
                <a:cs typeface="Calibri"/>
                <a:sym typeface="Calibri"/>
              </a:rPr>
              <a:t> to the Admin app inside the </a:t>
            </a:r>
            <a:r>
              <a:rPr b="1" lang="en" sz="3400">
                <a:solidFill>
                  <a:srgbClr val="434343"/>
                </a:solidFill>
                <a:latin typeface="Calibri"/>
                <a:ea typeface="Calibri"/>
                <a:cs typeface="Calibri"/>
                <a:sym typeface="Calibri"/>
              </a:rPr>
              <a:t>admin.py</a:t>
            </a:r>
            <a:r>
              <a:rPr lang="en" sz="3400">
                <a:solidFill>
                  <a:srgbClr val="434343"/>
                </a:solidFill>
                <a:latin typeface="Calibri"/>
                <a:ea typeface="Calibri"/>
                <a:cs typeface="Calibri"/>
                <a:sym typeface="Calibri"/>
              </a:rPr>
              <a:t> file:</a:t>
            </a:r>
            <a:endParaRPr sz="34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AutoNum type="alphaLcPeriod"/>
            </a:pPr>
            <a:r>
              <a:rPr lang="en" sz="3000">
                <a:solidFill>
                  <a:srgbClr val="434343"/>
                </a:solidFill>
                <a:latin typeface="Calibri"/>
                <a:ea typeface="Calibri"/>
                <a:cs typeface="Calibri"/>
                <a:sym typeface="Calibri"/>
              </a:rPr>
              <a:t>c</a:t>
            </a:r>
            <a:r>
              <a:rPr lang="en" sz="3000">
                <a:solidFill>
                  <a:srgbClr val="434343"/>
                </a:solidFill>
                <a:latin typeface="Calibri"/>
                <a:ea typeface="Calibri"/>
                <a:cs typeface="Calibri"/>
                <a:sym typeface="Calibri"/>
              </a:rPr>
              <a:t>reate a </a:t>
            </a:r>
            <a:r>
              <a:rPr b="1" lang="en" sz="3000">
                <a:solidFill>
                  <a:srgbClr val="434343"/>
                </a:solidFill>
                <a:latin typeface="Calibri"/>
                <a:ea typeface="Calibri"/>
                <a:cs typeface="Calibri"/>
                <a:sym typeface="Calibri"/>
              </a:rPr>
              <a:t>ModelAdmin </a:t>
            </a:r>
            <a:r>
              <a:rPr lang="en" sz="3000">
                <a:solidFill>
                  <a:srgbClr val="434343"/>
                </a:solidFill>
                <a:latin typeface="Calibri"/>
                <a:ea typeface="Calibri"/>
                <a:cs typeface="Calibri"/>
                <a:sym typeface="Calibri"/>
              </a:rPr>
              <a:t>subclass for each model</a:t>
            </a:r>
            <a:endParaRPr sz="3000">
              <a:solidFill>
                <a:srgbClr val="434343"/>
              </a:solidFill>
              <a:latin typeface="Calibri"/>
              <a:ea typeface="Calibri"/>
              <a:cs typeface="Calibri"/>
              <a:sym typeface="Calibri"/>
            </a:endParaRPr>
          </a:p>
          <a:p>
            <a:pPr indent="-419100" lvl="1" marL="914400" rtl="0" algn="l">
              <a:lnSpc>
                <a:spcPct val="115000"/>
              </a:lnSpc>
              <a:spcBef>
                <a:spcPts val="0"/>
              </a:spcBef>
              <a:spcAft>
                <a:spcPts val="0"/>
              </a:spcAft>
              <a:buClr>
                <a:srgbClr val="434343"/>
              </a:buClr>
              <a:buSzPts val="3000"/>
              <a:buFont typeface="Calibri"/>
              <a:buAutoNum type="alphaLcPeriod"/>
            </a:pPr>
            <a:r>
              <a:rPr b="1" lang="en" sz="3000">
                <a:solidFill>
                  <a:srgbClr val="434343"/>
                </a:solidFill>
                <a:latin typeface="Calibri"/>
                <a:ea typeface="Calibri"/>
                <a:cs typeface="Calibri"/>
                <a:sym typeface="Calibri"/>
              </a:rPr>
              <a:t>register </a:t>
            </a:r>
            <a:r>
              <a:rPr lang="en" sz="3000">
                <a:solidFill>
                  <a:srgbClr val="434343"/>
                </a:solidFill>
                <a:latin typeface="Calibri"/>
                <a:ea typeface="Calibri"/>
                <a:cs typeface="Calibri"/>
                <a:sym typeface="Calibri"/>
              </a:rPr>
              <a:t>them to the admin app</a:t>
            </a:r>
            <a:endParaRPr/>
          </a:p>
        </p:txBody>
      </p:sp>
      <p:sp>
        <p:nvSpPr>
          <p:cNvPr id="158" name="Google Shape;158;p44"/>
          <p:cNvSpPr txBox="1"/>
          <p:nvPr/>
        </p:nvSpPr>
        <p:spPr>
          <a:xfrm>
            <a:off x="10583400" y="6495750"/>
            <a:ext cx="7165800" cy="3248400"/>
          </a:xfrm>
          <a:prstGeom prst="rect">
            <a:avLst/>
          </a:prstGeom>
          <a:solidFill>
            <a:srgbClr val="FFF2CC"/>
          </a:solidFill>
          <a:ln>
            <a:noFill/>
          </a:ln>
        </p:spPr>
        <p:txBody>
          <a:bodyPr anchorCtr="0" anchor="t" bIns="91425" lIns="91425" spcFirstLastPara="1" rIns="91425" wrap="square" tIns="91425">
            <a:noAutofit/>
          </a:bodyPr>
          <a:lstStyle/>
          <a:p>
            <a:pPr indent="0" lvl="0" marL="190500" marR="190500" rtl="0" algn="l">
              <a:lnSpc>
                <a:spcPct val="115000"/>
              </a:lnSpc>
              <a:spcBef>
                <a:spcPts val="1100"/>
              </a:spcBef>
              <a:spcAft>
                <a:spcPts val="0"/>
              </a:spcAft>
              <a:buNone/>
            </a:pPr>
            <a:r>
              <a:rPr b="1" lang="en" sz="2200">
                <a:solidFill>
                  <a:srgbClr val="008000"/>
                </a:solidFill>
                <a:latin typeface="Courier New"/>
                <a:ea typeface="Courier New"/>
                <a:cs typeface="Courier New"/>
                <a:sym typeface="Courier New"/>
              </a:rPr>
              <a:t>from</a:t>
            </a:r>
            <a:r>
              <a:rPr b="1" lang="en" sz="2200">
                <a:solidFill>
                  <a:srgbClr val="0C4B33"/>
                </a:solidFill>
                <a:latin typeface="Courier New"/>
                <a:ea typeface="Courier New"/>
                <a:cs typeface="Courier New"/>
                <a:sym typeface="Courier New"/>
              </a:rPr>
              <a:t> </a:t>
            </a:r>
            <a:r>
              <a:rPr b="1" lang="en" sz="2200">
                <a:solidFill>
                  <a:srgbClr val="0000FF"/>
                </a:solidFill>
                <a:latin typeface="Courier New"/>
                <a:ea typeface="Courier New"/>
                <a:cs typeface="Courier New"/>
                <a:sym typeface="Courier New"/>
              </a:rPr>
              <a:t>django.contrib</a:t>
            </a:r>
            <a:r>
              <a:rPr b="1" lang="en" sz="2200">
                <a:solidFill>
                  <a:srgbClr val="0C4B33"/>
                </a:solidFill>
                <a:latin typeface="Courier New"/>
                <a:ea typeface="Courier New"/>
                <a:cs typeface="Courier New"/>
                <a:sym typeface="Courier New"/>
              </a:rPr>
              <a:t> </a:t>
            </a:r>
            <a:r>
              <a:rPr b="1" lang="en" sz="2200">
                <a:solidFill>
                  <a:srgbClr val="008000"/>
                </a:solidFill>
                <a:latin typeface="Courier New"/>
                <a:ea typeface="Courier New"/>
                <a:cs typeface="Courier New"/>
                <a:sym typeface="Courier New"/>
              </a:rPr>
              <a:t>import</a:t>
            </a:r>
            <a:r>
              <a:rPr b="1" lang="en" sz="2200">
                <a:solidFill>
                  <a:srgbClr val="0C4B33"/>
                </a:solidFill>
                <a:latin typeface="Courier New"/>
                <a:ea typeface="Courier New"/>
                <a:cs typeface="Courier New"/>
                <a:sym typeface="Courier New"/>
              </a:rPr>
              <a:t> admin</a:t>
            </a:r>
            <a:br>
              <a:rPr b="1" lang="en" sz="2200">
                <a:solidFill>
                  <a:srgbClr val="0C4B33"/>
                </a:solidFill>
                <a:latin typeface="Courier New"/>
                <a:ea typeface="Courier New"/>
                <a:cs typeface="Courier New"/>
                <a:sym typeface="Courier New"/>
              </a:rPr>
            </a:br>
            <a:r>
              <a:rPr b="1" lang="en" sz="2200">
                <a:solidFill>
                  <a:srgbClr val="008000"/>
                </a:solidFill>
                <a:latin typeface="Courier New"/>
                <a:ea typeface="Courier New"/>
                <a:cs typeface="Courier New"/>
                <a:sym typeface="Courier New"/>
              </a:rPr>
              <a:t>from</a:t>
            </a:r>
            <a:r>
              <a:rPr b="1" lang="en" sz="2200">
                <a:solidFill>
                  <a:srgbClr val="0C4B33"/>
                </a:solidFill>
                <a:latin typeface="Courier New"/>
                <a:ea typeface="Courier New"/>
                <a:cs typeface="Courier New"/>
                <a:sym typeface="Courier New"/>
              </a:rPr>
              <a:t> </a:t>
            </a:r>
            <a:r>
              <a:rPr b="1" lang="en" sz="2200">
                <a:solidFill>
                  <a:srgbClr val="0000FF"/>
                </a:solidFill>
                <a:latin typeface="Courier New"/>
                <a:ea typeface="Courier New"/>
                <a:cs typeface="Courier New"/>
                <a:sym typeface="Courier New"/>
              </a:rPr>
              <a:t>cv</a:t>
            </a:r>
            <a:r>
              <a:rPr b="1" lang="en" sz="2200">
                <a:solidFill>
                  <a:srgbClr val="0000FF"/>
                </a:solidFill>
                <a:latin typeface="Courier New"/>
                <a:ea typeface="Courier New"/>
                <a:cs typeface="Courier New"/>
                <a:sym typeface="Courier New"/>
              </a:rPr>
              <a:t>.api.models</a:t>
            </a:r>
            <a:r>
              <a:rPr b="1" lang="en" sz="2200">
                <a:solidFill>
                  <a:srgbClr val="0C4B33"/>
                </a:solidFill>
                <a:latin typeface="Courier New"/>
                <a:ea typeface="Courier New"/>
                <a:cs typeface="Courier New"/>
                <a:sym typeface="Courier New"/>
              </a:rPr>
              <a:t> </a:t>
            </a:r>
            <a:r>
              <a:rPr b="1" lang="en" sz="2200">
                <a:solidFill>
                  <a:srgbClr val="008000"/>
                </a:solidFill>
                <a:latin typeface="Courier New"/>
                <a:ea typeface="Courier New"/>
                <a:cs typeface="Courier New"/>
                <a:sym typeface="Courier New"/>
              </a:rPr>
              <a:t>import</a:t>
            </a:r>
            <a:r>
              <a:rPr b="1" lang="en" sz="2200">
                <a:solidFill>
                  <a:srgbClr val="0C4B33"/>
                </a:solidFill>
                <a:latin typeface="Courier New"/>
                <a:ea typeface="Courier New"/>
                <a:cs typeface="Courier New"/>
                <a:sym typeface="Courier New"/>
              </a:rPr>
              <a:t> School</a:t>
            </a:r>
            <a:br>
              <a:rPr b="1" lang="en" sz="2200">
                <a:solidFill>
                  <a:srgbClr val="0C4B33"/>
                </a:solidFill>
                <a:latin typeface="Courier New"/>
                <a:ea typeface="Courier New"/>
                <a:cs typeface="Courier New"/>
                <a:sym typeface="Courier New"/>
              </a:rPr>
            </a:br>
            <a:br>
              <a:rPr b="1" lang="en" sz="2200">
                <a:solidFill>
                  <a:srgbClr val="0C4B33"/>
                </a:solidFill>
                <a:latin typeface="Courier New"/>
                <a:ea typeface="Courier New"/>
                <a:cs typeface="Courier New"/>
                <a:sym typeface="Courier New"/>
              </a:rPr>
            </a:br>
            <a:r>
              <a:rPr b="1" lang="en" sz="2200">
                <a:solidFill>
                  <a:srgbClr val="008000"/>
                </a:solidFill>
                <a:latin typeface="Courier New"/>
                <a:ea typeface="Courier New"/>
                <a:cs typeface="Courier New"/>
                <a:sym typeface="Courier New"/>
              </a:rPr>
              <a:t>class</a:t>
            </a:r>
            <a:r>
              <a:rPr b="1" lang="en" sz="2200">
                <a:solidFill>
                  <a:srgbClr val="0C4B33"/>
                </a:solidFill>
                <a:latin typeface="Courier New"/>
                <a:ea typeface="Courier New"/>
                <a:cs typeface="Courier New"/>
                <a:sym typeface="Courier New"/>
              </a:rPr>
              <a:t> </a:t>
            </a:r>
            <a:r>
              <a:rPr b="1" lang="en" sz="2200">
                <a:solidFill>
                  <a:srgbClr val="0000FF"/>
                </a:solidFill>
                <a:latin typeface="Courier New"/>
                <a:ea typeface="Courier New"/>
                <a:cs typeface="Courier New"/>
                <a:sym typeface="Courier New"/>
              </a:rPr>
              <a:t>School</a:t>
            </a:r>
            <a:r>
              <a:rPr b="1" lang="en" sz="2200">
                <a:solidFill>
                  <a:srgbClr val="0000FF"/>
                </a:solidFill>
                <a:latin typeface="Courier New"/>
                <a:ea typeface="Courier New"/>
                <a:cs typeface="Courier New"/>
                <a:sym typeface="Courier New"/>
              </a:rPr>
              <a:t>Admin</a:t>
            </a:r>
            <a:r>
              <a:rPr b="1" lang="en" sz="2200">
                <a:solidFill>
                  <a:srgbClr val="0C4B33"/>
                </a:solidFill>
                <a:latin typeface="Courier New"/>
                <a:ea typeface="Courier New"/>
                <a:cs typeface="Courier New"/>
                <a:sym typeface="Courier New"/>
              </a:rPr>
              <a:t>(admin</a:t>
            </a:r>
            <a:r>
              <a:rPr b="1" lang="en" sz="2200">
                <a:solidFill>
                  <a:srgbClr val="666666"/>
                </a:solidFill>
                <a:latin typeface="Courier New"/>
                <a:ea typeface="Courier New"/>
                <a:cs typeface="Courier New"/>
                <a:sym typeface="Courier New"/>
              </a:rPr>
              <a:t>.</a:t>
            </a:r>
            <a:r>
              <a:rPr b="1" lang="en" sz="2200">
                <a:solidFill>
                  <a:srgbClr val="0C4B33"/>
                </a:solidFill>
                <a:latin typeface="Courier New"/>
                <a:ea typeface="Courier New"/>
                <a:cs typeface="Courier New"/>
                <a:sym typeface="Courier New"/>
              </a:rPr>
              <a:t>ModelAdmin):</a:t>
            </a:r>
            <a:br>
              <a:rPr b="1" lang="en" sz="2200">
                <a:solidFill>
                  <a:srgbClr val="0C4B33"/>
                </a:solidFill>
                <a:latin typeface="Courier New"/>
                <a:ea typeface="Courier New"/>
                <a:cs typeface="Courier New"/>
                <a:sym typeface="Courier New"/>
              </a:rPr>
            </a:br>
            <a:r>
              <a:rPr b="1" lang="en" sz="2200">
                <a:solidFill>
                  <a:srgbClr val="0C4B33"/>
                </a:solidFill>
                <a:latin typeface="Courier New"/>
                <a:ea typeface="Courier New"/>
                <a:cs typeface="Courier New"/>
                <a:sym typeface="Courier New"/>
              </a:rPr>
              <a:t>    </a:t>
            </a:r>
            <a:r>
              <a:rPr b="1" lang="en" sz="2200">
                <a:solidFill>
                  <a:srgbClr val="008000"/>
                </a:solidFill>
                <a:latin typeface="Courier New"/>
                <a:ea typeface="Courier New"/>
                <a:cs typeface="Courier New"/>
                <a:sym typeface="Courier New"/>
              </a:rPr>
              <a:t>pass</a:t>
            </a:r>
            <a:br>
              <a:rPr b="1" lang="en" sz="2200">
                <a:solidFill>
                  <a:srgbClr val="0C4B33"/>
                </a:solidFill>
                <a:latin typeface="Courier New"/>
                <a:ea typeface="Courier New"/>
                <a:cs typeface="Courier New"/>
                <a:sym typeface="Courier New"/>
              </a:rPr>
            </a:br>
            <a:endParaRPr b="1" sz="2200">
              <a:solidFill>
                <a:srgbClr val="0C4B33"/>
              </a:solidFill>
              <a:latin typeface="Courier New"/>
              <a:ea typeface="Courier New"/>
              <a:cs typeface="Courier New"/>
              <a:sym typeface="Courier New"/>
            </a:endParaRPr>
          </a:p>
          <a:p>
            <a:pPr indent="0" lvl="0" marL="190500" marR="190500" rtl="0" algn="l">
              <a:lnSpc>
                <a:spcPct val="115000"/>
              </a:lnSpc>
              <a:spcBef>
                <a:spcPts val="1100"/>
              </a:spcBef>
              <a:spcAft>
                <a:spcPts val="1100"/>
              </a:spcAft>
              <a:buNone/>
            </a:pPr>
            <a:r>
              <a:rPr b="1" lang="en" sz="2200">
                <a:solidFill>
                  <a:srgbClr val="0C4B33"/>
                </a:solidFill>
                <a:latin typeface="Courier New"/>
                <a:ea typeface="Courier New"/>
                <a:cs typeface="Courier New"/>
                <a:sym typeface="Courier New"/>
              </a:rPr>
              <a:t>admin</a:t>
            </a:r>
            <a:r>
              <a:rPr b="1" lang="en" sz="2200">
                <a:solidFill>
                  <a:srgbClr val="666666"/>
                </a:solidFill>
                <a:latin typeface="Courier New"/>
                <a:ea typeface="Courier New"/>
                <a:cs typeface="Courier New"/>
                <a:sym typeface="Courier New"/>
              </a:rPr>
              <a:t>.</a:t>
            </a:r>
            <a:r>
              <a:rPr b="1" lang="en" sz="2200">
                <a:solidFill>
                  <a:srgbClr val="0C4B33"/>
                </a:solidFill>
                <a:latin typeface="Courier New"/>
                <a:ea typeface="Courier New"/>
                <a:cs typeface="Courier New"/>
                <a:sym typeface="Courier New"/>
              </a:rPr>
              <a:t>site</a:t>
            </a:r>
            <a:r>
              <a:rPr b="1" lang="en" sz="2200">
                <a:solidFill>
                  <a:srgbClr val="666666"/>
                </a:solidFill>
                <a:latin typeface="Courier New"/>
                <a:ea typeface="Courier New"/>
                <a:cs typeface="Courier New"/>
                <a:sym typeface="Courier New"/>
              </a:rPr>
              <a:t>.</a:t>
            </a:r>
            <a:r>
              <a:rPr b="1" lang="en" sz="2200">
                <a:solidFill>
                  <a:srgbClr val="0C4B33"/>
                </a:solidFill>
                <a:latin typeface="Courier New"/>
                <a:ea typeface="Courier New"/>
                <a:cs typeface="Courier New"/>
                <a:sym typeface="Courier New"/>
              </a:rPr>
              <a:t>register(School, SchoolAdmin)</a:t>
            </a:r>
            <a:endParaRPr b="1" sz="2200">
              <a:solidFill>
                <a:srgbClr val="0C4B33"/>
              </a:solidFill>
              <a:latin typeface="Courier New"/>
              <a:ea typeface="Courier New"/>
              <a:cs typeface="Courier New"/>
              <a:sym typeface="Courier New"/>
            </a:endParaRPr>
          </a:p>
        </p:txBody>
      </p:sp>
      <p:pic>
        <p:nvPicPr>
          <p:cNvPr id="159" name="Google Shape;159;p44"/>
          <p:cNvPicPr preferRelativeResize="0"/>
          <p:nvPr/>
        </p:nvPicPr>
        <p:blipFill>
          <a:blip r:embed="rId3">
            <a:alphaModFix/>
          </a:blip>
          <a:stretch>
            <a:fillRect/>
          </a:stretch>
        </p:blipFill>
        <p:spPr>
          <a:xfrm>
            <a:off x="11441864" y="1695300"/>
            <a:ext cx="6307336" cy="446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5"/>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 setup Django admin and data entry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70" name="Google Shape;170;p46"/>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What is the Django admin?</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 setup Django admin and data entry</a:t>
            </a:r>
            <a:endParaRPr sz="3997">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7"/>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Coding the Django views and setting URL routes</a:t>
            </a:r>
            <a:endParaRPr/>
          </a:p>
        </p:txBody>
      </p:sp>
      <p:sp>
        <p:nvSpPr>
          <p:cNvPr id="176" name="Google Shape;176;p47"/>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