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2225" cx="1828005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0855f8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60855f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0f73d13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30f73d13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3f700c8f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43f700c8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3f700c8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43f700c8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evelopers.facebook.com/docs/messenger-platform/reference/send-api/" TargetMode="External"/><Relationship Id="rId4" Type="http://schemas.openxmlformats.org/officeDocument/2006/relationships/hyperlink" Target="https://coinmarketcap.com/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1038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300">
                <a:solidFill>
                  <a:srgbClr val="FFFFFF"/>
                </a:solidFill>
                <a:latin typeface="Calibri"/>
                <a:ea typeface="Calibri"/>
                <a:cs typeface="Calibri"/>
                <a:sym typeface="Calibri"/>
              </a:rPr>
              <a:t>Bot behaviour and endpoints</a:t>
            </a:r>
            <a:endParaRPr sz="93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Requirements for bot behaviour</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Endpoints</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Requirements for bot behaviour</a:t>
            </a:r>
            <a:endParaRPr sz="4395"/>
          </a:p>
        </p:txBody>
      </p:sp>
      <p:sp>
        <p:nvSpPr>
          <p:cNvPr id="156" name="Google Shape;156;p44"/>
          <p:cNvSpPr txBox="1"/>
          <p:nvPr/>
        </p:nvSpPr>
        <p:spPr>
          <a:xfrm>
            <a:off x="344950" y="1813175"/>
            <a:ext cx="17493000" cy="51957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This is how we want the interaction with our bot to be:</a:t>
            </a:r>
            <a:endParaRPr sz="3200">
              <a:solidFill>
                <a:srgbClr val="434343"/>
              </a:solidFill>
              <a:latin typeface="Calibri"/>
              <a:ea typeface="Calibri"/>
              <a:cs typeface="Calibri"/>
              <a:sym typeface="Calibri"/>
            </a:endParaRPr>
          </a:p>
          <a:p>
            <a:pPr indent="-431800" lvl="1" marL="914400" marR="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user asks about the price of a cryptocurrency in </a:t>
            </a:r>
            <a:r>
              <a:rPr b="1" lang="en" sz="3200">
                <a:solidFill>
                  <a:srgbClr val="434343"/>
                </a:solidFill>
                <a:latin typeface="Calibri"/>
                <a:ea typeface="Calibri"/>
                <a:cs typeface="Calibri"/>
                <a:sym typeface="Calibri"/>
              </a:rPr>
              <a:t>English</a:t>
            </a:r>
            <a:r>
              <a:rPr lang="en" sz="3200">
                <a:solidFill>
                  <a:srgbClr val="434343"/>
                </a:solidFill>
                <a:latin typeface="Calibri"/>
                <a:ea typeface="Calibri"/>
                <a:cs typeface="Calibri"/>
                <a:sym typeface="Calibri"/>
              </a:rPr>
              <a:t> </a:t>
            </a:r>
            <a:r>
              <a:rPr b="1" lang="en" sz="3200">
                <a:solidFill>
                  <a:srgbClr val="434343"/>
                </a:solidFill>
                <a:latin typeface="Calibri"/>
                <a:ea typeface="Calibri"/>
                <a:cs typeface="Calibri"/>
                <a:sym typeface="Calibri"/>
              </a:rPr>
              <a:t>natural language</a:t>
            </a:r>
            <a:endParaRPr b="1"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user can </a:t>
            </a:r>
            <a:r>
              <a:rPr b="1" lang="en" sz="3200">
                <a:solidFill>
                  <a:srgbClr val="434343"/>
                </a:solidFill>
                <a:latin typeface="Calibri"/>
                <a:ea typeface="Calibri"/>
                <a:cs typeface="Calibri"/>
                <a:sym typeface="Calibri"/>
              </a:rPr>
              <a:t>optionally</a:t>
            </a:r>
            <a:r>
              <a:rPr lang="en" sz="3200">
                <a:solidFill>
                  <a:srgbClr val="434343"/>
                </a:solidFill>
                <a:latin typeface="Calibri"/>
                <a:ea typeface="Calibri"/>
                <a:cs typeface="Calibri"/>
                <a:sym typeface="Calibri"/>
              </a:rPr>
              <a:t> specify a </a:t>
            </a:r>
            <a:r>
              <a:rPr b="1" lang="en" sz="3200">
                <a:solidFill>
                  <a:srgbClr val="434343"/>
                </a:solidFill>
                <a:latin typeface="Calibri"/>
                <a:ea typeface="Calibri"/>
                <a:cs typeface="Calibri"/>
                <a:sym typeface="Calibri"/>
              </a:rPr>
              <a:t>conversion fiat currency</a:t>
            </a:r>
            <a:r>
              <a:rPr lang="en" sz="3200">
                <a:solidFill>
                  <a:srgbClr val="434343"/>
                </a:solidFill>
                <a:latin typeface="Calibri"/>
                <a:ea typeface="Calibri"/>
                <a:cs typeface="Calibri"/>
                <a:sym typeface="Calibri"/>
              </a:rPr>
              <a:t> (eg. EUR, JPY, USD). If this is not specified or cannot be understood by the bot, USD will be used by the bot as a default</a:t>
            </a:r>
            <a:endParaRPr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bot will fetch cryptocurrency data from the </a:t>
            </a:r>
            <a:r>
              <a:rPr b="1" lang="en" sz="3200">
                <a:solidFill>
                  <a:srgbClr val="434343"/>
                </a:solidFill>
                <a:latin typeface="Calibri"/>
                <a:ea typeface="Calibri"/>
                <a:cs typeface="Calibri"/>
                <a:sym typeface="Calibri"/>
              </a:rPr>
              <a:t>Coinmarketcap API</a:t>
            </a:r>
            <a:endParaRPr b="1" sz="3200">
              <a:solidFill>
                <a:srgbClr val="434343"/>
              </a:solidFill>
              <a:latin typeface="Calibri"/>
              <a:ea typeface="Calibri"/>
              <a:cs typeface="Calibri"/>
              <a:sym typeface="Calibri"/>
            </a:endParaRPr>
          </a:p>
          <a:p>
            <a:pPr indent="-431800" lvl="1" marL="914400" marR="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bot </a:t>
            </a:r>
            <a:r>
              <a:rPr b="1" lang="en" sz="3200">
                <a:solidFill>
                  <a:srgbClr val="434343"/>
                </a:solidFill>
                <a:latin typeface="Calibri"/>
                <a:ea typeface="Calibri"/>
                <a:cs typeface="Calibri"/>
                <a:sym typeface="Calibri"/>
              </a:rPr>
              <a:t>answers</a:t>
            </a:r>
            <a:r>
              <a:rPr lang="en" sz="3200">
                <a:solidFill>
                  <a:srgbClr val="434343"/>
                </a:solidFill>
                <a:latin typeface="Calibri"/>
                <a:ea typeface="Calibri"/>
                <a:cs typeface="Calibri"/>
                <a:sym typeface="Calibri"/>
              </a:rPr>
              <a:t> in </a:t>
            </a:r>
            <a:r>
              <a:rPr b="1" lang="en" sz="3200">
                <a:solidFill>
                  <a:srgbClr val="434343"/>
                </a:solidFill>
                <a:latin typeface="Calibri"/>
                <a:ea typeface="Calibri"/>
                <a:cs typeface="Calibri"/>
                <a:sym typeface="Calibri"/>
              </a:rPr>
              <a:t>natural language</a:t>
            </a:r>
            <a:r>
              <a:rPr lang="en" sz="3200">
                <a:solidFill>
                  <a:srgbClr val="434343"/>
                </a:solidFill>
                <a:latin typeface="Calibri"/>
                <a:ea typeface="Calibri"/>
                <a:cs typeface="Calibri"/>
                <a:sym typeface="Calibri"/>
              </a:rPr>
              <a:t> with the current price and percent price change in the last 24 hrs</a:t>
            </a:r>
            <a:endParaRPr sz="3200">
              <a:solidFill>
                <a:srgbClr val="434343"/>
              </a:solidFill>
              <a:latin typeface="Calibri"/>
              <a:ea typeface="Calibri"/>
              <a:cs typeface="Calibri"/>
              <a:sym typeface="Calibri"/>
            </a:endParaRPr>
          </a:p>
          <a:p>
            <a:pPr indent="-431800" lvl="1" marL="914400" marR="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If the bot is </a:t>
            </a:r>
            <a:r>
              <a:rPr b="1" lang="en" sz="3200">
                <a:solidFill>
                  <a:srgbClr val="434343"/>
                </a:solidFill>
                <a:latin typeface="Calibri"/>
                <a:ea typeface="Calibri"/>
                <a:cs typeface="Calibri"/>
                <a:sym typeface="Calibri"/>
              </a:rPr>
              <a:t>unable to understand the crypto name</a:t>
            </a:r>
            <a:r>
              <a:rPr lang="en" sz="3200">
                <a:solidFill>
                  <a:srgbClr val="434343"/>
                </a:solidFill>
                <a:latin typeface="Calibri"/>
                <a:ea typeface="Calibri"/>
                <a:cs typeface="Calibri"/>
                <a:sym typeface="Calibri"/>
              </a:rPr>
              <a:t>, it will respond anyway</a:t>
            </a:r>
            <a:endParaRPr sz="3200">
              <a:solidFill>
                <a:srgbClr val="434343"/>
              </a:solidFill>
              <a:latin typeface="Calibri"/>
              <a:ea typeface="Calibri"/>
              <a:cs typeface="Calibri"/>
              <a:sym typeface="Calibri"/>
            </a:endParaRPr>
          </a:p>
          <a:p>
            <a:pPr indent="-431800" lvl="1" marL="914400" marR="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If </a:t>
            </a:r>
            <a:r>
              <a:rPr b="1" lang="en" sz="3200">
                <a:solidFill>
                  <a:srgbClr val="434343"/>
                </a:solidFill>
                <a:latin typeface="Calibri"/>
                <a:ea typeface="Calibri"/>
                <a:cs typeface="Calibri"/>
                <a:sym typeface="Calibri"/>
              </a:rPr>
              <a:t>errors occur</a:t>
            </a:r>
            <a:r>
              <a:rPr lang="en" sz="3200">
                <a:solidFill>
                  <a:srgbClr val="434343"/>
                </a:solidFill>
                <a:latin typeface="Calibri"/>
                <a:ea typeface="Calibri"/>
                <a:cs typeface="Calibri"/>
                <a:sym typeface="Calibri"/>
              </a:rPr>
              <a:t> (on the bot side or on the Coinmarket API side) the bot will respond anyway</a:t>
            </a:r>
            <a:endParaRPr sz="3200">
              <a:solidFill>
                <a:srgbClr val="434343"/>
              </a:solidFill>
              <a:latin typeface="Calibri"/>
              <a:ea typeface="Calibri"/>
              <a:cs typeface="Calibri"/>
              <a:sym typeface="Calibri"/>
            </a:endParaRPr>
          </a:p>
        </p:txBody>
      </p:sp>
      <p:sp>
        <p:nvSpPr>
          <p:cNvPr id="157" name="Google Shape;157;p44"/>
          <p:cNvSpPr txBox="1"/>
          <p:nvPr/>
        </p:nvSpPr>
        <p:spPr>
          <a:xfrm>
            <a:off x="344950" y="7070975"/>
            <a:ext cx="17043300" cy="24879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b="1" lang="en" sz="3200">
                <a:solidFill>
                  <a:srgbClr val="434343"/>
                </a:solidFill>
                <a:latin typeface="Calibri"/>
                <a:ea typeface="Calibri"/>
                <a:cs typeface="Calibri"/>
                <a:sym typeface="Calibri"/>
              </a:rPr>
              <a:t>The challenge here is understanding natural language</a:t>
            </a:r>
            <a:r>
              <a:rPr lang="en" sz="3200">
                <a:solidFill>
                  <a:srgbClr val="434343"/>
                </a:solidFill>
                <a:latin typeface="Calibri"/>
                <a:ea typeface="Calibri"/>
                <a:cs typeface="Calibri"/>
                <a:sym typeface="Calibri"/>
              </a:rPr>
              <a:t>: </a:t>
            </a:r>
            <a:r>
              <a:rPr i="1" lang="en" sz="3200">
                <a:solidFill>
                  <a:srgbClr val="434343"/>
                </a:solidFill>
                <a:latin typeface="Calibri"/>
                <a:ea typeface="Calibri"/>
                <a:cs typeface="Calibri"/>
                <a:sym typeface="Calibri"/>
              </a:rPr>
              <a:t>there are multiple ways to express the same concepts</a:t>
            </a:r>
            <a:r>
              <a:rPr lang="en" sz="3200">
                <a:solidFill>
                  <a:srgbClr val="434343"/>
                </a:solidFill>
                <a:latin typeface="Calibri"/>
                <a:ea typeface="Calibri"/>
                <a:cs typeface="Calibri"/>
                <a:sym typeface="Calibri"/>
              </a:rPr>
              <a:t>! This can be tackled with:</a:t>
            </a:r>
            <a:endParaRPr sz="3200">
              <a:solidFill>
                <a:srgbClr val="434343"/>
              </a:solidFill>
              <a:latin typeface="Calibri"/>
              <a:ea typeface="Calibri"/>
              <a:cs typeface="Calibri"/>
              <a:sym typeface="Calibri"/>
            </a:endParaRPr>
          </a:p>
          <a:p>
            <a:pPr indent="-431800" lvl="1" marL="914400" marR="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keywords pattern matching (simpler)</a:t>
            </a:r>
            <a:endParaRPr sz="3200">
              <a:solidFill>
                <a:srgbClr val="434343"/>
              </a:solidFill>
              <a:latin typeface="Calibri"/>
              <a:ea typeface="Calibri"/>
              <a:cs typeface="Calibri"/>
              <a:sym typeface="Calibri"/>
            </a:endParaRPr>
          </a:p>
          <a:p>
            <a:pPr indent="-431800" lvl="1" marL="914400" marR="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Natural Language Processing libraries/engines (tougher)</a:t>
            </a:r>
            <a:endParaRPr sz="3200">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Endpoints (1/3)</a:t>
            </a:r>
            <a:endParaRPr sz="4395"/>
          </a:p>
        </p:txBody>
      </p:sp>
      <p:sp>
        <p:nvSpPr>
          <p:cNvPr id="163" name="Google Shape;163;p45"/>
          <p:cNvSpPr txBox="1"/>
          <p:nvPr/>
        </p:nvSpPr>
        <p:spPr>
          <a:xfrm>
            <a:off x="1279750" y="3149300"/>
            <a:ext cx="2756700" cy="345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b="1" lang="en" sz="3200">
                <a:solidFill>
                  <a:srgbClr val="434343"/>
                </a:solidFill>
                <a:latin typeface="Courier New"/>
                <a:ea typeface="Courier New"/>
                <a:cs typeface="Courier New"/>
                <a:sym typeface="Courier New"/>
              </a:rPr>
              <a:t>GET /</a:t>
            </a:r>
            <a:endParaRPr b="1" sz="32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t/>
            </a:r>
            <a:endParaRPr b="1" sz="600">
              <a:solidFill>
                <a:srgbClr val="434343"/>
              </a:solidFill>
              <a:latin typeface="Courier New"/>
              <a:ea typeface="Courier New"/>
              <a:cs typeface="Courier New"/>
              <a:sym typeface="Courier New"/>
            </a:endParaRPr>
          </a:p>
          <a:p>
            <a:pPr indent="0" lvl="0" marL="0" marR="0" rtl="0" algn="l">
              <a:lnSpc>
                <a:spcPct val="115000"/>
              </a:lnSpc>
              <a:spcBef>
                <a:spcPts val="1600"/>
              </a:spcBef>
              <a:spcAft>
                <a:spcPts val="0"/>
              </a:spcAft>
              <a:buNone/>
            </a:pPr>
            <a:r>
              <a:rPr b="1" lang="en" sz="3200">
                <a:solidFill>
                  <a:srgbClr val="434343"/>
                </a:solidFill>
                <a:latin typeface="Courier New"/>
                <a:ea typeface="Courier New"/>
                <a:cs typeface="Courier New"/>
                <a:sym typeface="Courier New"/>
              </a:rPr>
              <a:t>POST /</a:t>
            </a:r>
            <a:endParaRPr b="1" sz="3200">
              <a:solidFill>
                <a:srgbClr val="434343"/>
              </a:solidFill>
              <a:latin typeface="Courier New"/>
              <a:ea typeface="Courier New"/>
              <a:cs typeface="Courier New"/>
              <a:sym typeface="Courier New"/>
            </a:endParaRPr>
          </a:p>
        </p:txBody>
      </p:sp>
      <p:sp>
        <p:nvSpPr>
          <p:cNvPr id="164" name="Google Shape;164;p45"/>
          <p:cNvSpPr txBox="1"/>
          <p:nvPr/>
        </p:nvSpPr>
        <p:spPr>
          <a:xfrm>
            <a:off x="344950" y="1813175"/>
            <a:ext cx="6483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exposed by the </a:t>
            </a:r>
            <a:r>
              <a:rPr b="1" lang="en" sz="3200">
                <a:solidFill>
                  <a:srgbClr val="434343"/>
                </a:solidFill>
                <a:latin typeface="Calibri"/>
                <a:ea typeface="Calibri"/>
                <a:cs typeface="Calibri"/>
                <a:sym typeface="Calibri"/>
              </a:rPr>
              <a:t>bot</a:t>
            </a:r>
            <a:endParaRPr sz="3200">
              <a:solidFill>
                <a:srgbClr val="434343"/>
              </a:solidFill>
              <a:latin typeface="Calibri"/>
              <a:ea typeface="Calibri"/>
              <a:cs typeface="Calibri"/>
              <a:sym typeface="Calibri"/>
            </a:endParaRPr>
          </a:p>
        </p:txBody>
      </p:sp>
      <p:sp>
        <p:nvSpPr>
          <p:cNvPr id="165" name="Google Shape;165;p45"/>
          <p:cNvSpPr txBox="1"/>
          <p:nvPr/>
        </p:nvSpPr>
        <p:spPr>
          <a:xfrm>
            <a:off x="3870550" y="3149300"/>
            <a:ext cx="12940200" cy="391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3200">
                <a:solidFill>
                  <a:srgbClr val="434343"/>
                </a:solidFill>
                <a:latin typeface="Calibri"/>
                <a:ea typeface="Calibri"/>
                <a:cs typeface="Calibri"/>
                <a:sym typeface="Calibri"/>
              </a:rPr>
              <a:t>Verification endpoint (to be invoked by Facebook when configuring the bot)</a:t>
            </a:r>
            <a:endParaRPr sz="3200">
              <a:solidFill>
                <a:srgbClr val="434343"/>
              </a:solidFill>
              <a:latin typeface="Calibri"/>
              <a:ea typeface="Calibri"/>
              <a:cs typeface="Calibri"/>
              <a:sym typeface="Calibri"/>
            </a:endParaRPr>
          </a:p>
          <a:p>
            <a:pPr indent="0" lvl="0" marL="0" marR="0" rtl="0" algn="l">
              <a:lnSpc>
                <a:spcPct val="115000"/>
              </a:lnSpc>
              <a:spcBef>
                <a:spcPts val="1600"/>
              </a:spcBef>
              <a:spcAft>
                <a:spcPts val="0"/>
              </a:spcAft>
              <a:buNone/>
            </a:pPr>
            <a:r>
              <a:t/>
            </a:r>
            <a:endParaRPr sz="600">
              <a:solidFill>
                <a:srgbClr val="434343"/>
              </a:solidFill>
              <a:latin typeface="Calibri"/>
              <a:ea typeface="Calibri"/>
              <a:cs typeface="Calibri"/>
              <a:sym typeface="Calibri"/>
            </a:endParaRPr>
          </a:p>
          <a:p>
            <a:pPr indent="0" lvl="0" marL="0" marR="0" rtl="0" algn="l">
              <a:lnSpc>
                <a:spcPct val="115000"/>
              </a:lnSpc>
              <a:spcBef>
                <a:spcPts val="1600"/>
              </a:spcBef>
              <a:spcAft>
                <a:spcPts val="0"/>
              </a:spcAft>
              <a:buNone/>
            </a:pPr>
            <a:r>
              <a:rPr lang="en" sz="3200">
                <a:solidFill>
                  <a:srgbClr val="434343"/>
                </a:solidFill>
                <a:latin typeface="Calibri"/>
                <a:ea typeface="Calibri"/>
                <a:cs typeface="Calibri"/>
                <a:sym typeface="Calibri"/>
              </a:rPr>
              <a:t>Actual w</a:t>
            </a:r>
            <a:r>
              <a:rPr lang="en" sz="3200">
                <a:solidFill>
                  <a:srgbClr val="434343"/>
                </a:solidFill>
                <a:latin typeface="Calibri"/>
                <a:ea typeface="Calibri"/>
                <a:cs typeface="Calibri"/>
                <a:sym typeface="Calibri"/>
              </a:rPr>
              <a:t>ebhook that responds to user messages (to be invoked by Facebook whenever a message is sent by a user via chat to the Facebook Page)</a:t>
            </a:r>
            <a:endParaRPr sz="3200">
              <a:solidFill>
                <a:srgbClr val="43434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Endpoints (2/3)</a:t>
            </a:r>
            <a:endParaRPr sz="4395"/>
          </a:p>
        </p:txBody>
      </p:sp>
      <p:sp>
        <p:nvSpPr>
          <p:cNvPr id="171" name="Google Shape;171;p46"/>
          <p:cNvSpPr txBox="1"/>
          <p:nvPr/>
        </p:nvSpPr>
        <p:spPr>
          <a:xfrm>
            <a:off x="1279750" y="2768300"/>
            <a:ext cx="9424200" cy="108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b="1" lang="en" sz="2800">
                <a:solidFill>
                  <a:srgbClr val="434343"/>
                </a:solidFill>
                <a:latin typeface="Courier New"/>
                <a:ea typeface="Courier New"/>
                <a:cs typeface="Courier New"/>
                <a:sym typeface="Courier New"/>
              </a:rPr>
              <a:t>POST graph.facebook.com/v2.6/me/messages</a:t>
            </a:r>
            <a:endParaRPr b="1" sz="2800">
              <a:solidFill>
                <a:srgbClr val="434343"/>
              </a:solidFill>
              <a:latin typeface="Courier New"/>
              <a:ea typeface="Courier New"/>
              <a:cs typeface="Courier New"/>
              <a:sym typeface="Courier New"/>
            </a:endParaRPr>
          </a:p>
        </p:txBody>
      </p:sp>
      <p:sp>
        <p:nvSpPr>
          <p:cNvPr id="172" name="Google Shape;172;p46"/>
          <p:cNvSpPr txBox="1"/>
          <p:nvPr/>
        </p:nvSpPr>
        <p:spPr>
          <a:xfrm>
            <a:off x="344950" y="1813175"/>
            <a:ext cx="6483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exposed by </a:t>
            </a:r>
            <a:r>
              <a:rPr b="1" lang="en" sz="3200">
                <a:solidFill>
                  <a:srgbClr val="434343"/>
                </a:solidFill>
                <a:latin typeface="Calibri"/>
                <a:ea typeface="Calibri"/>
                <a:cs typeface="Calibri"/>
                <a:sym typeface="Calibri"/>
              </a:rPr>
              <a:t>Facebook</a:t>
            </a:r>
            <a:endParaRPr sz="3200">
              <a:solidFill>
                <a:srgbClr val="434343"/>
              </a:solidFill>
              <a:latin typeface="Calibri"/>
              <a:ea typeface="Calibri"/>
              <a:cs typeface="Calibri"/>
              <a:sym typeface="Calibri"/>
            </a:endParaRPr>
          </a:p>
        </p:txBody>
      </p:sp>
      <p:sp>
        <p:nvSpPr>
          <p:cNvPr id="173" name="Google Shape;173;p46"/>
          <p:cNvSpPr txBox="1"/>
          <p:nvPr/>
        </p:nvSpPr>
        <p:spPr>
          <a:xfrm>
            <a:off x="6185400" y="3486025"/>
            <a:ext cx="11186700" cy="216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3200">
                <a:solidFill>
                  <a:srgbClr val="434343"/>
                </a:solidFill>
                <a:latin typeface="Calibri"/>
                <a:ea typeface="Calibri"/>
                <a:cs typeface="Calibri"/>
                <a:sym typeface="Calibri"/>
              </a:rPr>
              <a:t>Facebook Graph API - messages creation endpoint (to be invoked by the bot whenever replying to a specific user message)</a:t>
            </a:r>
            <a:endParaRPr sz="3200">
              <a:solidFill>
                <a:srgbClr val="434343"/>
              </a:solidFill>
              <a:latin typeface="Calibri"/>
              <a:ea typeface="Calibri"/>
              <a:cs typeface="Calibri"/>
              <a:sym typeface="Calibri"/>
            </a:endParaRPr>
          </a:p>
          <a:p>
            <a:pPr indent="0" lvl="0" marL="0" marR="0" rtl="0" algn="r">
              <a:lnSpc>
                <a:spcPct val="115000"/>
              </a:lnSpc>
              <a:spcBef>
                <a:spcPts val="1600"/>
              </a:spcBef>
              <a:spcAft>
                <a:spcPts val="0"/>
              </a:spcAft>
              <a:buNone/>
            </a:pPr>
            <a:r>
              <a:rPr lang="en" sz="2400" u="sng">
                <a:solidFill>
                  <a:schemeClr val="hlink"/>
                </a:solidFill>
                <a:latin typeface="Calibri"/>
                <a:ea typeface="Calibri"/>
                <a:cs typeface="Calibri"/>
                <a:sym typeface="Calibri"/>
                <a:hlinkClick r:id="rId3"/>
              </a:rPr>
              <a:t>https://developers.facebook.com/docs/messenger-platform/reference/send-api/</a:t>
            </a:r>
            <a:endParaRPr sz="2400">
              <a:solidFill>
                <a:srgbClr val="434343"/>
              </a:solidFill>
              <a:latin typeface="Calibri"/>
              <a:ea typeface="Calibri"/>
              <a:cs typeface="Calibri"/>
              <a:sym typeface="Calibri"/>
            </a:endParaRPr>
          </a:p>
          <a:p>
            <a:pPr indent="0" lvl="0" marL="0" marR="0" rtl="0" algn="l">
              <a:lnSpc>
                <a:spcPct val="115000"/>
              </a:lnSpc>
              <a:spcBef>
                <a:spcPts val="1600"/>
              </a:spcBef>
              <a:spcAft>
                <a:spcPts val="0"/>
              </a:spcAft>
              <a:buNone/>
            </a:pPr>
            <a:r>
              <a:t/>
            </a:r>
            <a:endParaRPr sz="3200">
              <a:solidFill>
                <a:srgbClr val="434343"/>
              </a:solidFill>
              <a:latin typeface="Calibri"/>
              <a:ea typeface="Calibri"/>
              <a:cs typeface="Calibri"/>
              <a:sym typeface="Calibri"/>
            </a:endParaRPr>
          </a:p>
        </p:txBody>
      </p:sp>
      <p:sp>
        <p:nvSpPr>
          <p:cNvPr id="174" name="Google Shape;174;p46"/>
          <p:cNvSpPr txBox="1"/>
          <p:nvPr/>
        </p:nvSpPr>
        <p:spPr>
          <a:xfrm>
            <a:off x="1279750" y="7111700"/>
            <a:ext cx="15468900" cy="108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b="1" lang="en" sz="2800">
                <a:solidFill>
                  <a:srgbClr val="434343"/>
                </a:solidFill>
                <a:latin typeface="Courier New"/>
                <a:ea typeface="Courier New"/>
                <a:cs typeface="Courier New"/>
                <a:sym typeface="Courier New"/>
              </a:rPr>
              <a:t>GET</a:t>
            </a:r>
            <a:r>
              <a:rPr b="1" lang="en" sz="2800">
                <a:solidFill>
                  <a:srgbClr val="434343"/>
                </a:solidFill>
                <a:latin typeface="Courier New"/>
                <a:ea typeface="Courier New"/>
                <a:cs typeface="Courier New"/>
                <a:sym typeface="Courier New"/>
              </a:rPr>
              <a:t> </a:t>
            </a:r>
            <a:r>
              <a:rPr b="1" lang="en" sz="2800">
                <a:solidFill>
                  <a:srgbClr val="434343"/>
                </a:solidFill>
                <a:latin typeface="Courier New"/>
                <a:ea typeface="Courier New"/>
                <a:cs typeface="Courier New"/>
                <a:sym typeface="Courier New"/>
              </a:rPr>
              <a:t>api.coinmarketcap.com/v1/ticker/$crypto?convert=$conv_currency</a:t>
            </a:r>
            <a:endParaRPr b="1" sz="2800">
              <a:solidFill>
                <a:srgbClr val="434343"/>
              </a:solidFill>
              <a:latin typeface="Courier New"/>
              <a:ea typeface="Courier New"/>
              <a:cs typeface="Courier New"/>
              <a:sym typeface="Courier New"/>
            </a:endParaRPr>
          </a:p>
        </p:txBody>
      </p:sp>
      <p:sp>
        <p:nvSpPr>
          <p:cNvPr id="175" name="Google Shape;175;p46"/>
          <p:cNvSpPr txBox="1"/>
          <p:nvPr/>
        </p:nvSpPr>
        <p:spPr>
          <a:xfrm>
            <a:off x="344950" y="6080375"/>
            <a:ext cx="6945000" cy="1083300"/>
          </a:xfrm>
          <a:prstGeom prst="rect">
            <a:avLst/>
          </a:prstGeom>
          <a:noFill/>
          <a:ln>
            <a:noFill/>
          </a:ln>
        </p:spPr>
        <p:txBody>
          <a:bodyPr anchorCtr="0" anchor="t" bIns="91425" lIns="91425" spcFirstLastPara="1" rIns="91425" wrap="square" tIns="91425">
            <a:noAutofit/>
          </a:bodyPr>
          <a:lstStyle/>
          <a:p>
            <a:pPr indent="-431800" lvl="0" marL="457200" marR="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Endpoints exposed by </a:t>
            </a:r>
            <a:r>
              <a:rPr b="1" lang="en" sz="3200">
                <a:solidFill>
                  <a:srgbClr val="434343"/>
                </a:solidFill>
                <a:latin typeface="Calibri"/>
                <a:ea typeface="Calibri"/>
                <a:cs typeface="Calibri"/>
                <a:sym typeface="Calibri"/>
              </a:rPr>
              <a:t>Coinmarketcap</a:t>
            </a:r>
            <a:endParaRPr sz="3200">
              <a:solidFill>
                <a:srgbClr val="434343"/>
              </a:solidFill>
              <a:latin typeface="Calibri"/>
              <a:ea typeface="Calibri"/>
              <a:cs typeface="Calibri"/>
              <a:sym typeface="Calibri"/>
            </a:endParaRPr>
          </a:p>
        </p:txBody>
      </p:sp>
      <p:sp>
        <p:nvSpPr>
          <p:cNvPr id="176" name="Google Shape;176;p46"/>
          <p:cNvSpPr txBox="1"/>
          <p:nvPr/>
        </p:nvSpPr>
        <p:spPr>
          <a:xfrm>
            <a:off x="6185400" y="7829425"/>
            <a:ext cx="11652600" cy="225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rPr lang="en" sz="3200">
                <a:solidFill>
                  <a:srgbClr val="434343"/>
                </a:solidFill>
                <a:latin typeface="Calibri"/>
                <a:ea typeface="Calibri"/>
                <a:cs typeface="Calibri"/>
                <a:sym typeface="Calibri"/>
              </a:rPr>
              <a:t>Query specific crypotcurrency data (to be invoked the bot as a data source in order to build replies)</a:t>
            </a:r>
            <a:endParaRPr sz="3200">
              <a:solidFill>
                <a:srgbClr val="434343"/>
              </a:solidFill>
              <a:latin typeface="Calibri"/>
              <a:ea typeface="Calibri"/>
              <a:cs typeface="Calibri"/>
              <a:sym typeface="Calibri"/>
            </a:endParaRPr>
          </a:p>
          <a:p>
            <a:pPr indent="0" lvl="0" marL="0" marR="0" rtl="0" algn="r">
              <a:lnSpc>
                <a:spcPct val="115000"/>
              </a:lnSpc>
              <a:spcBef>
                <a:spcPts val="1600"/>
              </a:spcBef>
              <a:spcAft>
                <a:spcPts val="0"/>
              </a:spcAft>
              <a:buNone/>
            </a:pPr>
            <a:r>
              <a:rPr lang="en" sz="2400" u="sng">
                <a:solidFill>
                  <a:schemeClr val="hlink"/>
                </a:solidFill>
                <a:latin typeface="Calibri"/>
                <a:ea typeface="Calibri"/>
                <a:cs typeface="Calibri"/>
                <a:sym typeface="Calibri"/>
                <a:hlinkClick r:id="rId4"/>
              </a:rPr>
              <a:t>https://coinmarketcap.com/api/</a:t>
            </a:r>
            <a:endParaRPr sz="2400">
              <a:solidFill>
                <a:srgbClr val="434343"/>
              </a:solidFill>
              <a:latin typeface="Calibri"/>
              <a:ea typeface="Calibri"/>
              <a:cs typeface="Calibri"/>
              <a:sym typeface="Calibri"/>
            </a:endParaRPr>
          </a:p>
          <a:p>
            <a:pPr indent="0" lvl="0" marL="0" marR="0" rtl="0" algn="l">
              <a:lnSpc>
                <a:spcPct val="115000"/>
              </a:lnSpc>
              <a:spcBef>
                <a:spcPts val="1600"/>
              </a:spcBef>
              <a:spcAft>
                <a:spcPts val="0"/>
              </a:spcAft>
              <a:buNone/>
            </a:pPr>
            <a:r>
              <a:t/>
            </a:r>
            <a:endParaRPr sz="3200">
              <a:solidFill>
                <a:srgbClr val="43434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7"/>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8"/>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87" name="Google Shape;187;p48"/>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Requirements for bot behaviour</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Endpoints</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9"/>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8500"/>
              <a:t>Deploy the bot on Heroku</a:t>
            </a:r>
            <a:endParaRPr sz="8500"/>
          </a:p>
        </p:txBody>
      </p:sp>
      <p:sp>
        <p:nvSpPr>
          <p:cNvPr id="193" name="Google Shape;193;p49"/>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