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2225" cx="1828005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E2E5CA-8707-4065-A739-7309BCF4230D}">
  <a:tblStyle styleId="{2EE2E5CA-8707-4065-A739-7309BCF423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313e1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3313e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06fe3885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506fe388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1988ff6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61988ff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bea090e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0bea09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3313e1d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a3313e1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10eccd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5d10ecc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d10eccd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5d10ecc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71ee3da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b71ee3d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name of the next section needs to be mentioned. The narration as you guessed it would be just letting the viewer know what we’d be taking over next! ☺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bg>
      <p:bgPr>
        <a:solidFill>
          <a:srgbClr val="F370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 flipH="1" rot="10800000">
            <a:off x="0" y="0"/>
            <a:ext cx="18280063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 flipH="1" rot="10800000">
            <a:off x="0" y="9241171"/>
            <a:ext cx="18280063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14251" y="9389302"/>
            <a:ext cx="16756724" cy="89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F3702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ctrTitle"/>
          </p:nvPr>
        </p:nvSpPr>
        <p:spPr>
          <a:xfrm>
            <a:off x="780711" y="3636865"/>
            <a:ext cx="16437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subTitle"/>
          </p:nvPr>
        </p:nvSpPr>
        <p:spPr>
          <a:xfrm>
            <a:off x="780711" y="5575679"/>
            <a:ext cx="16437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1312192"/>
            <a:ext cx="18280063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1312094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96414" y="32685"/>
            <a:ext cx="1764553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780711" y="5605055"/>
            <a:ext cx="164370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1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Packt-Logo-white.png" id="68" name="Google Shape;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2954094"/>
            <a:ext cx="6745412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lone Introduction or Summary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921500" y="4128788"/>
            <a:ext cx="164370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83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71" name="Google Shape;7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943390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9384425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84" name="Google Shape;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 flipH="1" rot="10800000">
            <a:off x="0" y="1312238"/>
            <a:ext cx="18280200" cy="89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/>
          <p:nvPr/>
        </p:nvSpPr>
        <p:spPr>
          <a:xfrm>
            <a:off x="0" y="1312094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6"/>
          <p:cNvSpPr txBox="1"/>
          <p:nvPr>
            <p:ph type="title"/>
          </p:nvPr>
        </p:nvSpPr>
        <p:spPr>
          <a:xfrm>
            <a:off x="196414" y="32685"/>
            <a:ext cx="17645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beacon.png" id="89" name="Google Shape;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/>
        </p:nvSpPr>
        <p:spPr>
          <a:xfrm flipH="1" rot="10800000">
            <a:off x="6550356" y="88"/>
            <a:ext cx="117297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/>
          <p:nvPr/>
        </p:nvSpPr>
        <p:spPr>
          <a:xfrm rot="-5400000">
            <a:off x="1517856" y="5032538"/>
            <a:ext cx="10282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7"/>
          <p:cNvSpPr txBox="1"/>
          <p:nvPr>
            <p:ph type="title"/>
          </p:nvPr>
        </p:nvSpPr>
        <p:spPr>
          <a:xfrm>
            <a:off x="451958" y="715270"/>
            <a:ext cx="56136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451954" y="2930244"/>
            <a:ext cx="5613600" cy="6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95" name="Google Shape;9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980075" y="976049"/>
            <a:ext cx="160611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98" name="Google Shape;9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9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9"/>
          <p:cNvSpPr txBox="1"/>
          <p:nvPr>
            <p:ph type="title"/>
          </p:nvPr>
        </p:nvSpPr>
        <p:spPr>
          <a:xfrm>
            <a:off x="530769" y="2465208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9"/>
          <p:cNvSpPr txBox="1"/>
          <p:nvPr>
            <p:ph idx="1" type="subTitle"/>
          </p:nvPr>
        </p:nvSpPr>
        <p:spPr>
          <a:xfrm>
            <a:off x="530769" y="5556360"/>
            <a:ext cx="8086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2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05" name="Google Shape;10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hor Profile">
  <p:cSld name="Author Profi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0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0"/>
          <p:cNvSpPr txBox="1"/>
          <p:nvPr>
            <p:ph type="title"/>
          </p:nvPr>
        </p:nvSpPr>
        <p:spPr>
          <a:xfrm>
            <a:off x="530769" y="6772113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alibri"/>
              <a:buNone/>
              <a:defRPr b="0" i="0" sz="4798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11" name="Google Shape;1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porate headshot of a man" id="112" name="Google Shape;1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116" y="1835103"/>
            <a:ext cx="4580100" cy="4580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/>
        </p:nvSpPr>
        <p:spPr>
          <a:xfrm flipH="1" rot="10800000">
            <a:off x="0" y="-148"/>
            <a:ext cx="18280200" cy="938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1"/>
          <p:cNvSpPr/>
          <p:nvPr/>
        </p:nvSpPr>
        <p:spPr>
          <a:xfrm flipH="1" rot="10800000">
            <a:off x="0" y="9241102"/>
            <a:ext cx="18280200" cy="148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>
            <a:off x="114251" y="9389302"/>
            <a:ext cx="167568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943390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9384425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921500" y="2495444"/>
            <a:ext cx="16437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32"/>
          <p:cNvSpPr txBox="1"/>
          <p:nvPr>
            <p:ph idx="1" type="body"/>
          </p:nvPr>
        </p:nvSpPr>
        <p:spPr>
          <a:xfrm>
            <a:off x="3189415" y="6544819"/>
            <a:ext cx="119013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20" name="Google Shape;1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2" name="Google Shape;12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nd">
  <p:cSld name="Section End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>
            <p:ph idx="1" type="body"/>
          </p:nvPr>
        </p:nvSpPr>
        <p:spPr>
          <a:xfrm>
            <a:off x="9136133" y="1128977"/>
            <a:ext cx="8208600" cy="80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ckt-Logo-white.png" id="125" name="Google Shape;12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3525180"/>
            <a:ext cx="6745412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7" name="Google Shape;1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33333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9" name="Google Shape;12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3" name="Google Shape;1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5" name="Google Shape;13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7" name="Google Shape;13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9" name="Google Shape;13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075" y="976049"/>
            <a:ext cx="16061026" cy="81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500" y="2495444"/>
            <a:ext cx="16437063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89415" y="6544819"/>
            <a:ext cx="11901233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0356" y="50"/>
            <a:ext cx="11729707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17790" y="5032566"/>
            <a:ext cx="10282238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1958" y="715270"/>
            <a:ext cx="5613563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1954" y="2930244"/>
            <a:ext cx="5613563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0"/>
            <a:ext cx="9140032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1310" y="5033166"/>
            <a:ext cx="10281039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0769" y="2465208"/>
            <a:ext cx="8086889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0769" y="5556360"/>
            <a:ext cx="8086889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4713" y="1447731"/>
            <a:ext cx="7670669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 and Author Name" type="title">
  <p:cSld name="TITLE">
    <p:bg>
      <p:bgPr>
        <a:solidFill>
          <a:srgbClr val="F3702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9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39683" y="9386898"/>
            <a:ext cx="1096924" cy="78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7039683" y="9386898"/>
            <a:ext cx="10968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Correlation_and_depende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 txBox="1"/>
          <p:nvPr/>
        </p:nvSpPr>
        <p:spPr>
          <a:xfrm>
            <a:off x="699950" y="4332400"/>
            <a:ext cx="169926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9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Revealing trends in crypto market</a:t>
            </a:r>
            <a:endParaRPr sz="959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Video, we are going to take a look at…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3"/>
          <p:cNvSpPr txBox="1"/>
          <p:nvPr>
            <p:ph idx="4294967295" type="body"/>
          </p:nvPr>
        </p:nvSpPr>
        <p:spPr>
          <a:xfrm>
            <a:off x="421350" y="1777593"/>
            <a:ext cx="17416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-723084" lvl="0" marL="913584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Correlation matrix of crypto close prices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Code: explore crypto close prices correlation</a:t>
            </a:r>
            <a:endParaRPr sz="3997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395"/>
              <a:t>Correlation matrix of crypto close prices (1/2)</a:t>
            </a:r>
            <a:endParaRPr sz="4395"/>
          </a:p>
        </p:txBody>
      </p:sp>
      <p:sp>
        <p:nvSpPr>
          <p:cNvPr id="156" name="Google Shape;156;p44"/>
          <p:cNvSpPr txBox="1"/>
          <p:nvPr/>
        </p:nvSpPr>
        <p:spPr>
          <a:xfrm>
            <a:off x="304800" y="1515650"/>
            <a:ext cx="177828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●"/>
            </a:pP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One might want to study </a:t>
            </a:r>
            <a:r>
              <a:rPr b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different stocks/coins perform in correlation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in order to build a differentiated investment portfolio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4"/>
          <p:cNvGrpSpPr/>
          <p:nvPr/>
        </p:nvGrpSpPr>
        <p:grpSpPr>
          <a:xfrm>
            <a:off x="304800" y="3039650"/>
            <a:ext cx="17782800" cy="6866900"/>
            <a:chOff x="304800" y="3039650"/>
            <a:chExt cx="17782800" cy="6866900"/>
          </a:xfrm>
        </p:grpSpPr>
        <p:pic>
          <p:nvPicPr>
            <p:cNvPr id="158" name="Google Shape;158;p44"/>
            <p:cNvPicPr preferRelativeResize="0"/>
            <p:nvPr/>
          </p:nvPicPr>
          <p:blipFill rotWithShape="1">
            <a:blip r:embed="rId3">
              <a:alphaModFix/>
            </a:blip>
            <a:srcRect b="0" l="1477" r="0" t="14653"/>
            <a:stretch/>
          </p:blipFill>
          <p:spPr>
            <a:xfrm>
              <a:off x="10044400" y="7275800"/>
              <a:ext cx="5310900" cy="1117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" name="Google Shape;159;p44"/>
            <p:cNvGrpSpPr/>
            <p:nvPr/>
          </p:nvGrpSpPr>
          <p:grpSpPr>
            <a:xfrm>
              <a:off x="304800" y="3039650"/>
              <a:ext cx="17782800" cy="6866900"/>
              <a:chOff x="304800" y="3039650"/>
              <a:chExt cx="17782800" cy="6866900"/>
            </a:xfrm>
          </p:grpSpPr>
          <p:sp>
            <p:nvSpPr>
              <p:cNvPr id="160" name="Google Shape;160;p44"/>
              <p:cNvSpPr txBox="1"/>
              <p:nvPr/>
            </p:nvSpPr>
            <p:spPr>
              <a:xfrm>
                <a:off x="10871800" y="9081550"/>
                <a:ext cx="7081200" cy="8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Math formula credits: </a:t>
                </a:r>
                <a:r>
                  <a:rPr lang="en" sz="2000" u="sng">
                    <a:solidFill>
                      <a:schemeClr val="hlink"/>
                    </a:solidFill>
                    <a:hlinkClick r:id="rId4"/>
                  </a:rPr>
                  <a:t>https://en.wikipedia.org/wiki/Correlation_and_dependence</a:t>
                </a:r>
                <a:endParaRPr sz="2000"/>
              </a:p>
            </p:txBody>
          </p:sp>
          <p:sp>
            <p:nvSpPr>
              <p:cNvPr id="161" name="Google Shape;161;p44"/>
              <p:cNvSpPr txBox="1"/>
              <p:nvPr/>
            </p:nvSpPr>
            <p:spPr>
              <a:xfrm>
                <a:off x="304800" y="3039650"/>
                <a:ext cx="17782800" cy="52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444500" lvl="0" marL="45720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3400"/>
                  <a:buFont typeface="Calibri"/>
                  <a:buChar char="●"/>
                </a:pPr>
                <a:r>
                  <a:rPr lang="en" sz="34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 order to do that, we need to recap some math about </a:t>
                </a:r>
                <a:r>
                  <a:rPr b="1" lang="en" sz="34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random variables:</a:t>
                </a:r>
                <a:endParaRPr b="1" sz="34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191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Calibri"/>
                  <a:buChar char="○"/>
                </a:pPr>
                <a:r>
                  <a:rPr lang="en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 </a:t>
                </a:r>
                <a:r>
                  <a:rPr i="1" lang="en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random variable</a:t>
                </a:r>
                <a:r>
                  <a:rPr lang="en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some real-life process that can be measured and the measurements seem to be non-deterministic</a:t>
                </a:r>
                <a:endParaRPr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191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Calibri"/>
                  <a:buChar char="○"/>
                </a:pPr>
                <a:r>
                  <a:rPr i="1" lang="en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correlation </a:t>
                </a:r>
                <a:r>
                  <a:rPr lang="en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 a statistical relationship between random variables that conveys the similarity of their trends</a:t>
                </a:r>
                <a:endParaRPr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191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Calibri"/>
                  <a:buChar char="○"/>
                </a:pPr>
                <a:r>
                  <a:rPr lang="en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correlation between random variables X and Y ranges in [ -1, 1 ]</a:t>
                </a:r>
                <a:endParaRPr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19100" lvl="3" marL="18288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Calibri"/>
                  <a:buChar char="■"/>
                </a:pPr>
                <a:r>
                  <a:rPr lang="en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-1 → X and Y move in exactly opposite directions </a:t>
                </a:r>
                <a:endParaRPr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19100" lvl="3" marL="18288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Calibri"/>
                  <a:buChar char="■"/>
                </a:pPr>
                <a:r>
                  <a:rPr lang="en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 → X and Y move exactly in the same direction</a:t>
                </a:r>
                <a:endParaRPr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19100" lvl="3" marL="18288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Calibri"/>
                  <a:buChar char="■"/>
                </a:pPr>
                <a:r>
                  <a:rPr lang="en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 → trends for X and Y show no relationship</a:t>
                </a:r>
                <a:endParaRPr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4191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Calibri"/>
                  <a:buChar char="○"/>
                </a:pPr>
                <a:r>
                  <a:rPr lang="en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correlation coefficient between X and Y is calculated as:</a:t>
                </a:r>
                <a:endParaRPr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5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395"/>
              <a:t>Correlation matrix of crypto close prices (2/2)</a:t>
            </a:r>
            <a:endParaRPr sz="4395"/>
          </a:p>
        </p:txBody>
      </p:sp>
      <p:sp>
        <p:nvSpPr>
          <p:cNvPr id="167" name="Google Shape;167;p45"/>
          <p:cNvSpPr txBox="1"/>
          <p:nvPr/>
        </p:nvSpPr>
        <p:spPr>
          <a:xfrm>
            <a:off x="304800" y="5373800"/>
            <a:ext cx="171831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●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Unfortunately s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tocks/coins price time series cannot be modeled as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random variables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because they are not stationary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 this makes it </a:t>
            </a:r>
            <a:r>
              <a:rPr i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impossible to get reliable </a:t>
            </a:r>
            <a:r>
              <a:rPr i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correlation values</a:t>
            </a:r>
            <a:endParaRPr baseline="-25000"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But fear not! We can use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simple daily returns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(eg. %) or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logarithmic daily returns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instead of prices: these are </a:t>
            </a:r>
            <a:r>
              <a:rPr i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stationary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time-series, so we can reliably calculate correlations!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5"/>
          <p:cNvSpPr txBox="1"/>
          <p:nvPr/>
        </p:nvSpPr>
        <p:spPr>
          <a:xfrm>
            <a:off x="304800" y="1725475"/>
            <a:ext cx="114636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Calibri"/>
              <a:buChar char="●"/>
            </a:pP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concise way to represent correlations among multiple random variables is using a </a:t>
            </a:r>
            <a:r>
              <a:rPr b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correlation matrix</a:t>
            </a:r>
            <a:r>
              <a:rPr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that can be also associated to an </a:t>
            </a:r>
            <a:r>
              <a:rPr i="1" lang="en" sz="3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color map</a:t>
            </a:r>
            <a:endParaRPr i="1" sz="3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45"/>
          <p:cNvGraphicFramePr/>
          <p:nvPr/>
        </p:nvGraphicFramePr>
        <p:xfrm>
          <a:off x="12220700" y="198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{2EE2E5CA-8707-4065-A739-7309BCF4230D}</a:tableStyleId>
              </a:tblPr>
              <a:tblGrid>
                <a:gridCol w="1251400"/>
                <a:gridCol w="1382200"/>
                <a:gridCol w="1316800"/>
                <a:gridCol w="1316800"/>
              </a:tblGrid>
              <a:tr h="68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Y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Z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68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1.000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0.871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0.226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Y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0.871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1.000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0.047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8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Z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0.226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0.047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1.000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6"/>
          <p:cNvSpPr txBox="1"/>
          <p:nvPr>
            <p:ph type="title"/>
          </p:nvPr>
        </p:nvSpPr>
        <p:spPr>
          <a:xfrm>
            <a:off x="980300" y="976050"/>
            <a:ext cx="166293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0"/>
              <a:t>Code: explore crypto close prices correlation</a:t>
            </a:r>
            <a:endParaRPr sz="1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395"/>
              <a:t>Summary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7"/>
          <p:cNvSpPr txBox="1"/>
          <p:nvPr>
            <p:ph idx="4294967295" type="body"/>
          </p:nvPr>
        </p:nvSpPr>
        <p:spPr>
          <a:xfrm>
            <a:off x="421357" y="1777588"/>
            <a:ext cx="17416800" cy="8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-723084" lvl="0" marL="913584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Correlation matrix of crypto close prices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Code: explore crypto close prices correlation</a:t>
            </a:r>
            <a:endParaRPr sz="399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8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395"/>
              <a:t>Mission accomplished!</a:t>
            </a:r>
            <a:endParaRPr sz="4395"/>
          </a:p>
        </p:txBody>
      </p:sp>
      <p:sp>
        <p:nvSpPr>
          <p:cNvPr id="186" name="Google Shape;186;p48"/>
          <p:cNvSpPr txBox="1"/>
          <p:nvPr/>
        </p:nvSpPr>
        <p:spPr>
          <a:xfrm>
            <a:off x="304800" y="1744250"/>
            <a:ext cx="17782800" cy="6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Calibri"/>
              <a:buChar char="●"/>
            </a:pPr>
            <a:r>
              <a:rPr b="1"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We’ve reached the end of our course</a:t>
            </a:r>
            <a:endParaRPr b="1"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Calibri"/>
              <a:buChar char="●"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 must be </a:t>
            </a:r>
            <a:r>
              <a:rPr b="1"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proud</a:t>
            </a: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to have learned to</a:t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rite code proficiently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and in a structured fashion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tackle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coding problems by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crafting tailored solutions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applying suitable pattern/tools</a:t>
            </a:r>
            <a:endParaRPr b="1"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implement a wide range of applications to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automate common everyday life tasks</a:t>
            </a:r>
            <a:endParaRPr b="1"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manipulate and visualize data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as a support to take informed decisions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"/>
          <p:cNvSpPr txBox="1"/>
          <p:nvPr>
            <p:ph type="title"/>
          </p:nvPr>
        </p:nvSpPr>
        <p:spPr>
          <a:xfrm>
            <a:off x="827900" y="976050"/>
            <a:ext cx="166293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0"/>
              <a:t>… all of this using Python</a:t>
            </a:r>
            <a:endParaRPr sz="1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/>
              <a:t>with Python, you can!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/>
          <p:nvPr>
            <p:ph type="ctrTitle"/>
          </p:nvPr>
        </p:nvSpPr>
        <p:spPr>
          <a:xfrm>
            <a:off x="784575" y="2390054"/>
            <a:ext cx="164295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9000"/>
              <a:t>Thanks to all of you!</a:t>
            </a:r>
            <a:endParaRPr b="0" i="0" sz="9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0"/>
          <p:cNvSpPr txBox="1"/>
          <p:nvPr>
            <p:ph idx="1" type="subTitle"/>
          </p:nvPr>
        </p:nvSpPr>
        <p:spPr>
          <a:xfrm>
            <a:off x="784582" y="5575490"/>
            <a:ext cx="164295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:-)</a:t>
            </a:r>
            <a:endParaRPr b="0" i="0" sz="439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