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f7ade79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af7ade79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791bd44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9791bd4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CSV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CSV format</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Libraries to work with CSV</a:t>
            </a:r>
            <a:endParaRPr sz="3997">
              <a:solidFill>
                <a:srgbClr val="434343"/>
              </a:solidFill>
              <a:latin typeface="Courier New"/>
              <a:ea typeface="Courier New"/>
              <a:cs typeface="Courier New"/>
              <a:sym typeface="Courier New"/>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read and write a CSV file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a:t>The CSV format (</a:t>
            </a:r>
            <a:r>
              <a:rPr lang="en"/>
              <a:t>1/2)</a:t>
            </a:r>
            <a:endParaRPr/>
          </a:p>
        </p:txBody>
      </p:sp>
      <p:sp>
        <p:nvSpPr>
          <p:cNvPr id="156" name="Google Shape;156;p44"/>
          <p:cNvSpPr txBox="1"/>
          <p:nvPr>
            <p:ph idx="1" type="body"/>
          </p:nvPr>
        </p:nvSpPr>
        <p:spPr>
          <a:xfrm>
            <a:off x="943625" y="3836375"/>
            <a:ext cx="16907400" cy="16602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000"/>
              <a:t>Comma-Separated Value</a:t>
            </a:r>
            <a:r>
              <a:rPr lang="en" sz="3000"/>
              <a:t> (</a:t>
            </a:r>
            <a:r>
              <a:rPr b="1" lang="en" sz="3000"/>
              <a:t>CSV</a:t>
            </a:r>
            <a:r>
              <a:rPr lang="en" sz="3000"/>
              <a:t>) is a textual data exchange format based on tabular data</a:t>
            </a:r>
            <a:endParaRPr sz="3000"/>
          </a:p>
          <a:p>
            <a:pPr indent="0" lvl="0" marL="0" marR="0" rtl="0" algn="l">
              <a:lnSpc>
                <a:spcPct val="115000"/>
              </a:lnSpc>
              <a:spcBef>
                <a:spcPts val="1600"/>
              </a:spcBef>
              <a:spcAft>
                <a:spcPts val="0"/>
              </a:spcAft>
              <a:buClr>
                <a:srgbClr val="434343"/>
              </a:buClr>
              <a:buFont typeface="Calibri"/>
              <a:buNone/>
            </a:pPr>
            <a:r>
              <a:rPr lang="en" sz="3000"/>
              <a:t>Think of it as a text matrix</a:t>
            </a:r>
            <a:endParaRPr sz="3000"/>
          </a:p>
        </p:txBody>
      </p:sp>
      <p:sp>
        <p:nvSpPr>
          <p:cNvPr id="157" name="Google Shape;157;p44"/>
          <p:cNvSpPr txBox="1"/>
          <p:nvPr/>
        </p:nvSpPr>
        <p:spPr>
          <a:xfrm>
            <a:off x="1019825" y="5290100"/>
            <a:ext cx="16360500" cy="349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Features:</a:t>
            </a:r>
            <a:endParaRPr b="1" sz="3000">
              <a:solidFill>
                <a:srgbClr val="434343"/>
              </a:solidFill>
              <a:latin typeface="Calibri"/>
              <a:ea typeface="Calibri"/>
              <a:cs typeface="Calibri"/>
              <a:sym typeface="Calibri"/>
            </a:endParaRPr>
          </a:p>
          <a:p>
            <a:pPr indent="-419100" lvl="0" marL="9144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line of text is divided in a fixed set of </a:t>
            </a:r>
            <a:r>
              <a:rPr i="1" lang="en" sz="3000">
                <a:solidFill>
                  <a:srgbClr val="434343"/>
                </a:solidFill>
                <a:latin typeface="Calibri"/>
                <a:ea typeface="Calibri"/>
                <a:cs typeface="Calibri"/>
                <a:sym typeface="Calibri"/>
              </a:rPr>
              <a:t>fields</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a:t>
            </a:r>
            <a:r>
              <a:rPr i="1" lang="en" sz="3000">
                <a:solidFill>
                  <a:srgbClr val="434343"/>
                </a:solidFill>
                <a:latin typeface="Calibri"/>
                <a:ea typeface="Calibri"/>
                <a:cs typeface="Calibri"/>
                <a:sym typeface="Calibri"/>
              </a:rPr>
              <a:t>field</a:t>
            </a:r>
            <a:r>
              <a:rPr lang="en" sz="3000">
                <a:solidFill>
                  <a:srgbClr val="434343"/>
                </a:solidFill>
                <a:latin typeface="Calibri"/>
                <a:ea typeface="Calibri"/>
                <a:cs typeface="Calibri"/>
                <a:sym typeface="Calibri"/>
              </a:rPr>
              <a:t> is separated by a delimiter (a comma, but also different chars are allowed)</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The first line should contain fields names (</a:t>
            </a:r>
            <a:r>
              <a:rPr i="1" lang="en" sz="3000">
                <a:solidFill>
                  <a:srgbClr val="434343"/>
                </a:solidFill>
                <a:latin typeface="Calibri"/>
                <a:ea typeface="Calibri"/>
                <a:cs typeface="Calibri"/>
                <a:sym typeface="Calibri"/>
              </a:rPr>
              <a:t>header line</a:t>
            </a:r>
            <a:r>
              <a:rPr lang="en" sz="3000">
                <a:solidFill>
                  <a:srgbClr val="434343"/>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nvSpPr>
        <p:spPr>
          <a:xfrm>
            <a:off x="618825" y="3232225"/>
            <a:ext cx="1809000" cy="761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HEADER</a:t>
            </a:r>
            <a:endParaRPr sz="3600"/>
          </a:p>
        </p:txBody>
      </p:sp>
      <p:sp>
        <p:nvSpPr>
          <p:cNvPr id="163" name="Google Shape;163;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rtl="0" algn="l">
              <a:lnSpc>
                <a:spcPct val="115000"/>
              </a:lnSpc>
              <a:spcBef>
                <a:spcPts val="0"/>
              </a:spcBef>
              <a:spcAft>
                <a:spcPts val="0"/>
              </a:spcAft>
              <a:buNone/>
            </a:pPr>
            <a:r>
              <a:rPr lang="en" sz="3997">
                <a:solidFill>
                  <a:srgbClr val="FFFFFF"/>
                </a:solidFill>
              </a:rPr>
              <a:t>The CSV format (2/2)</a:t>
            </a:r>
            <a:endParaRPr sz="3997">
              <a:solidFill>
                <a:srgbClr val="FFFFFF"/>
              </a:solidFill>
            </a:endParaRPr>
          </a:p>
        </p:txBody>
      </p:sp>
      <p:sp>
        <p:nvSpPr>
          <p:cNvPr id="164" name="Google Shape;164;p45"/>
          <p:cNvSpPr txBox="1"/>
          <p:nvPr/>
        </p:nvSpPr>
        <p:spPr>
          <a:xfrm>
            <a:off x="3556800" y="3141750"/>
            <a:ext cx="10924800" cy="30000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Courier New"/>
                <a:ea typeface="Courier New"/>
                <a:cs typeface="Courier New"/>
                <a:sym typeface="Courier New"/>
              </a:rPr>
              <a:t>name,surname,country,email</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franz,liszt,HU,franz.liszt@gmail.com</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johann sebastian,bach,DE,jsbach@yahoo.de</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giuseppe,verdi,IT,giuseppeverdi@hotmail.com</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david,gilmour,GB,dgilmour@me.com</a:t>
            </a:r>
            <a:endParaRPr sz="3000">
              <a:latin typeface="Courier New"/>
              <a:ea typeface="Courier New"/>
              <a:cs typeface="Courier New"/>
              <a:sym typeface="Courier New"/>
            </a:endParaRPr>
          </a:p>
        </p:txBody>
      </p:sp>
      <p:sp>
        <p:nvSpPr>
          <p:cNvPr id="165" name="Google Shape;165;p45"/>
          <p:cNvSpPr/>
          <p:nvPr/>
        </p:nvSpPr>
        <p:spPr>
          <a:xfrm>
            <a:off x="3332200" y="3308425"/>
            <a:ext cx="7259400" cy="6426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5"/>
          <p:cNvSpPr txBox="1"/>
          <p:nvPr/>
        </p:nvSpPr>
        <p:spPr>
          <a:xfrm>
            <a:off x="6329000" y="6932375"/>
            <a:ext cx="1809000" cy="761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FIELDS</a:t>
            </a:r>
            <a:endParaRPr sz="3600"/>
          </a:p>
        </p:txBody>
      </p:sp>
      <p:sp>
        <p:nvSpPr>
          <p:cNvPr id="167" name="Google Shape;167;p45"/>
          <p:cNvSpPr/>
          <p:nvPr/>
        </p:nvSpPr>
        <p:spPr>
          <a:xfrm rot="-5400000">
            <a:off x="6601900" y="2180975"/>
            <a:ext cx="1553100" cy="7949700"/>
          </a:xfrm>
          <a:prstGeom prst="leftBrace">
            <a:avLst>
              <a:gd fmla="val 37040" name="adj1"/>
              <a:gd fmla="val 50000" name="adj2"/>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45"/>
          <p:cNvCxnSpPr>
            <a:stCxn id="162" idx="3"/>
            <a:endCxn id="165" idx="1"/>
          </p:cNvCxnSpPr>
          <p:nvPr/>
        </p:nvCxnSpPr>
        <p:spPr>
          <a:xfrm>
            <a:off x="2427825" y="3613075"/>
            <a:ext cx="904500" cy="16800"/>
          </a:xfrm>
          <a:prstGeom prst="straightConnector1">
            <a:avLst/>
          </a:prstGeom>
          <a:noFill/>
          <a:ln cap="flat" cmpd="sng" w="76200">
            <a:solidFill>
              <a:srgbClr val="4A86E8"/>
            </a:solidFill>
            <a:prstDash val="solid"/>
            <a:round/>
            <a:headEnd len="med" w="med" type="none"/>
            <a:tailEnd len="med" w="med" type="none"/>
          </a:ln>
        </p:spPr>
      </p:cxnSp>
      <p:sp>
        <p:nvSpPr>
          <p:cNvPr id="169" name="Google Shape;169;p45"/>
          <p:cNvSpPr txBox="1"/>
          <p:nvPr/>
        </p:nvSpPr>
        <p:spPr>
          <a:xfrm>
            <a:off x="15042525" y="3951025"/>
            <a:ext cx="2305200" cy="7617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DELIMITER</a:t>
            </a:r>
            <a:endParaRPr sz="3600"/>
          </a:p>
        </p:txBody>
      </p:sp>
      <p:cxnSp>
        <p:nvCxnSpPr>
          <p:cNvPr id="170" name="Google Shape;170;p45"/>
          <p:cNvCxnSpPr>
            <a:stCxn id="171" idx="6"/>
            <a:endCxn id="169" idx="1"/>
          </p:cNvCxnSpPr>
          <p:nvPr/>
        </p:nvCxnSpPr>
        <p:spPr>
          <a:xfrm flipH="1" rot="10800000">
            <a:off x="9501075" y="4331900"/>
            <a:ext cx="5541600" cy="476700"/>
          </a:xfrm>
          <a:prstGeom prst="straightConnector1">
            <a:avLst/>
          </a:prstGeom>
          <a:noFill/>
          <a:ln cap="flat" cmpd="sng" w="76200">
            <a:solidFill>
              <a:srgbClr val="4A86E8"/>
            </a:solidFill>
            <a:prstDash val="solid"/>
            <a:round/>
            <a:headEnd len="med" w="med" type="none"/>
            <a:tailEnd len="med" w="med" type="none"/>
          </a:ln>
        </p:spPr>
      </p:cxnSp>
      <p:sp>
        <p:nvSpPr>
          <p:cNvPr id="171" name="Google Shape;171;p45"/>
          <p:cNvSpPr/>
          <p:nvPr/>
        </p:nvSpPr>
        <p:spPr>
          <a:xfrm>
            <a:off x="8931375" y="4487300"/>
            <a:ext cx="569700" cy="642600"/>
          </a:xfrm>
          <a:prstGeom prst="ellipse">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Libraries to work with CSV</a:t>
            </a:r>
            <a:endParaRPr b="0" i="0" sz="4395" u="none" cap="none" strike="noStrike">
              <a:solidFill>
                <a:schemeClr val="lt1"/>
              </a:solidFill>
              <a:latin typeface="Calibri"/>
              <a:ea typeface="Calibri"/>
              <a:cs typeface="Calibri"/>
              <a:sym typeface="Calibri"/>
            </a:endParaRPr>
          </a:p>
        </p:txBody>
      </p:sp>
      <p:sp>
        <p:nvSpPr>
          <p:cNvPr id="177" name="Google Shape;177;p46"/>
          <p:cNvSpPr txBox="1"/>
          <p:nvPr>
            <p:ph idx="4294967295" type="body"/>
          </p:nvPr>
        </p:nvSpPr>
        <p:spPr>
          <a:xfrm>
            <a:off x="421350" y="1777591"/>
            <a:ext cx="17416800" cy="21972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latin typeface="Courier New"/>
                <a:ea typeface="Courier New"/>
                <a:cs typeface="Courier New"/>
                <a:sym typeface="Courier New"/>
              </a:rPr>
              <a:t>csv</a:t>
            </a:r>
            <a:r>
              <a:rPr lang="en" sz="3997">
                <a:solidFill>
                  <a:srgbClr val="434343"/>
                </a:solidFill>
              </a:rPr>
              <a:t> module in the Python Standard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pandas</a:t>
            </a:r>
            <a:r>
              <a:rPr lang="en" sz="3997">
                <a:solidFill>
                  <a:srgbClr val="434343"/>
                </a:solidFill>
              </a:rPr>
              <a:t> library</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p:txBody>
      </p:sp>
      <p:sp>
        <p:nvSpPr>
          <p:cNvPr id="178" name="Google Shape;178;p46"/>
          <p:cNvSpPr txBox="1"/>
          <p:nvPr/>
        </p:nvSpPr>
        <p:spPr>
          <a:xfrm>
            <a:off x="681375" y="4807875"/>
            <a:ext cx="120573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434343"/>
                </a:solidFill>
                <a:latin typeface="Calibri"/>
                <a:ea typeface="Calibri"/>
                <a:cs typeface="Calibri"/>
                <a:sym typeface="Calibri"/>
              </a:rPr>
              <a:t>We’ll use the </a:t>
            </a:r>
            <a:r>
              <a:rPr lang="en" sz="4800">
                <a:solidFill>
                  <a:srgbClr val="434343"/>
                </a:solidFill>
                <a:latin typeface="Courier New"/>
                <a:ea typeface="Courier New"/>
                <a:cs typeface="Courier New"/>
                <a:sym typeface="Courier New"/>
              </a:rPr>
              <a:t>csv</a:t>
            </a:r>
            <a:r>
              <a:rPr lang="en" sz="4800">
                <a:solidFill>
                  <a:srgbClr val="434343"/>
                </a:solidFill>
                <a:latin typeface="Calibri"/>
                <a:ea typeface="Calibri"/>
                <a:cs typeface="Calibri"/>
                <a:sym typeface="Calibri"/>
              </a:rPr>
              <a:t> module in our code sample</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7"/>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read and write</a:t>
            </a:r>
            <a:endParaRPr sz="11500"/>
          </a:p>
          <a:p>
            <a:pPr indent="0" lvl="0" marL="0" marR="0" rtl="0" algn="l">
              <a:lnSpc>
                <a:spcPct val="100000"/>
              </a:lnSpc>
              <a:spcBef>
                <a:spcPts val="0"/>
              </a:spcBef>
              <a:spcAft>
                <a:spcPts val="0"/>
              </a:spcAft>
              <a:buClr>
                <a:srgbClr val="000000"/>
              </a:buClr>
              <a:buSzPts val="1100"/>
              <a:buFont typeface="Arial"/>
              <a:buNone/>
            </a:pPr>
            <a:r>
              <a:rPr lang="en" sz="11500"/>
              <a:t>a CSV file</a:t>
            </a:r>
            <a:endParaRPr sz="1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89" name="Google Shape;189;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The CSV format</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Libraries to work with CSV</a:t>
            </a:r>
            <a:endParaRPr sz="3997">
              <a:solidFill>
                <a:srgbClr val="434343"/>
              </a:solidFill>
              <a:latin typeface="Courier New"/>
              <a:ea typeface="Courier New"/>
              <a:cs typeface="Courier New"/>
              <a:sym typeface="Courier New"/>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read and write a CSV file</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XML</a:t>
            </a:r>
            <a:endParaRPr b="0" i="0" sz="9596" u="none" cap="none" strike="noStrike">
              <a:solidFill>
                <a:schemeClr val="lt1"/>
              </a:solidFill>
              <a:latin typeface="Calibri"/>
              <a:ea typeface="Calibri"/>
              <a:cs typeface="Calibri"/>
              <a:sym typeface="Calibri"/>
            </a:endParaRPr>
          </a:p>
        </p:txBody>
      </p:sp>
      <p:sp>
        <p:nvSpPr>
          <p:cNvPr id="195" name="Google Shape;195;p49"/>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