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2225" cx="1828005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f74436a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f74436a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f74436a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af74436a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f74436a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af74436a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79615e0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979615e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f74436a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af74436a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f74436a1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af74436a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2.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XML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XML format</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Libraries to work with XML</a:t>
            </a:r>
            <a:endParaRPr sz="3997">
              <a:solidFill>
                <a:srgbClr val="434343"/>
              </a:solidFill>
              <a:latin typeface="Courier New"/>
              <a:ea typeface="Courier New"/>
              <a:cs typeface="Courier New"/>
              <a:sym typeface="Courier New"/>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read and write a XML file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a:t>The XML format (1/2)</a:t>
            </a:r>
            <a:endParaRPr/>
          </a:p>
        </p:txBody>
      </p:sp>
      <p:sp>
        <p:nvSpPr>
          <p:cNvPr id="156" name="Google Shape;156;p44"/>
          <p:cNvSpPr txBox="1"/>
          <p:nvPr/>
        </p:nvSpPr>
        <p:spPr>
          <a:xfrm>
            <a:off x="943625" y="3836375"/>
            <a:ext cx="16907400" cy="1660200"/>
          </a:xfrm>
          <a:prstGeom prst="rect">
            <a:avLst/>
          </a:prstGeom>
          <a:noFill/>
          <a:ln>
            <a:noFill/>
          </a:ln>
        </p:spPr>
        <p:txBody>
          <a:bodyPr anchorCtr="0" anchor="t" bIns="182750" lIns="182750" spcFirstLastPara="1" rIns="182750" wrap="square" tIns="182750">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Extensible Markup Language </a:t>
            </a:r>
            <a:r>
              <a:rPr lang="en" sz="3000">
                <a:solidFill>
                  <a:srgbClr val="434343"/>
                </a:solidFill>
                <a:latin typeface="Calibri"/>
                <a:ea typeface="Calibri"/>
                <a:cs typeface="Calibri"/>
                <a:sym typeface="Calibri"/>
              </a:rPr>
              <a:t>(</a:t>
            </a:r>
            <a:r>
              <a:rPr b="1" lang="en" sz="3000">
                <a:solidFill>
                  <a:srgbClr val="434343"/>
                </a:solidFill>
                <a:latin typeface="Calibri"/>
                <a:ea typeface="Calibri"/>
                <a:cs typeface="Calibri"/>
                <a:sym typeface="Calibri"/>
              </a:rPr>
              <a:t>XML</a:t>
            </a:r>
            <a:r>
              <a:rPr lang="en" sz="3000">
                <a:solidFill>
                  <a:srgbClr val="434343"/>
                </a:solidFill>
                <a:latin typeface="Calibri"/>
                <a:ea typeface="Calibri"/>
                <a:cs typeface="Calibri"/>
                <a:sym typeface="Calibri"/>
              </a:rPr>
              <a:t>) is a markup language: it defines rules to control the meaning of the elements (pieces of information) in a text document</a:t>
            </a:r>
            <a:endParaRPr sz="3000">
              <a:solidFill>
                <a:srgbClr val="434343"/>
              </a:solidFill>
              <a:latin typeface="Calibri"/>
              <a:ea typeface="Calibri"/>
              <a:cs typeface="Calibri"/>
              <a:sym typeface="Calibri"/>
            </a:endParaRPr>
          </a:p>
        </p:txBody>
      </p:sp>
      <p:sp>
        <p:nvSpPr>
          <p:cNvPr id="157" name="Google Shape;157;p44"/>
          <p:cNvSpPr txBox="1"/>
          <p:nvPr/>
        </p:nvSpPr>
        <p:spPr>
          <a:xfrm>
            <a:off x="1019825" y="5671100"/>
            <a:ext cx="16360500" cy="377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Features:</a:t>
            </a:r>
            <a:endParaRPr b="1" sz="3000">
              <a:solidFill>
                <a:srgbClr val="434343"/>
              </a:solidFill>
              <a:latin typeface="Calibri"/>
              <a:ea typeface="Calibri"/>
              <a:cs typeface="Calibri"/>
              <a:sym typeface="Calibri"/>
            </a:endParaRPr>
          </a:p>
          <a:p>
            <a:pPr indent="-419100" lvl="0" marL="914400"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XML tries to be both human and machine friendly</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value element is given semantics by marking tags (“</a:t>
            </a:r>
            <a:r>
              <a:rPr lang="en" sz="3000">
                <a:solidFill>
                  <a:srgbClr val="434343"/>
                </a:solidFill>
                <a:latin typeface="Courier New"/>
                <a:ea typeface="Courier New"/>
                <a:cs typeface="Courier New"/>
                <a:sym typeface="Courier New"/>
              </a:rPr>
              <a:t>&lt; &gt;</a:t>
            </a:r>
            <a:r>
              <a:rPr lang="en" sz="3000">
                <a:solidFill>
                  <a:srgbClr val="434343"/>
                </a:solidFill>
                <a:latin typeface="Calibri"/>
                <a:ea typeface="Calibri"/>
                <a:cs typeface="Calibri"/>
                <a:sym typeface="Calibri"/>
              </a:rPr>
              <a:t>”)</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element can have attributes (metadata)</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Elements can be nested:</a:t>
            </a:r>
            <a:endParaRPr sz="3000">
              <a:solidFill>
                <a:srgbClr val="434343"/>
              </a:solidFill>
              <a:latin typeface="Calibri"/>
              <a:ea typeface="Calibri"/>
              <a:cs typeface="Calibri"/>
              <a:sym typeface="Calibri"/>
            </a:endParaRPr>
          </a:p>
          <a:p>
            <a:pPr indent="-419100" lvl="1" marL="13716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only one root element</a:t>
            </a:r>
            <a:endParaRPr sz="3000">
              <a:solidFill>
                <a:srgbClr val="434343"/>
              </a:solidFill>
              <a:latin typeface="Calibri"/>
              <a:ea typeface="Calibri"/>
              <a:cs typeface="Calibri"/>
              <a:sym typeface="Calibri"/>
            </a:endParaRPr>
          </a:p>
          <a:p>
            <a:pPr indent="-419100" lvl="1" marL="13716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the whole doc is an element tree</a:t>
            </a:r>
            <a:endParaRPr sz="3000">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rtl="0" algn="l">
              <a:lnSpc>
                <a:spcPct val="115000"/>
              </a:lnSpc>
              <a:spcBef>
                <a:spcPts val="0"/>
              </a:spcBef>
              <a:spcAft>
                <a:spcPts val="0"/>
              </a:spcAft>
              <a:buNone/>
            </a:pPr>
            <a:r>
              <a:rPr lang="en" sz="3997">
                <a:solidFill>
                  <a:srgbClr val="FFFFFF"/>
                </a:solidFill>
              </a:rPr>
              <a:t>The XML format (2/2)</a:t>
            </a:r>
            <a:endParaRPr sz="3997">
              <a:solidFill>
                <a:srgbClr val="FFFFFF"/>
              </a:solidFill>
            </a:endParaRPr>
          </a:p>
        </p:txBody>
      </p:sp>
      <p:sp>
        <p:nvSpPr>
          <p:cNvPr id="163" name="Google Shape;163;p45"/>
          <p:cNvSpPr txBox="1"/>
          <p:nvPr/>
        </p:nvSpPr>
        <p:spPr>
          <a:xfrm>
            <a:off x="3556800" y="2394525"/>
            <a:ext cx="10924800" cy="6950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Courier New"/>
                <a:ea typeface="Courier New"/>
                <a:cs typeface="Courier New"/>
                <a:sym typeface="Courier New"/>
              </a:rPr>
              <a:t>&lt;?xml version="1.0" encoding="UTF-8"?&gt;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&lt;world planet=”Earth”&gt;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&lt;country continent=”Europe”&gt;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&lt;name&gt;Spain&lt;/name&gt;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&lt;code&gt;ES&lt;/code&gt;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&lt;/country&gt;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&lt;country continent=”America”&gt;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&lt;name&gt;Canada&lt;/name&gt;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&lt;code&gt;CA&lt;/code&gt;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&lt;/country&gt;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&lt;country continent=”Africa”&gt;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&lt;name&gt;Zimbabwe&lt;/name&gt;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&lt;code&gt;ZW&lt;/code&gt;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  &lt;/country&gt;</a:t>
            </a:r>
            <a:endParaRPr sz="2800">
              <a:latin typeface="Courier New"/>
              <a:ea typeface="Courier New"/>
              <a:cs typeface="Courier New"/>
              <a:sym typeface="Courier New"/>
            </a:endParaRPr>
          </a:p>
          <a:p>
            <a:pPr indent="0" lvl="0" marL="0" rtl="0" algn="l">
              <a:spcBef>
                <a:spcPts val="0"/>
              </a:spcBef>
              <a:spcAft>
                <a:spcPts val="0"/>
              </a:spcAft>
              <a:buNone/>
            </a:pPr>
            <a:r>
              <a:rPr lang="en" sz="2800">
                <a:latin typeface="Courier New"/>
                <a:ea typeface="Courier New"/>
                <a:cs typeface="Courier New"/>
                <a:sym typeface="Courier New"/>
              </a:rPr>
              <a:t>&lt;/world&gt;</a:t>
            </a:r>
            <a:endParaRPr sz="2800">
              <a:latin typeface="Courier New"/>
              <a:ea typeface="Courier New"/>
              <a:cs typeface="Courier New"/>
              <a:sym typeface="Courier New"/>
            </a:endParaRPr>
          </a:p>
        </p:txBody>
      </p:sp>
      <p:grpSp>
        <p:nvGrpSpPr>
          <p:cNvPr id="164" name="Google Shape;164;p45"/>
          <p:cNvGrpSpPr/>
          <p:nvPr/>
        </p:nvGrpSpPr>
        <p:grpSpPr>
          <a:xfrm>
            <a:off x="618825" y="3072900"/>
            <a:ext cx="10044075" cy="6114300"/>
            <a:chOff x="618825" y="3072900"/>
            <a:chExt cx="10044075" cy="6114300"/>
          </a:xfrm>
        </p:grpSpPr>
        <p:sp>
          <p:nvSpPr>
            <p:cNvPr id="165" name="Google Shape;165;p45"/>
            <p:cNvSpPr txBox="1"/>
            <p:nvPr/>
          </p:nvSpPr>
          <p:spPr>
            <a:xfrm>
              <a:off x="619125" y="3851025"/>
              <a:ext cx="1808700" cy="923400"/>
            </a:xfrm>
            <a:prstGeom prst="rect">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2900">
                  <a:solidFill>
                    <a:srgbClr val="434343"/>
                  </a:solidFill>
                  <a:latin typeface="Calibri"/>
                  <a:ea typeface="Calibri"/>
                  <a:cs typeface="Calibri"/>
                  <a:sym typeface="Calibri"/>
                </a:rPr>
                <a:t>ROOT TAG</a:t>
              </a:r>
              <a:endParaRPr sz="2900"/>
            </a:p>
          </p:txBody>
        </p:sp>
        <p:sp>
          <p:nvSpPr>
            <p:cNvPr id="166" name="Google Shape;166;p45"/>
            <p:cNvSpPr/>
            <p:nvPr/>
          </p:nvSpPr>
          <p:spPr>
            <a:xfrm>
              <a:off x="3556800" y="3072900"/>
              <a:ext cx="7106100" cy="6114300"/>
            </a:xfrm>
            <a:prstGeom prst="rect">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45"/>
            <p:cNvCxnSpPr>
              <a:stCxn id="165" idx="3"/>
            </p:cNvCxnSpPr>
            <p:nvPr/>
          </p:nvCxnSpPr>
          <p:spPr>
            <a:xfrm flipH="1" rot="10800000">
              <a:off x="2427825" y="3929625"/>
              <a:ext cx="1118700" cy="383100"/>
            </a:xfrm>
            <a:prstGeom prst="straightConnector1">
              <a:avLst/>
            </a:prstGeom>
            <a:noFill/>
            <a:ln cap="flat" cmpd="sng" w="76200">
              <a:solidFill>
                <a:srgbClr val="FF00FF"/>
              </a:solidFill>
              <a:prstDash val="solid"/>
              <a:round/>
              <a:headEnd len="med" w="med" type="none"/>
              <a:tailEnd len="med" w="med" type="none"/>
            </a:ln>
          </p:spPr>
        </p:cxnSp>
        <p:sp>
          <p:nvSpPr>
            <p:cNvPr id="168" name="Google Shape;168;p45"/>
            <p:cNvSpPr txBox="1"/>
            <p:nvPr/>
          </p:nvSpPr>
          <p:spPr>
            <a:xfrm>
              <a:off x="618825" y="5496075"/>
              <a:ext cx="1809000" cy="12042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000">
                  <a:solidFill>
                    <a:srgbClr val="434343"/>
                  </a:solidFill>
                  <a:latin typeface="Calibri"/>
                  <a:ea typeface="Calibri"/>
                  <a:cs typeface="Calibri"/>
                  <a:sym typeface="Calibri"/>
                </a:rPr>
                <a:t>INNER</a:t>
              </a:r>
              <a:r>
                <a:rPr b="1" lang="en" sz="3000">
                  <a:solidFill>
                    <a:srgbClr val="434343"/>
                  </a:solidFill>
                  <a:latin typeface="Calibri"/>
                  <a:ea typeface="Calibri"/>
                  <a:cs typeface="Calibri"/>
                  <a:sym typeface="Calibri"/>
                </a:rPr>
                <a:t> TAG</a:t>
              </a:r>
              <a:endParaRPr sz="3000"/>
            </a:p>
          </p:txBody>
        </p:sp>
        <p:cxnSp>
          <p:nvCxnSpPr>
            <p:cNvPr id="169" name="Google Shape;169;p45"/>
            <p:cNvCxnSpPr>
              <a:stCxn id="168" idx="3"/>
            </p:cNvCxnSpPr>
            <p:nvPr/>
          </p:nvCxnSpPr>
          <p:spPr>
            <a:xfrm>
              <a:off x="2427825" y="6098175"/>
              <a:ext cx="1499400" cy="923400"/>
            </a:xfrm>
            <a:prstGeom prst="straightConnector1">
              <a:avLst/>
            </a:prstGeom>
            <a:noFill/>
            <a:ln cap="flat" cmpd="sng" w="76200">
              <a:solidFill>
                <a:srgbClr val="00FF00"/>
              </a:solidFill>
              <a:prstDash val="solid"/>
              <a:round/>
              <a:headEnd len="med" w="med" type="none"/>
              <a:tailEnd len="med" w="med" type="none"/>
            </a:ln>
          </p:spPr>
        </p:cxnSp>
        <p:sp>
          <p:nvSpPr>
            <p:cNvPr id="170" name="Google Shape;170;p45"/>
            <p:cNvSpPr txBox="1"/>
            <p:nvPr/>
          </p:nvSpPr>
          <p:spPr>
            <a:xfrm>
              <a:off x="3927250" y="6948725"/>
              <a:ext cx="6378900" cy="17388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000"/>
            </a:p>
          </p:txBody>
        </p:sp>
        <p:sp>
          <p:nvSpPr>
            <p:cNvPr id="171" name="Google Shape;171;p45"/>
            <p:cNvSpPr txBox="1"/>
            <p:nvPr/>
          </p:nvSpPr>
          <p:spPr>
            <a:xfrm>
              <a:off x="618825" y="7710375"/>
              <a:ext cx="1809000" cy="12042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000">
                  <a:solidFill>
                    <a:srgbClr val="434343"/>
                  </a:solidFill>
                  <a:latin typeface="Calibri"/>
                  <a:ea typeface="Calibri"/>
                  <a:cs typeface="Calibri"/>
                  <a:sym typeface="Calibri"/>
                </a:rPr>
                <a:t>INNER TAG</a:t>
              </a:r>
              <a:endParaRPr sz="3000"/>
            </a:p>
          </p:txBody>
        </p:sp>
        <p:sp>
          <p:nvSpPr>
            <p:cNvPr id="172" name="Google Shape;172;p45"/>
            <p:cNvSpPr txBox="1"/>
            <p:nvPr/>
          </p:nvSpPr>
          <p:spPr>
            <a:xfrm>
              <a:off x="4236650" y="7435025"/>
              <a:ext cx="5022000" cy="3831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000"/>
            </a:p>
          </p:txBody>
        </p:sp>
        <p:cxnSp>
          <p:nvCxnSpPr>
            <p:cNvPr id="173" name="Google Shape;173;p45"/>
            <p:cNvCxnSpPr>
              <a:stCxn id="172" idx="1"/>
              <a:endCxn id="171" idx="3"/>
            </p:cNvCxnSpPr>
            <p:nvPr/>
          </p:nvCxnSpPr>
          <p:spPr>
            <a:xfrm flipH="1">
              <a:off x="2427950" y="7626575"/>
              <a:ext cx="1808700" cy="685800"/>
            </a:xfrm>
            <a:prstGeom prst="straightConnector1">
              <a:avLst/>
            </a:prstGeom>
            <a:noFill/>
            <a:ln cap="flat" cmpd="sng" w="76200">
              <a:solidFill>
                <a:srgbClr val="FF9900"/>
              </a:solidFill>
              <a:prstDash val="solid"/>
              <a:round/>
              <a:headEnd len="med" w="med" type="none"/>
              <a:tailEnd len="med" w="med" type="none"/>
            </a:ln>
          </p:spPr>
        </p:cxnSp>
      </p:grpSp>
      <p:grpSp>
        <p:nvGrpSpPr>
          <p:cNvPr id="174" name="Google Shape;174;p45"/>
          <p:cNvGrpSpPr/>
          <p:nvPr/>
        </p:nvGrpSpPr>
        <p:grpSpPr>
          <a:xfrm>
            <a:off x="5617150" y="2970400"/>
            <a:ext cx="11802375" cy="2551563"/>
            <a:chOff x="5617150" y="2970400"/>
            <a:chExt cx="11802375" cy="2551563"/>
          </a:xfrm>
        </p:grpSpPr>
        <p:sp>
          <p:nvSpPr>
            <p:cNvPr id="175" name="Google Shape;175;p45"/>
            <p:cNvSpPr txBox="1"/>
            <p:nvPr/>
          </p:nvSpPr>
          <p:spPr>
            <a:xfrm>
              <a:off x="15066325" y="2970400"/>
              <a:ext cx="2353200" cy="7617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ATTRIBUTE</a:t>
              </a:r>
              <a:endParaRPr sz="3600"/>
            </a:p>
          </p:txBody>
        </p:sp>
        <p:sp>
          <p:nvSpPr>
            <p:cNvPr id="176" name="Google Shape;176;p45"/>
            <p:cNvSpPr txBox="1"/>
            <p:nvPr/>
          </p:nvSpPr>
          <p:spPr>
            <a:xfrm>
              <a:off x="15066325" y="4760263"/>
              <a:ext cx="2353200" cy="7617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VALUE</a:t>
              </a:r>
              <a:endParaRPr sz="3600"/>
            </a:p>
          </p:txBody>
        </p:sp>
        <p:sp>
          <p:nvSpPr>
            <p:cNvPr id="177" name="Google Shape;177;p45"/>
            <p:cNvSpPr txBox="1"/>
            <p:nvPr/>
          </p:nvSpPr>
          <p:spPr>
            <a:xfrm>
              <a:off x="5831450" y="3401813"/>
              <a:ext cx="4010700" cy="6858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600"/>
            </a:p>
          </p:txBody>
        </p:sp>
        <p:cxnSp>
          <p:nvCxnSpPr>
            <p:cNvPr id="178" name="Google Shape;178;p45"/>
            <p:cNvCxnSpPr>
              <a:stCxn id="177" idx="3"/>
              <a:endCxn id="175" idx="1"/>
            </p:cNvCxnSpPr>
            <p:nvPr/>
          </p:nvCxnSpPr>
          <p:spPr>
            <a:xfrm flipH="1" rot="10800000">
              <a:off x="9842150" y="3351113"/>
              <a:ext cx="5224200" cy="393600"/>
            </a:xfrm>
            <a:prstGeom prst="straightConnector1">
              <a:avLst/>
            </a:prstGeom>
            <a:noFill/>
            <a:ln cap="flat" cmpd="sng" w="76200">
              <a:solidFill>
                <a:srgbClr val="4A86E8"/>
              </a:solidFill>
              <a:prstDash val="solid"/>
              <a:round/>
              <a:headEnd len="med" w="med" type="none"/>
              <a:tailEnd len="med" w="med" type="none"/>
            </a:ln>
          </p:spPr>
        </p:cxnSp>
        <p:cxnSp>
          <p:nvCxnSpPr>
            <p:cNvPr id="179" name="Google Shape;179;p45"/>
            <p:cNvCxnSpPr>
              <a:stCxn id="180" idx="3"/>
            </p:cNvCxnSpPr>
            <p:nvPr/>
          </p:nvCxnSpPr>
          <p:spPr>
            <a:xfrm>
              <a:off x="6378850" y="4601400"/>
              <a:ext cx="8544900" cy="342900"/>
            </a:xfrm>
            <a:prstGeom prst="straightConnector1">
              <a:avLst/>
            </a:prstGeom>
            <a:noFill/>
            <a:ln cap="flat" cmpd="sng" w="76200">
              <a:solidFill>
                <a:srgbClr val="4A86E8"/>
              </a:solidFill>
              <a:prstDash val="solid"/>
              <a:round/>
              <a:headEnd len="med" w="med" type="none"/>
              <a:tailEnd len="med" w="med" type="none"/>
            </a:ln>
          </p:spPr>
        </p:cxnSp>
        <p:sp>
          <p:nvSpPr>
            <p:cNvPr id="180" name="Google Shape;180;p45"/>
            <p:cNvSpPr txBox="1"/>
            <p:nvPr/>
          </p:nvSpPr>
          <p:spPr>
            <a:xfrm>
              <a:off x="5617150" y="4258500"/>
              <a:ext cx="761700" cy="6858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600"/>
            </a:p>
          </p:txBody>
        </p:sp>
      </p:grpSp>
      <p:sp>
        <p:nvSpPr>
          <p:cNvPr id="181" name="Google Shape;181;p45"/>
          <p:cNvSpPr txBox="1"/>
          <p:nvPr/>
        </p:nvSpPr>
        <p:spPr>
          <a:xfrm>
            <a:off x="11924525" y="6497800"/>
            <a:ext cx="5495100" cy="20004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3900">
                <a:solidFill>
                  <a:srgbClr val="434343"/>
                </a:solidFill>
                <a:latin typeface="Calibri"/>
                <a:ea typeface="Calibri"/>
                <a:cs typeface="Calibri"/>
                <a:sym typeface="Calibri"/>
              </a:rPr>
              <a:t>XML documents can only be parsed if </a:t>
            </a:r>
            <a:r>
              <a:rPr b="1" lang="en" sz="3900">
                <a:solidFill>
                  <a:srgbClr val="434343"/>
                </a:solidFill>
                <a:latin typeface="Calibri"/>
                <a:ea typeface="Calibri"/>
                <a:cs typeface="Calibri"/>
                <a:sym typeface="Calibri"/>
              </a:rPr>
              <a:t>well-formed</a:t>
            </a:r>
            <a:endParaRPr b="1" sz="3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Libraries to work with XML</a:t>
            </a:r>
            <a:endParaRPr b="0" i="0" sz="4395" u="none" cap="none" strike="noStrike">
              <a:solidFill>
                <a:schemeClr val="lt1"/>
              </a:solidFill>
              <a:latin typeface="Calibri"/>
              <a:ea typeface="Calibri"/>
              <a:cs typeface="Calibri"/>
              <a:sym typeface="Calibri"/>
            </a:endParaRPr>
          </a:p>
        </p:txBody>
      </p:sp>
      <p:sp>
        <p:nvSpPr>
          <p:cNvPr id="187" name="Google Shape;187;p46"/>
          <p:cNvSpPr txBox="1"/>
          <p:nvPr>
            <p:ph idx="4294967295" type="body"/>
          </p:nvPr>
        </p:nvSpPr>
        <p:spPr>
          <a:xfrm>
            <a:off x="421350" y="1777606"/>
            <a:ext cx="17416800" cy="36252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latin typeface="Courier New"/>
                <a:ea typeface="Courier New"/>
                <a:cs typeface="Courier New"/>
                <a:sym typeface="Courier New"/>
              </a:rPr>
              <a:t>xml.etree.ElementTree</a:t>
            </a:r>
            <a:r>
              <a:rPr lang="en" sz="3997">
                <a:solidFill>
                  <a:srgbClr val="434343"/>
                </a:solidFill>
              </a:rPr>
              <a:t> </a:t>
            </a:r>
            <a:r>
              <a:rPr lang="en" sz="3997">
                <a:solidFill>
                  <a:srgbClr val="434343"/>
                </a:solidFill>
              </a:rPr>
              <a:t>module in the Python Standard Library</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lxml</a:t>
            </a:r>
            <a:r>
              <a:rPr lang="en" sz="3997">
                <a:solidFill>
                  <a:srgbClr val="434343"/>
                </a:solidFill>
              </a:rPr>
              <a:t> library</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beautifulsoup</a:t>
            </a:r>
            <a:r>
              <a:rPr lang="en" sz="3997">
                <a:solidFill>
                  <a:srgbClr val="434343"/>
                </a:solidFill>
              </a:rPr>
              <a:t> library</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a:t>
            </a:r>
            <a:endParaRPr sz="3997">
              <a:solidFill>
                <a:srgbClr val="434343"/>
              </a:solidFill>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p:txBody>
      </p:sp>
      <p:sp>
        <p:nvSpPr>
          <p:cNvPr id="188" name="Google Shape;188;p46"/>
          <p:cNvSpPr txBox="1"/>
          <p:nvPr/>
        </p:nvSpPr>
        <p:spPr>
          <a:xfrm>
            <a:off x="681375" y="4807875"/>
            <a:ext cx="120573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rgbClr val="434343"/>
                </a:solidFill>
                <a:latin typeface="Calibri"/>
                <a:ea typeface="Calibri"/>
                <a:cs typeface="Calibri"/>
                <a:sym typeface="Calibri"/>
              </a:rPr>
              <a:t>We’ll use the </a:t>
            </a:r>
            <a:r>
              <a:rPr lang="en" sz="4800">
                <a:solidFill>
                  <a:srgbClr val="434343"/>
                </a:solidFill>
                <a:latin typeface="Courier New"/>
                <a:ea typeface="Courier New"/>
                <a:cs typeface="Courier New"/>
                <a:sym typeface="Courier New"/>
              </a:rPr>
              <a:t>lxml</a:t>
            </a:r>
            <a:r>
              <a:rPr lang="en" sz="4800">
                <a:solidFill>
                  <a:srgbClr val="434343"/>
                </a:solidFill>
                <a:latin typeface="Calibri"/>
                <a:ea typeface="Calibri"/>
                <a:cs typeface="Calibri"/>
                <a:sym typeface="Calibri"/>
              </a:rPr>
              <a:t> library in our code sample</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7"/>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read and write</a:t>
            </a:r>
            <a:endParaRPr sz="11500"/>
          </a:p>
          <a:p>
            <a:pPr indent="0" lvl="0" marL="0" marR="0" rtl="0" algn="l">
              <a:lnSpc>
                <a:spcPct val="100000"/>
              </a:lnSpc>
              <a:spcBef>
                <a:spcPts val="0"/>
              </a:spcBef>
              <a:spcAft>
                <a:spcPts val="0"/>
              </a:spcAft>
              <a:buClr>
                <a:srgbClr val="000000"/>
              </a:buClr>
              <a:buSzPts val="1100"/>
              <a:buFont typeface="Arial"/>
              <a:buNone/>
            </a:pPr>
            <a:r>
              <a:rPr lang="en" sz="11500"/>
              <a:t>a XML file</a:t>
            </a:r>
            <a:endParaRPr sz="1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8"/>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199" name="Google Shape;199;p48"/>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The XML format</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Libraries to work with XML</a:t>
            </a:r>
            <a:endParaRPr sz="3997">
              <a:solidFill>
                <a:srgbClr val="434343"/>
              </a:solidFill>
              <a:latin typeface="Courier New"/>
              <a:ea typeface="Courier New"/>
              <a:cs typeface="Courier New"/>
              <a:sym typeface="Courier New"/>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read and write a XML file</a:t>
            </a:r>
            <a:endParaRPr sz="3997">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9"/>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JSON and YAML</a:t>
            </a:r>
            <a:endParaRPr b="0" i="0" sz="9596" u="none" cap="none" strike="noStrike">
              <a:solidFill>
                <a:schemeClr val="lt1"/>
              </a:solidFill>
              <a:latin typeface="Calibri"/>
              <a:ea typeface="Calibri"/>
              <a:cs typeface="Calibri"/>
              <a:sym typeface="Calibri"/>
            </a:endParaRPr>
          </a:p>
        </p:txBody>
      </p:sp>
      <p:sp>
        <p:nvSpPr>
          <p:cNvPr id="205" name="Google Shape;205;p49"/>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