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2225" cx="1828005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86c07e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886c07e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86c07e8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886c07e8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86c07e87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886c07e8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86c07e8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886c07e8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86c07e8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886c07e8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86c07e87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886c07e87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86c07e87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886c07e8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86c07e87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886c07e87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86c07e8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886c07e8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86c07e87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886c07e87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3.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JSON and YAML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51"/>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Word DOCX</a:t>
            </a:r>
            <a:endParaRPr b="0" i="0" sz="9596" u="none" cap="none" strike="noStrike">
              <a:solidFill>
                <a:schemeClr val="lt1"/>
              </a:solidFill>
              <a:latin typeface="Calibri"/>
              <a:ea typeface="Calibri"/>
              <a:cs typeface="Calibri"/>
              <a:sym typeface="Calibri"/>
            </a:endParaRPr>
          </a:p>
        </p:txBody>
      </p:sp>
      <p:sp>
        <p:nvSpPr>
          <p:cNvPr id="222" name="Google Shape;222;p51"/>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JSON </a:t>
            </a:r>
            <a:r>
              <a:rPr lang="en" sz="3997">
                <a:solidFill>
                  <a:srgbClr val="434343"/>
                </a:solidFill>
              </a:rPr>
              <a:t>format</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YAML format</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Libraries to work with JSON and YAML</a:t>
            </a:r>
            <a:endParaRPr sz="3997">
              <a:solidFill>
                <a:srgbClr val="434343"/>
              </a:solidFill>
              <a:latin typeface="Courier New"/>
              <a:ea typeface="Courier New"/>
              <a:cs typeface="Courier New"/>
              <a:sym typeface="Courier New"/>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read and write JSON and YAML files</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a:t>The JSON format (1/2)</a:t>
            </a:r>
            <a:endParaRPr/>
          </a:p>
        </p:txBody>
      </p:sp>
      <p:sp>
        <p:nvSpPr>
          <p:cNvPr id="156" name="Google Shape;156;p44"/>
          <p:cNvSpPr txBox="1"/>
          <p:nvPr/>
        </p:nvSpPr>
        <p:spPr>
          <a:xfrm>
            <a:off x="943625" y="3836375"/>
            <a:ext cx="16907400" cy="1660200"/>
          </a:xfrm>
          <a:prstGeom prst="rect">
            <a:avLst/>
          </a:prstGeom>
          <a:noFill/>
          <a:ln>
            <a:noFill/>
          </a:ln>
        </p:spPr>
        <p:txBody>
          <a:bodyPr anchorCtr="0" anchor="t" bIns="182750" lIns="182750" spcFirstLastPara="1" rIns="182750" wrap="square" tIns="182750">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JavaScript Object Notation</a:t>
            </a:r>
            <a:r>
              <a:rPr b="1" lang="en" sz="3000">
                <a:solidFill>
                  <a:srgbClr val="434343"/>
                </a:solidFill>
                <a:latin typeface="Calibri"/>
                <a:ea typeface="Calibri"/>
                <a:cs typeface="Calibri"/>
                <a:sym typeface="Calibri"/>
              </a:rPr>
              <a:t> </a:t>
            </a:r>
            <a:r>
              <a:rPr lang="en" sz="3000">
                <a:solidFill>
                  <a:srgbClr val="434343"/>
                </a:solidFill>
                <a:latin typeface="Calibri"/>
                <a:ea typeface="Calibri"/>
                <a:cs typeface="Calibri"/>
                <a:sym typeface="Calibri"/>
              </a:rPr>
              <a:t>(</a:t>
            </a:r>
            <a:r>
              <a:rPr b="1" lang="en" sz="3000">
                <a:solidFill>
                  <a:srgbClr val="434343"/>
                </a:solidFill>
                <a:latin typeface="Calibri"/>
                <a:ea typeface="Calibri"/>
                <a:cs typeface="Calibri"/>
                <a:sym typeface="Calibri"/>
              </a:rPr>
              <a:t>JSON</a:t>
            </a:r>
            <a:r>
              <a:rPr lang="en" sz="3000">
                <a:solidFill>
                  <a:srgbClr val="434343"/>
                </a:solidFill>
                <a:latin typeface="Calibri"/>
                <a:ea typeface="Calibri"/>
                <a:cs typeface="Calibri"/>
                <a:sym typeface="Calibri"/>
              </a:rPr>
              <a:t>) is a </a:t>
            </a:r>
            <a:r>
              <a:rPr lang="en" sz="3000">
                <a:solidFill>
                  <a:srgbClr val="434343"/>
                </a:solidFill>
                <a:latin typeface="Calibri"/>
                <a:ea typeface="Calibri"/>
                <a:cs typeface="Calibri"/>
                <a:sym typeface="Calibri"/>
              </a:rPr>
              <a:t>lightweight interchange format, used to store and transmit data</a:t>
            </a:r>
            <a:endParaRPr sz="3000">
              <a:solidFill>
                <a:srgbClr val="434343"/>
              </a:solidFill>
              <a:latin typeface="Calibri"/>
              <a:ea typeface="Calibri"/>
              <a:cs typeface="Calibri"/>
              <a:sym typeface="Calibri"/>
            </a:endParaRPr>
          </a:p>
        </p:txBody>
      </p:sp>
      <p:sp>
        <p:nvSpPr>
          <p:cNvPr id="157" name="Google Shape;157;p44"/>
          <p:cNvSpPr txBox="1"/>
          <p:nvPr/>
        </p:nvSpPr>
        <p:spPr>
          <a:xfrm>
            <a:off x="1019825" y="5290100"/>
            <a:ext cx="16360500" cy="377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Features:</a:t>
            </a:r>
            <a:endParaRPr b="1" sz="3000">
              <a:solidFill>
                <a:srgbClr val="434343"/>
              </a:solidFill>
              <a:latin typeface="Calibri"/>
              <a:ea typeface="Calibri"/>
              <a:cs typeface="Calibri"/>
              <a:sym typeface="Calibri"/>
            </a:endParaRPr>
          </a:p>
          <a:p>
            <a:pPr indent="-419100" lvl="0" marL="9144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Text-based, data is in the form of </a:t>
            </a:r>
            <a:r>
              <a:rPr i="1" lang="en" sz="3000">
                <a:solidFill>
                  <a:srgbClr val="434343"/>
                </a:solidFill>
                <a:latin typeface="Calibri"/>
                <a:ea typeface="Calibri"/>
                <a:cs typeface="Calibri"/>
                <a:sym typeface="Calibri"/>
              </a:rPr>
              <a:t>key-value pairs</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Diverse data types (arrays can be used)</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i="1" lang="en" sz="3000">
                <a:solidFill>
                  <a:srgbClr val="434343"/>
                </a:solidFill>
                <a:latin typeface="Calibri"/>
                <a:ea typeface="Calibri"/>
                <a:cs typeface="Calibri"/>
                <a:sym typeface="Calibri"/>
              </a:rPr>
              <a:t>Language and platform independent</a:t>
            </a:r>
            <a:endParaRPr i="1" sz="3000">
              <a:solidFill>
                <a:srgbClr val="434343"/>
              </a:solidFill>
              <a:latin typeface="Calibri"/>
              <a:ea typeface="Calibri"/>
              <a:cs typeface="Calibri"/>
              <a:sym typeface="Calibri"/>
            </a:endParaRPr>
          </a:p>
          <a:p>
            <a:pPr indent="-419100" lvl="0" marL="914400" marR="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Very </a:t>
            </a:r>
            <a:r>
              <a:rPr i="1" lang="en" sz="3000">
                <a:solidFill>
                  <a:srgbClr val="434343"/>
                </a:solidFill>
                <a:latin typeface="Calibri"/>
                <a:ea typeface="Calibri"/>
                <a:cs typeface="Calibri"/>
                <a:sym typeface="Calibri"/>
              </a:rPr>
              <a:t>human-readable</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Mainly used in web technologies such as APIs </a:t>
            </a:r>
            <a:endParaRPr sz="30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rtl="0" algn="l">
              <a:lnSpc>
                <a:spcPct val="115000"/>
              </a:lnSpc>
              <a:spcBef>
                <a:spcPts val="0"/>
              </a:spcBef>
              <a:spcAft>
                <a:spcPts val="0"/>
              </a:spcAft>
              <a:buNone/>
            </a:pPr>
            <a:r>
              <a:rPr lang="en" sz="3997">
                <a:solidFill>
                  <a:srgbClr val="FFFFFF"/>
                </a:solidFill>
              </a:rPr>
              <a:t>The JSON format (2/2)</a:t>
            </a:r>
            <a:endParaRPr sz="3997">
              <a:solidFill>
                <a:srgbClr val="FFFFFF"/>
              </a:solidFill>
            </a:endParaRPr>
          </a:p>
        </p:txBody>
      </p:sp>
      <p:sp>
        <p:nvSpPr>
          <p:cNvPr id="163" name="Google Shape;163;p45"/>
          <p:cNvSpPr txBox="1"/>
          <p:nvPr/>
        </p:nvSpPr>
        <p:spPr>
          <a:xfrm>
            <a:off x="3556800" y="1761300"/>
            <a:ext cx="10924800" cy="7583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"currencies":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"name": "EUR",</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"fiat": true,</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"rates":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"vs": "USD",</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"value": 1.17315</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"name": "BTC",</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"fiat": false,</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"rates":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"vs": "EUR",</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"value": 7008.66</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p:txBody>
      </p:sp>
      <p:grpSp>
        <p:nvGrpSpPr>
          <p:cNvPr id="164" name="Google Shape;164;p45"/>
          <p:cNvGrpSpPr/>
          <p:nvPr/>
        </p:nvGrpSpPr>
        <p:grpSpPr>
          <a:xfrm>
            <a:off x="428425" y="2245450"/>
            <a:ext cx="17586125" cy="6441950"/>
            <a:chOff x="428425" y="2245450"/>
            <a:chExt cx="17586125" cy="6441950"/>
          </a:xfrm>
        </p:grpSpPr>
        <p:sp>
          <p:nvSpPr>
            <p:cNvPr id="165" name="Google Shape;165;p45"/>
            <p:cNvSpPr txBox="1"/>
            <p:nvPr/>
          </p:nvSpPr>
          <p:spPr>
            <a:xfrm>
              <a:off x="428425" y="2918100"/>
              <a:ext cx="2353200" cy="13185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KEY-VALUE PAIRS</a:t>
              </a:r>
              <a:endParaRPr b="1" sz="3600">
                <a:solidFill>
                  <a:srgbClr val="434343"/>
                </a:solidFill>
                <a:latin typeface="Calibri"/>
                <a:ea typeface="Calibri"/>
                <a:cs typeface="Calibri"/>
                <a:sym typeface="Calibri"/>
              </a:endParaRPr>
            </a:p>
          </p:txBody>
        </p:sp>
        <p:sp>
          <p:nvSpPr>
            <p:cNvPr id="166" name="Google Shape;166;p45"/>
            <p:cNvSpPr txBox="1"/>
            <p:nvPr/>
          </p:nvSpPr>
          <p:spPr>
            <a:xfrm>
              <a:off x="15661350" y="2586001"/>
              <a:ext cx="2353200" cy="1998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ARRAYS AND DATA TYPES</a:t>
              </a:r>
              <a:endParaRPr sz="3600"/>
            </a:p>
          </p:txBody>
        </p:sp>
        <p:sp>
          <p:nvSpPr>
            <p:cNvPr id="167" name="Google Shape;167;p45"/>
            <p:cNvSpPr txBox="1"/>
            <p:nvPr/>
          </p:nvSpPr>
          <p:spPr>
            <a:xfrm>
              <a:off x="4212925" y="3201950"/>
              <a:ext cx="3165600" cy="685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cxnSp>
          <p:nvCxnSpPr>
            <p:cNvPr id="168" name="Google Shape;168;p45"/>
            <p:cNvCxnSpPr>
              <a:stCxn id="167" idx="1"/>
              <a:endCxn id="165" idx="3"/>
            </p:cNvCxnSpPr>
            <p:nvPr/>
          </p:nvCxnSpPr>
          <p:spPr>
            <a:xfrm flipH="1">
              <a:off x="2781625" y="3544850"/>
              <a:ext cx="1431300" cy="32400"/>
            </a:xfrm>
            <a:prstGeom prst="straightConnector1">
              <a:avLst/>
            </a:prstGeom>
            <a:noFill/>
            <a:ln cap="flat" cmpd="sng" w="76200">
              <a:solidFill>
                <a:srgbClr val="4A86E8"/>
              </a:solidFill>
              <a:prstDash val="solid"/>
              <a:round/>
              <a:headEnd len="med" w="med" type="none"/>
              <a:tailEnd len="med" w="med" type="none"/>
            </a:ln>
          </p:spPr>
        </p:cxnSp>
        <p:cxnSp>
          <p:nvCxnSpPr>
            <p:cNvPr id="169" name="Google Shape;169;p45"/>
            <p:cNvCxnSpPr>
              <a:stCxn id="170" idx="3"/>
              <a:endCxn id="166" idx="1"/>
            </p:cNvCxnSpPr>
            <p:nvPr/>
          </p:nvCxnSpPr>
          <p:spPr>
            <a:xfrm>
              <a:off x="7188175" y="2588350"/>
              <a:ext cx="8473200" cy="996900"/>
            </a:xfrm>
            <a:prstGeom prst="straightConnector1">
              <a:avLst/>
            </a:prstGeom>
            <a:noFill/>
            <a:ln cap="flat" cmpd="sng" w="76200">
              <a:solidFill>
                <a:srgbClr val="00FF00"/>
              </a:solidFill>
              <a:prstDash val="solid"/>
              <a:round/>
              <a:headEnd len="med" w="med" type="none"/>
              <a:tailEnd len="med" w="med" type="none"/>
            </a:ln>
          </p:spPr>
        </p:cxnSp>
        <p:sp>
          <p:nvSpPr>
            <p:cNvPr id="170" name="Google Shape;170;p45"/>
            <p:cNvSpPr txBox="1"/>
            <p:nvPr/>
          </p:nvSpPr>
          <p:spPr>
            <a:xfrm>
              <a:off x="6426475" y="2245450"/>
              <a:ext cx="761700" cy="685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sp>
          <p:nvSpPr>
            <p:cNvPr id="171" name="Google Shape;171;p45"/>
            <p:cNvSpPr txBox="1"/>
            <p:nvPr/>
          </p:nvSpPr>
          <p:spPr>
            <a:xfrm>
              <a:off x="15661350" y="5275510"/>
              <a:ext cx="2353200" cy="13185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NESTED OBJECTS</a:t>
              </a:r>
              <a:endParaRPr sz="3600"/>
            </a:p>
          </p:txBody>
        </p:sp>
        <p:cxnSp>
          <p:nvCxnSpPr>
            <p:cNvPr id="172" name="Google Shape;172;p45"/>
            <p:cNvCxnSpPr>
              <a:stCxn id="173" idx="3"/>
              <a:endCxn id="171" idx="1"/>
            </p:cNvCxnSpPr>
            <p:nvPr/>
          </p:nvCxnSpPr>
          <p:spPr>
            <a:xfrm flipH="1" rot="10800000">
              <a:off x="8544775" y="5934900"/>
              <a:ext cx="7116600" cy="1927200"/>
            </a:xfrm>
            <a:prstGeom prst="straightConnector1">
              <a:avLst/>
            </a:prstGeom>
            <a:noFill/>
            <a:ln cap="flat" cmpd="sng" w="76200">
              <a:solidFill>
                <a:srgbClr val="FF9900"/>
              </a:solidFill>
              <a:prstDash val="solid"/>
              <a:round/>
              <a:headEnd len="med" w="med" type="none"/>
              <a:tailEnd len="med" w="med" type="none"/>
            </a:ln>
          </p:spPr>
        </p:cxnSp>
        <p:sp>
          <p:nvSpPr>
            <p:cNvPr id="173" name="Google Shape;173;p45"/>
            <p:cNvSpPr txBox="1"/>
            <p:nvPr/>
          </p:nvSpPr>
          <p:spPr>
            <a:xfrm>
              <a:off x="4834975" y="7036800"/>
              <a:ext cx="3709800" cy="1650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cxnSp>
          <p:nvCxnSpPr>
            <p:cNvPr id="174" name="Google Shape;174;p45"/>
            <p:cNvCxnSpPr>
              <a:stCxn id="175" idx="1"/>
              <a:endCxn id="166" idx="1"/>
            </p:cNvCxnSpPr>
            <p:nvPr/>
          </p:nvCxnSpPr>
          <p:spPr>
            <a:xfrm flipH="1" rot="10800000">
              <a:off x="9027200" y="3585215"/>
              <a:ext cx="6634200" cy="1322700"/>
            </a:xfrm>
            <a:prstGeom prst="straightConnector1">
              <a:avLst/>
            </a:prstGeom>
            <a:noFill/>
            <a:ln cap="flat" cmpd="sng" w="76200">
              <a:solidFill>
                <a:srgbClr val="00FF00"/>
              </a:solidFill>
              <a:prstDash val="solid"/>
              <a:round/>
              <a:headEnd len="med" w="med" type="none"/>
              <a:tailEnd len="med" w="med" type="none"/>
            </a:ln>
          </p:spPr>
        </p:cxnSp>
        <p:sp>
          <p:nvSpPr>
            <p:cNvPr id="175" name="Google Shape;175;p45"/>
            <p:cNvSpPr/>
            <p:nvPr/>
          </p:nvSpPr>
          <p:spPr>
            <a:xfrm rot="10800000">
              <a:off x="8146700" y="4236598"/>
              <a:ext cx="880500" cy="1372500"/>
            </a:xfrm>
            <a:prstGeom prst="leftBrace">
              <a:avLst>
                <a:gd fmla="val 42595" name="adj1"/>
                <a:gd fmla="val 51088" name="adj2"/>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6"/>
          <p:cNvSpPr txBox="1"/>
          <p:nvPr>
            <p:ph type="title"/>
          </p:nvPr>
        </p:nvSpPr>
        <p:spPr>
          <a:xfrm>
            <a:off x="943628" y="1476767"/>
            <a:ext cx="16436700" cy="15348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a:t>The YAML format (1/2)</a:t>
            </a:r>
            <a:endParaRPr/>
          </a:p>
        </p:txBody>
      </p:sp>
      <p:sp>
        <p:nvSpPr>
          <p:cNvPr id="181" name="Google Shape;181;p46"/>
          <p:cNvSpPr txBox="1"/>
          <p:nvPr/>
        </p:nvSpPr>
        <p:spPr>
          <a:xfrm>
            <a:off x="943625" y="3836375"/>
            <a:ext cx="16907400" cy="1660200"/>
          </a:xfrm>
          <a:prstGeom prst="rect">
            <a:avLst/>
          </a:prstGeom>
          <a:noFill/>
          <a:ln>
            <a:noFill/>
          </a:ln>
        </p:spPr>
        <p:txBody>
          <a:bodyPr anchorCtr="0" anchor="t" bIns="182750" lIns="182750" spcFirstLastPara="1" rIns="182750" wrap="square" tIns="182750">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YAML Ain't Markup Language </a:t>
            </a:r>
            <a:r>
              <a:rPr lang="en" sz="3000">
                <a:solidFill>
                  <a:srgbClr val="434343"/>
                </a:solidFill>
                <a:latin typeface="Calibri"/>
                <a:ea typeface="Calibri"/>
                <a:cs typeface="Calibri"/>
                <a:sym typeface="Calibri"/>
              </a:rPr>
              <a:t>(</a:t>
            </a:r>
            <a:r>
              <a:rPr b="1" lang="en" sz="3000">
                <a:solidFill>
                  <a:srgbClr val="434343"/>
                </a:solidFill>
                <a:latin typeface="Calibri"/>
                <a:ea typeface="Calibri"/>
                <a:cs typeface="Calibri"/>
                <a:sym typeface="Calibri"/>
              </a:rPr>
              <a:t>Y</a:t>
            </a:r>
            <a:r>
              <a:rPr b="1" lang="en" sz="3000">
                <a:solidFill>
                  <a:srgbClr val="434343"/>
                </a:solidFill>
                <a:latin typeface="Calibri"/>
                <a:ea typeface="Calibri"/>
                <a:cs typeface="Calibri"/>
                <a:sym typeface="Calibri"/>
              </a:rPr>
              <a:t>ML</a:t>
            </a:r>
            <a:r>
              <a:rPr lang="en" sz="3000">
                <a:solidFill>
                  <a:srgbClr val="434343"/>
                </a:solidFill>
                <a:latin typeface="Calibri"/>
                <a:ea typeface="Calibri"/>
                <a:cs typeface="Calibri"/>
                <a:sym typeface="Calibri"/>
              </a:rPr>
              <a:t>) is a serialization language used to store data. It is a superset of JSON</a:t>
            </a:r>
            <a:endParaRPr sz="3000">
              <a:solidFill>
                <a:srgbClr val="434343"/>
              </a:solidFill>
              <a:latin typeface="Calibri"/>
              <a:ea typeface="Calibri"/>
              <a:cs typeface="Calibri"/>
              <a:sym typeface="Calibri"/>
            </a:endParaRPr>
          </a:p>
        </p:txBody>
      </p:sp>
      <p:sp>
        <p:nvSpPr>
          <p:cNvPr id="182" name="Google Shape;182;p46"/>
          <p:cNvSpPr txBox="1"/>
          <p:nvPr/>
        </p:nvSpPr>
        <p:spPr>
          <a:xfrm>
            <a:off x="1019825" y="5266475"/>
            <a:ext cx="16360500" cy="377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0"/>
              </a:spcAft>
              <a:buNone/>
            </a:pPr>
            <a:r>
              <a:rPr b="1" lang="en" sz="3000">
                <a:solidFill>
                  <a:srgbClr val="434343"/>
                </a:solidFill>
                <a:latin typeface="Calibri"/>
                <a:ea typeface="Calibri"/>
                <a:cs typeface="Calibri"/>
                <a:sym typeface="Calibri"/>
              </a:rPr>
              <a:t>Features:</a:t>
            </a:r>
            <a:endParaRPr b="1" sz="3000">
              <a:solidFill>
                <a:srgbClr val="434343"/>
              </a:solidFill>
              <a:latin typeface="Calibri"/>
              <a:ea typeface="Calibri"/>
              <a:cs typeface="Calibri"/>
              <a:sym typeface="Calibri"/>
            </a:endParaRPr>
          </a:p>
          <a:p>
            <a:pPr indent="-419100" lvl="0" marL="914400" rtl="0" algn="l">
              <a:lnSpc>
                <a:spcPct val="115000"/>
              </a:lnSpc>
              <a:spcBef>
                <a:spcPts val="160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Text-based, data is in the form of </a:t>
            </a:r>
            <a:r>
              <a:rPr i="1" lang="en" sz="3000">
                <a:solidFill>
                  <a:srgbClr val="434343"/>
                </a:solidFill>
                <a:latin typeface="Calibri"/>
                <a:ea typeface="Calibri"/>
                <a:cs typeface="Calibri"/>
                <a:sym typeface="Calibri"/>
              </a:rPr>
              <a:t>key-value pairs</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Diverse and extensible data types (arrays can be used), multiline strings, comments</a:t>
            </a:r>
            <a:endParaRPr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i="1" lang="en" sz="3000">
                <a:solidFill>
                  <a:srgbClr val="434343"/>
                </a:solidFill>
                <a:latin typeface="Calibri"/>
                <a:ea typeface="Calibri"/>
                <a:cs typeface="Calibri"/>
                <a:sym typeface="Calibri"/>
              </a:rPr>
              <a:t>Language and platform independent</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i="1" lang="en" sz="3000">
                <a:solidFill>
                  <a:srgbClr val="434343"/>
                </a:solidFill>
                <a:latin typeface="Calibri"/>
                <a:ea typeface="Calibri"/>
                <a:cs typeface="Calibri"/>
                <a:sym typeface="Calibri"/>
              </a:rPr>
              <a:t>Even more human-readable than JSON</a:t>
            </a:r>
            <a:endParaRPr i="1" sz="3000">
              <a:solidFill>
                <a:srgbClr val="434343"/>
              </a:solidFill>
              <a:latin typeface="Calibri"/>
              <a:ea typeface="Calibri"/>
              <a:cs typeface="Calibri"/>
              <a:sym typeface="Calibri"/>
            </a:endParaRPr>
          </a:p>
          <a:p>
            <a:pPr indent="-419100" lvl="0" marL="914400" rtl="0" algn="l">
              <a:lnSpc>
                <a:spcPct val="115000"/>
              </a:lnSpc>
              <a:spcBef>
                <a:spcPts val="0"/>
              </a:spcBef>
              <a:spcAft>
                <a:spcPts val="0"/>
              </a:spcAft>
              <a:buClr>
                <a:srgbClr val="434343"/>
              </a:buClr>
              <a:buSzPts val="3000"/>
              <a:buFont typeface="Calibri"/>
              <a:buChar char="●"/>
            </a:pPr>
            <a:r>
              <a:rPr lang="en" sz="3000">
                <a:solidFill>
                  <a:srgbClr val="434343"/>
                </a:solidFill>
                <a:latin typeface="Calibri"/>
                <a:ea typeface="Calibri"/>
                <a:cs typeface="Calibri"/>
                <a:sym typeface="Calibri"/>
              </a:rPr>
              <a:t>Mainly used in configuration files</a:t>
            </a:r>
            <a:endParaRPr sz="3000">
              <a:solidFill>
                <a:srgbClr val="434343"/>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7"/>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rtl="0" algn="l">
              <a:lnSpc>
                <a:spcPct val="115000"/>
              </a:lnSpc>
              <a:spcBef>
                <a:spcPts val="0"/>
              </a:spcBef>
              <a:spcAft>
                <a:spcPts val="0"/>
              </a:spcAft>
              <a:buNone/>
            </a:pPr>
            <a:r>
              <a:rPr lang="en" sz="3997"/>
              <a:t>The YAML format (2/2)</a:t>
            </a:r>
            <a:endParaRPr sz="3997">
              <a:solidFill>
                <a:srgbClr val="FFFFFF"/>
              </a:solidFill>
            </a:endParaRPr>
          </a:p>
        </p:txBody>
      </p:sp>
      <p:sp>
        <p:nvSpPr>
          <p:cNvPr id="188" name="Google Shape;188;p47"/>
          <p:cNvSpPr txBox="1"/>
          <p:nvPr/>
        </p:nvSpPr>
        <p:spPr>
          <a:xfrm>
            <a:off x="3742600" y="2256350"/>
            <a:ext cx="10924800" cy="5941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Courier New"/>
                <a:ea typeface="Courier New"/>
                <a:cs typeface="Courier New"/>
                <a:sym typeface="Courier New"/>
              </a:rPr>
              <a:t>currencies:</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name: EUR</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fiat: true</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rates:</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 vs: USD</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value: 1.17315</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name: BTC</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fiat: false</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rates:</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 vs: EUR</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    value: 7008.66</a:t>
            </a:r>
            <a:endParaRPr sz="3000">
              <a:latin typeface="Courier New"/>
              <a:ea typeface="Courier New"/>
              <a:cs typeface="Courier New"/>
              <a:sym typeface="Courier New"/>
            </a:endParaRPr>
          </a:p>
        </p:txBody>
      </p:sp>
      <p:grpSp>
        <p:nvGrpSpPr>
          <p:cNvPr id="189" name="Google Shape;189;p47"/>
          <p:cNvGrpSpPr/>
          <p:nvPr/>
        </p:nvGrpSpPr>
        <p:grpSpPr>
          <a:xfrm>
            <a:off x="400150" y="2567625"/>
            <a:ext cx="17586175" cy="5317650"/>
            <a:chOff x="400150" y="2567625"/>
            <a:chExt cx="17586175" cy="5317650"/>
          </a:xfrm>
        </p:grpSpPr>
        <p:sp>
          <p:nvSpPr>
            <p:cNvPr id="190" name="Google Shape;190;p47"/>
            <p:cNvSpPr txBox="1"/>
            <p:nvPr/>
          </p:nvSpPr>
          <p:spPr>
            <a:xfrm>
              <a:off x="400150" y="2899725"/>
              <a:ext cx="2353200" cy="13185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600">
                  <a:solidFill>
                    <a:srgbClr val="434343"/>
                  </a:solidFill>
                  <a:latin typeface="Calibri"/>
                  <a:ea typeface="Calibri"/>
                  <a:cs typeface="Calibri"/>
                  <a:sym typeface="Calibri"/>
                </a:rPr>
                <a:t>KEY-VALUE PAIRS</a:t>
              </a:r>
              <a:endParaRPr b="1" sz="3600">
                <a:solidFill>
                  <a:srgbClr val="434343"/>
                </a:solidFill>
                <a:latin typeface="Calibri"/>
                <a:ea typeface="Calibri"/>
                <a:cs typeface="Calibri"/>
                <a:sym typeface="Calibri"/>
              </a:endParaRPr>
            </a:p>
          </p:txBody>
        </p:sp>
        <p:sp>
          <p:nvSpPr>
            <p:cNvPr id="191" name="Google Shape;191;p47"/>
            <p:cNvSpPr txBox="1"/>
            <p:nvPr/>
          </p:nvSpPr>
          <p:spPr>
            <a:xfrm>
              <a:off x="15161475" y="2567625"/>
              <a:ext cx="2824800" cy="1470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3000">
                  <a:solidFill>
                    <a:srgbClr val="434343"/>
                  </a:solidFill>
                  <a:latin typeface="Calibri"/>
                  <a:ea typeface="Calibri"/>
                  <a:cs typeface="Calibri"/>
                  <a:sym typeface="Calibri"/>
                </a:rPr>
                <a:t>STRINGS DON’T NEED QUOTES</a:t>
              </a:r>
              <a:endParaRPr sz="3000"/>
            </a:p>
          </p:txBody>
        </p:sp>
        <p:sp>
          <p:nvSpPr>
            <p:cNvPr id="192" name="Google Shape;192;p47"/>
            <p:cNvSpPr txBox="1"/>
            <p:nvPr/>
          </p:nvSpPr>
          <p:spPr>
            <a:xfrm>
              <a:off x="4184650" y="3183575"/>
              <a:ext cx="3165600" cy="4818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cxnSp>
          <p:nvCxnSpPr>
            <p:cNvPr id="193" name="Google Shape;193;p47"/>
            <p:cNvCxnSpPr>
              <a:stCxn id="192" idx="1"/>
              <a:endCxn id="190" idx="3"/>
            </p:cNvCxnSpPr>
            <p:nvPr/>
          </p:nvCxnSpPr>
          <p:spPr>
            <a:xfrm flipH="1">
              <a:off x="2753350" y="3424475"/>
              <a:ext cx="1431300" cy="134400"/>
            </a:xfrm>
            <a:prstGeom prst="straightConnector1">
              <a:avLst/>
            </a:prstGeom>
            <a:noFill/>
            <a:ln cap="flat" cmpd="sng" w="76200">
              <a:solidFill>
                <a:srgbClr val="4A86E8"/>
              </a:solidFill>
              <a:prstDash val="solid"/>
              <a:round/>
              <a:headEnd len="med" w="med" type="none"/>
              <a:tailEnd len="med" w="med" type="none"/>
            </a:ln>
          </p:spPr>
        </p:cxnSp>
        <p:cxnSp>
          <p:nvCxnSpPr>
            <p:cNvPr id="194" name="Google Shape;194;p47"/>
            <p:cNvCxnSpPr>
              <a:stCxn id="195" idx="3"/>
              <a:endCxn id="191" idx="1"/>
            </p:cNvCxnSpPr>
            <p:nvPr/>
          </p:nvCxnSpPr>
          <p:spPr>
            <a:xfrm flipH="1" rot="10800000">
              <a:off x="6569350" y="3302825"/>
              <a:ext cx="8592000" cy="1433100"/>
            </a:xfrm>
            <a:prstGeom prst="straightConnector1">
              <a:avLst/>
            </a:prstGeom>
            <a:noFill/>
            <a:ln cap="flat" cmpd="sng" w="76200">
              <a:solidFill>
                <a:srgbClr val="00FF00"/>
              </a:solidFill>
              <a:prstDash val="solid"/>
              <a:round/>
              <a:headEnd len="med" w="med" type="none"/>
              <a:tailEnd len="med" w="med" type="none"/>
            </a:ln>
          </p:spPr>
        </p:cxnSp>
        <p:sp>
          <p:nvSpPr>
            <p:cNvPr id="195" name="Google Shape;195;p47"/>
            <p:cNvSpPr txBox="1"/>
            <p:nvPr/>
          </p:nvSpPr>
          <p:spPr>
            <a:xfrm>
              <a:off x="5588950" y="4393025"/>
              <a:ext cx="980400" cy="6858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sp>
          <p:nvSpPr>
            <p:cNvPr id="196" name="Google Shape;196;p47"/>
            <p:cNvSpPr txBox="1"/>
            <p:nvPr/>
          </p:nvSpPr>
          <p:spPr>
            <a:xfrm>
              <a:off x="15161525" y="5257125"/>
              <a:ext cx="2824800" cy="14706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rPr b="1" lang="en" sz="2400">
                  <a:solidFill>
                    <a:srgbClr val="434343"/>
                  </a:solidFill>
                  <a:latin typeface="Calibri"/>
                  <a:ea typeface="Calibri"/>
                  <a:cs typeface="Calibri"/>
                  <a:sym typeface="Calibri"/>
                </a:rPr>
                <a:t>NESTED OBJECTS DECLARED VIA INDENTATION</a:t>
              </a:r>
              <a:endParaRPr sz="2400"/>
            </a:p>
          </p:txBody>
        </p:sp>
        <p:cxnSp>
          <p:nvCxnSpPr>
            <p:cNvPr id="197" name="Google Shape;197;p47"/>
            <p:cNvCxnSpPr>
              <a:stCxn id="198" idx="3"/>
              <a:endCxn id="196" idx="1"/>
            </p:cNvCxnSpPr>
            <p:nvPr/>
          </p:nvCxnSpPr>
          <p:spPr>
            <a:xfrm flipH="1" rot="10800000">
              <a:off x="8118550" y="5992425"/>
              <a:ext cx="7043100" cy="1394400"/>
            </a:xfrm>
            <a:prstGeom prst="straightConnector1">
              <a:avLst/>
            </a:prstGeom>
            <a:noFill/>
            <a:ln cap="flat" cmpd="sng" w="76200">
              <a:solidFill>
                <a:srgbClr val="FF9900"/>
              </a:solidFill>
              <a:prstDash val="solid"/>
              <a:round/>
              <a:headEnd len="med" w="med" type="none"/>
              <a:tailEnd len="med" w="med" type="none"/>
            </a:ln>
          </p:spPr>
        </p:cxnSp>
        <p:sp>
          <p:nvSpPr>
            <p:cNvPr id="198" name="Google Shape;198;p47"/>
            <p:cNvSpPr txBox="1"/>
            <p:nvPr/>
          </p:nvSpPr>
          <p:spPr>
            <a:xfrm>
              <a:off x="4184650" y="6888375"/>
              <a:ext cx="3933900" cy="9969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600"/>
                </a:spcBef>
                <a:spcAft>
                  <a:spcPts val="0"/>
                </a:spcAft>
                <a:buNone/>
              </a:pPr>
              <a:r>
                <a:t/>
              </a:r>
              <a:endParaRPr sz="36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8"/>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Libraries to work with JSON and YAML</a:t>
            </a:r>
            <a:endParaRPr b="0" i="0" sz="4395" u="none" cap="none" strike="noStrike">
              <a:solidFill>
                <a:schemeClr val="lt1"/>
              </a:solidFill>
              <a:latin typeface="Calibri"/>
              <a:ea typeface="Calibri"/>
              <a:cs typeface="Calibri"/>
              <a:sym typeface="Calibri"/>
            </a:endParaRPr>
          </a:p>
        </p:txBody>
      </p:sp>
      <p:sp>
        <p:nvSpPr>
          <p:cNvPr id="204" name="Google Shape;204;p48"/>
          <p:cNvSpPr txBox="1"/>
          <p:nvPr>
            <p:ph idx="4294967295" type="body"/>
          </p:nvPr>
        </p:nvSpPr>
        <p:spPr>
          <a:xfrm>
            <a:off x="421350" y="1777601"/>
            <a:ext cx="17416800" cy="6148200"/>
          </a:xfrm>
          <a:prstGeom prst="rect">
            <a:avLst/>
          </a:prstGeom>
          <a:noFill/>
          <a:ln>
            <a:noFill/>
          </a:ln>
        </p:spPr>
        <p:txBody>
          <a:bodyPr anchorCtr="0" anchor="t" bIns="182675" lIns="182675" spcFirstLastPara="1" rIns="182675" wrap="square" tIns="182675">
            <a:noAutofit/>
          </a:bodyPr>
          <a:lstStyle/>
          <a:p>
            <a:pPr indent="0" lvl="0" marL="0" marR="0" rtl="0" algn="l">
              <a:lnSpc>
                <a:spcPct val="115000"/>
              </a:lnSpc>
              <a:spcBef>
                <a:spcPts val="0"/>
              </a:spcBef>
              <a:spcAft>
                <a:spcPts val="0"/>
              </a:spcAft>
              <a:buNone/>
            </a:pPr>
            <a:r>
              <a:rPr lang="en" sz="3997">
                <a:solidFill>
                  <a:srgbClr val="434343"/>
                </a:solidFill>
              </a:rPr>
              <a:t>For JSON:</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latin typeface="Courier New"/>
                <a:ea typeface="Courier New"/>
                <a:cs typeface="Courier New"/>
                <a:sym typeface="Courier New"/>
              </a:rPr>
              <a:t>json</a:t>
            </a:r>
            <a:r>
              <a:rPr lang="en" sz="3997">
                <a:solidFill>
                  <a:srgbClr val="434343"/>
                </a:solidFill>
              </a:rPr>
              <a:t> module in the Python Standard Library</a:t>
            </a:r>
            <a:endParaRPr sz="3997">
              <a:solidFill>
                <a:srgbClr val="434343"/>
              </a:solidFill>
            </a:endParaRPr>
          </a:p>
          <a:p>
            <a:pPr indent="0" lvl="0" marL="0" marR="0" rtl="0" algn="l">
              <a:lnSpc>
                <a:spcPct val="115000"/>
              </a:lnSpc>
              <a:spcBef>
                <a:spcPts val="0"/>
              </a:spcBef>
              <a:spcAft>
                <a:spcPts val="0"/>
              </a:spcAft>
              <a:buNone/>
            </a:pPr>
            <a:r>
              <a:t/>
            </a:r>
            <a:endParaRPr sz="3997">
              <a:solidFill>
                <a:srgbClr val="434343"/>
              </a:solidFill>
            </a:endParaRPr>
          </a:p>
          <a:p>
            <a:pPr indent="0" lvl="0" marL="0" marR="0" rtl="0" algn="l">
              <a:lnSpc>
                <a:spcPct val="115000"/>
              </a:lnSpc>
              <a:spcBef>
                <a:spcPts val="0"/>
              </a:spcBef>
              <a:spcAft>
                <a:spcPts val="0"/>
              </a:spcAft>
              <a:buNone/>
            </a:pPr>
            <a:r>
              <a:rPr lang="en" sz="3997">
                <a:solidFill>
                  <a:srgbClr val="434343"/>
                </a:solidFill>
              </a:rPr>
              <a:t>For YAML:</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PyYAML</a:t>
            </a:r>
            <a:r>
              <a:rPr lang="en" sz="3997">
                <a:solidFill>
                  <a:srgbClr val="434343"/>
                </a:solidFill>
              </a:rPr>
              <a:t>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ramuel.yaml</a:t>
            </a:r>
            <a:r>
              <a:rPr lang="en" sz="3997">
                <a:solidFill>
                  <a:srgbClr val="434343"/>
                </a:solidFill>
              </a:rPr>
              <a:t> library</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pureyaml</a:t>
            </a:r>
            <a:r>
              <a:rPr lang="en" sz="3997">
                <a:solidFill>
                  <a:srgbClr val="434343"/>
                </a:solidFill>
              </a:rPr>
              <a:t> library</a:t>
            </a:r>
            <a:endParaRPr sz="3997">
              <a:solidFill>
                <a:srgbClr val="434343"/>
              </a:solidFill>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3997">
              <a:solidFill>
                <a:srgbClr val="434343"/>
              </a:solidFill>
              <a:latin typeface="Courier New"/>
              <a:ea typeface="Courier New"/>
              <a:cs typeface="Courier New"/>
              <a:sym typeface="Courier New"/>
            </a:endParaRPr>
          </a:p>
        </p:txBody>
      </p:sp>
      <p:sp>
        <p:nvSpPr>
          <p:cNvPr id="205" name="Google Shape;205;p48"/>
          <p:cNvSpPr txBox="1"/>
          <p:nvPr/>
        </p:nvSpPr>
        <p:spPr>
          <a:xfrm>
            <a:off x="681375" y="7698350"/>
            <a:ext cx="17156700" cy="216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434343"/>
                </a:solidFill>
                <a:latin typeface="Calibri"/>
                <a:ea typeface="Calibri"/>
                <a:cs typeface="Calibri"/>
                <a:sym typeface="Calibri"/>
              </a:rPr>
              <a:t>We’ll use the </a:t>
            </a:r>
            <a:r>
              <a:rPr lang="en" sz="4800">
                <a:solidFill>
                  <a:srgbClr val="434343"/>
                </a:solidFill>
                <a:latin typeface="Courier New"/>
                <a:ea typeface="Courier New"/>
                <a:cs typeface="Courier New"/>
                <a:sym typeface="Courier New"/>
              </a:rPr>
              <a:t>json</a:t>
            </a:r>
            <a:r>
              <a:rPr lang="en" sz="4800">
                <a:solidFill>
                  <a:srgbClr val="434343"/>
                </a:solidFill>
                <a:latin typeface="Calibri"/>
                <a:ea typeface="Calibri"/>
                <a:cs typeface="Calibri"/>
                <a:sym typeface="Calibri"/>
              </a:rPr>
              <a:t> and </a:t>
            </a:r>
            <a:r>
              <a:rPr lang="en" sz="4800">
                <a:solidFill>
                  <a:srgbClr val="434343"/>
                </a:solidFill>
                <a:latin typeface="Courier New"/>
                <a:ea typeface="Courier New"/>
                <a:cs typeface="Courier New"/>
                <a:sym typeface="Courier New"/>
              </a:rPr>
              <a:t>PyYAML</a:t>
            </a:r>
            <a:r>
              <a:rPr lang="en" sz="4800">
                <a:solidFill>
                  <a:srgbClr val="434343"/>
                </a:solidFill>
                <a:latin typeface="Calibri"/>
                <a:ea typeface="Calibri"/>
                <a:cs typeface="Calibri"/>
                <a:sym typeface="Calibri"/>
              </a:rPr>
              <a:t> in our code sample</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9"/>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read and write</a:t>
            </a:r>
            <a:endParaRPr sz="11500"/>
          </a:p>
          <a:p>
            <a:pPr indent="0" lvl="0" marL="0" marR="0" rtl="0" algn="l">
              <a:lnSpc>
                <a:spcPct val="100000"/>
              </a:lnSpc>
              <a:spcBef>
                <a:spcPts val="0"/>
              </a:spcBef>
              <a:spcAft>
                <a:spcPts val="0"/>
              </a:spcAft>
              <a:buClr>
                <a:srgbClr val="000000"/>
              </a:buClr>
              <a:buSzPts val="1100"/>
              <a:buFont typeface="Arial"/>
              <a:buNone/>
            </a:pPr>
            <a:r>
              <a:rPr lang="en" sz="11500"/>
              <a:t>JSON and YAML files</a:t>
            </a:r>
            <a:endParaRPr sz="1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0"/>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216" name="Google Shape;216;p50"/>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The JSON format</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The YAML format</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Libraries to work with JSON and YAML</a:t>
            </a:r>
            <a:endParaRPr sz="3997">
              <a:solidFill>
                <a:srgbClr val="434343"/>
              </a:solidFill>
              <a:latin typeface="Courier New"/>
              <a:ea typeface="Courier New"/>
              <a:cs typeface="Courier New"/>
              <a:sym typeface="Courier New"/>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read and write JSON and YAML files</a:t>
            </a:r>
            <a:endParaRPr sz="3997">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