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3"/>
    <p:sldMasterId id="214748368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10282225" cx="1828005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1"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888e44f3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2888e44f3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br>
              <a:rPr b="0" i="0" lang="en" sz="1100" u="none" cap="none" strike="noStrike">
                <a:solidFill>
                  <a:schemeClr val="dk1"/>
                </a:solidFill>
                <a:latin typeface="Arial"/>
                <a:ea typeface="Arial"/>
                <a:cs typeface="Arial"/>
                <a:sym typeface="Arial"/>
              </a:rPr>
            </a:br>
            <a:r>
              <a:rPr b="0" i="0" lang="en" sz="1100" u="none" cap="none" strike="noStrike">
                <a:solidFill>
                  <a:schemeClr val="dk1"/>
                </a:solidFill>
                <a:latin typeface="Arial"/>
                <a:ea typeface="Arial"/>
                <a:cs typeface="Arial"/>
                <a:sym typeface="Arial"/>
              </a:rPr>
              <a:t>This would be the introduction slide of the topic that you are covering in this subsection.</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When this slide plays, you could talk about the main aim that we’d be covering in this video.</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888e44f3c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888e44f3c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888e44f3c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888e44f3c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This slide can also be used to cover topics that can be represented by an image/graph etc. Information which is half image/half information type. Like shown in the example above.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888e44f3c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2888e44f3c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888e44f3c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2888e44f3c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888e44f3c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2888e44f3c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Something that needs to grab the viewers attention!!</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888e44f3c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2888e44f3c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This slide, like mentioned is to summarize the various videos we have seen in this section. This gives the viewers a sense of achievement that they have covered exactly what they were looking for.</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888e44f3c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888e44f3c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bg>
      <p:bgPr>
        <a:solidFill>
          <a:srgbClr val="F3702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11" name="Google Shape;11;p2"/>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6" name="Shape 46"/>
        <p:cNvGrpSpPr/>
        <p:nvPr/>
      </p:nvGrpSpPr>
      <p:grpSpPr>
        <a:xfrm>
          <a:off x="0" y="0"/>
          <a:ext cx="0" cy="0"/>
          <a:chOff x="0" y="0"/>
          <a:chExt cx="0" cy="0"/>
        </a:xfrm>
      </p:grpSpPr>
      <p:sp>
        <p:nvSpPr>
          <p:cNvPr id="47" name="Google Shape;47;p11"/>
          <p:cNvSpPr txBox="1"/>
          <p:nvPr/>
        </p:nvSpPr>
        <p:spPr>
          <a:xfrm flipH="1" rot="10800000">
            <a:off x="0" y="0"/>
            <a:ext cx="18280063" cy="9387452"/>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8" name="Google Shape;48;p11"/>
          <p:cNvSpPr/>
          <p:nvPr/>
        </p:nvSpPr>
        <p:spPr>
          <a:xfrm flipH="1" rot="10800000">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9" name="Google Shape;49;p11"/>
          <p:cNvSpPr txBox="1"/>
          <p:nvPr>
            <p:ph idx="1" type="body"/>
          </p:nvPr>
        </p:nvSpPr>
        <p:spPr>
          <a:xfrm>
            <a:off x="114251" y="9389302"/>
            <a:ext cx="16756724" cy="892986"/>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F37021"/>
        </a:solidFill>
      </p:bgPr>
    </p:bg>
    <p:spTree>
      <p:nvGrpSpPr>
        <p:cNvPr id="52" name="Shape 5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53" name="Shape 5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54" name="Shape 5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55" name="Shape 5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56" name="Shape 5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57" name="Shape 5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spTree>
      <p:nvGrpSpPr>
        <p:cNvPr id="62" name="Shape 62"/>
        <p:cNvGrpSpPr/>
        <p:nvPr/>
      </p:nvGrpSpPr>
      <p:grpSpPr>
        <a:xfrm>
          <a:off x="0" y="0"/>
          <a:ext cx="0" cy="0"/>
          <a:chOff x="0" y="0"/>
          <a:chExt cx="0" cy="0"/>
        </a:xfrm>
      </p:grpSpPr>
      <p:sp>
        <p:nvSpPr>
          <p:cNvPr id="63" name="Google Shape;63;p21"/>
          <p:cNvSpPr txBox="1"/>
          <p:nvPr>
            <p:ph type="ctrTitle"/>
          </p:nvPr>
        </p:nvSpPr>
        <p:spPr>
          <a:xfrm>
            <a:off x="780711" y="3636865"/>
            <a:ext cx="16437000" cy="18663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64" name="Google Shape;64;p21"/>
          <p:cNvSpPr txBox="1"/>
          <p:nvPr>
            <p:ph idx="1" type="subTitle"/>
          </p:nvPr>
        </p:nvSpPr>
        <p:spPr>
          <a:xfrm>
            <a:off x="780711" y="5575679"/>
            <a:ext cx="16437000" cy="8655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pic>
        <p:nvPicPr>
          <p:cNvPr descr="icon-white.png" id="65" name="Google Shape;65;p21"/>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3"/>
          <p:cNvSpPr/>
          <p:nvPr/>
        </p:nvSpPr>
        <p:spPr>
          <a:xfrm flipH="1" rot="10800000">
            <a:off x="0" y="1312192"/>
            <a:ext cx="18280063" cy="8970046"/>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4" name="Google Shape;14;p3"/>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5" name="Google Shape;15;p3"/>
          <p:cNvSpPr txBox="1"/>
          <p:nvPr>
            <p:ph type="title"/>
          </p:nvPr>
        </p:nvSpPr>
        <p:spPr>
          <a:xfrm>
            <a:off x="196414" y="32685"/>
            <a:ext cx="17645539" cy="120484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type="title">
  <p:cSld name="TITLE">
    <p:spTree>
      <p:nvGrpSpPr>
        <p:cNvPr id="66" name="Shape 66"/>
        <p:cNvGrpSpPr/>
        <p:nvPr/>
      </p:nvGrpSpPr>
      <p:grpSpPr>
        <a:xfrm>
          <a:off x="0" y="0"/>
          <a:ext cx="0" cy="0"/>
          <a:chOff x="0" y="0"/>
          <a:chExt cx="0" cy="0"/>
        </a:xfrm>
      </p:grpSpPr>
      <p:sp>
        <p:nvSpPr>
          <p:cNvPr id="67" name="Google Shape;67;p22"/>
          <p:cNvSpPr txBox="1"/>
          <p:nvPr>
            <p:ph type="title"/>
          </p:nvPr>
        </p:nvSpPr>
        <p:spPr>
          <a:xfrm>
            <a:off x="780711" y="5605055"/>
            <a:ext cx="16437000" cy="11460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51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pic>
        <p:nvPicPr>
          <p:cNvPr descr="Packt-Logo-white.png" id="68" name="Google Shape;68;p22"/>
          <p:cNvPicPr preferRelativeResize="0"/>
          <p:nvPr/>
        </p:nvPicPr>
        <p:blipFill rotWithShape="1">
          <a:blip r:embed="rId2">
            <a:alphaModFix/>
          </a:blip>
          <a:srcRect b="0" l="0" r="0" t="0"/>
          <a:stretch/>
        </p:blipFill>
        <p:spPr>
          <a:xfrm>
            <a:off x="225403" y="2954094"/>
            <a:ext cx="6745412" cy="323184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lone Introduction or Summary" type="secHead">
  <p:cSld name="SECTION_HEADER">
    <p:spTree>
      <p:nvGrpSpPr>
        <p:cNvPr id="69" name="Shape 69"/>
        <p:cNvGrpSpPr/>
        <p:nvPr/>
      </p:nvGrpSpPr>
      <p:grpSpPr>
        <a:xfrm>
          <a:off x="0" y="0"/>
          <a:ext cx="0" cy="0"/>
          <a:chOff x="0" y="0"/>
          <a:chExt cx="0" cy="0"/>
        </a:xfrm>
      </p:grpSpPr>
      <p:sp>
        <p:nvSpPr>
          <p:cNvPr id="70" name="Google Shape;70;p23"/>
          <p:cNvSpPr txBox="1"/>
          <p:nvPr>
            <p:ph type="title"/>
          </p:nvPr>
        </p:nvSpPr>
        <p:spPr>
          <a:xfrm>
            <a:off x="921500" y="4128788"/>
            <a:ext cx="16437000" cy="2024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83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9pPr>
          </a:lstStyle>
          <a:p/>
        </p:txBody>
      </p:sp>
      <p:pic>
        <p:nvPicPr>
          <p:cNvPr descr="icon-white.png" id="71" name="Google Shape;71;p23"/>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24"/>
          <p:cNvSpPr/>
          <p:nvPr/>
        </p:nvSpPr>
        <p:spPr>
          <a:xfrm flipH="1" rot="10800000">
            <a:off x="0" y="3370539"/>
            <a:ext cx="18280200" cy="69117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4" name="Google Shape;74;p24"/>
          <p:cNvSpPr/>
          <p:nvPr/>
        </p:nvSpPr>
        <p:spPr>
          <a:xfrm>
            <a:off x="0" y="3370440"/>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5" name="Google Shape;75;p24"/>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6" name="Google Shape;76;p24"/>
          <p:cNvSpPr txBox="1"/>
          <p:nvPr>
            <p:ph idx="1" type="body"/>
          </p:nvPr>
        </p:nvSpPr>
        <p:spPr>
          <a:xfrm>
            <a:off x="943390" y="3836374"/>
            <a:ext cx="164370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pic>
        <p:nvPicPr>
          <p:cNvPr descr="icon-beacon.png" id="77" name="Google Shape;77;p24"/>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25"/>
          <p:cNvSpPr/>
          <p:nvPr/>
        </p:nvSpPr>
        <p:spPr>
          <a:xfrm flipH="1" rot="10800000">
            <a:off x="0" y="3370539"/>
            <a:ext cx="18280200" cy="69117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0" name="Google Shape;80;p25"/>
          <p:cNvSpPr/>
          <p:nvPr/>
        </p:nvSpPr>
        <p:spPr>
          <a:xfrm>
            <a:off x="0" y="3370440"/>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1" name="Google Shape;81;p25"/>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82" name="Google Shape;82;p25"/>
          <p:cNvSpPr txBox="1"/>
          <p:nvPr>
            <p:ph idx="1" type="body"/>
          </p:nvPr>
        </p:nvSpPr>
        <p:spPr>
          <a:xfrm>
            <a:off x="943390" y="3836375"/>
            <a:ext cx="79962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83" name="Google Shape;83;p25"/>
          <p:cNvSpPr txBox="1"/>
          <p:nvPr>
            <p:ph idx="2" type="body"/>
          </p:nvPr>
        </p:nvSpPr>
        <p:spPr>
          <a:xfrm>
            <a:off x="9384425" y="3836375"/>
            <a:ext cx="79962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pic>
        <p:nvPicPr>
          <p:cNvPr descr="icon-beacon.png" id="84" name="Google Shape;84;p25"/>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6"/>
          <p:cNvSpPr/>
          <p:nvPr/>
        </p:nvSpPr>
        <p:spPr>
          <a:xfrm flipH="1" rot="10800000">
            <a:off x="0" y="1312238"/>
            <a:ext cx="18280200" cy="89700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7" name="Google Shape;87;p26"/>
          <p:cNvSpPr/>
          <p:nvPr/>
        </p:nvSpPr>
        <p:spPr>
          <a:xfrm>
            <a:off x="0" y="1312094"/>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8" name="Google Shape;88;p26"/>
          <p:cNvSpPr txBox="1"/>
          <p:nvPr>
            <p:ph type="title"/>
          </p:nvPr>
        </p:nvSpPr>
        <p:spPr>
          <a:xfrm>
            <a:off x="196414" y="32685"/>
            <a:ext cx="17645400" cy="1204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pic>
        <p:nvPicPr>
          <p:cNvPr descr="icon-beacon.png" id="89" name="Google Shape;89;p26"/>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90" name="Shape 90"/>
        <p:cNvGrpSpPr/>
        <p:nvPr/>
      </p:nvGrpSpPr>
      <p:grpSpPr>
        <a:xfrm>
          <a:off x="0" y="0"/>
          <a:ext cx="0" cy="0"/>
          <a:chOff x="0" y="0"/>
          <a:chExt cx="0" cy="0"/>
        </a:xfrm>
      </p:grpSpPr>
      <p:sp>
        <p:nvSpPr>
          <p:cNvPr id="91" name="Google Shape;91;p27"/>
          <p:cNvSpPr txBox="1"/>
          <p:nvPr/>
        </p:nvSpPr>
        <p:spPr>
          <a:xfrm flipH="1" rot="10800000">
            <a:off x="6550356" y="88"/>
            <a:ext cx="117297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2" name="Google Shape;92;p27"/>
          <p:cNvSpPr/>
          <p:nvPr/>
        </p:nvSpPr>
        <p:spPr>
          <a:xfrm rot="-5400000">
            <a:off x="1517856" y="5032538"/>
            <a:ext cx="10282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3" name="Google Shape;93;p27"/>
          <p:cNvSpPr txBox="1"/>
          <p:nvPr>
            <p:ph type="title"/>
          </p:nvPr>
        </p:nvSpPr>
        <p:spPr>
          <a:xfrm>
            <a:off x="451958" y="715270"/>
            <a:ext cx="5613600" cy="19059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94" name="Google Shape;94;p27"/>
          <p:cNvSpPr txBox="1"/>
          <p:nvPr>
            <p:ph idx="1" type="body"/>
          </p:nvPr>
        </p:nvSpPr>
        <p:spPr>
          <a:xfrm>
            <a:off x="451954" y="2930244"/>
            <a:ext cx="5613600" cy="6324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pic>
        <p:nvPicPr>
          <p:cNvPr descr="icon-beacon.png" id="95" name="Google Shape;95;p27"/>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96" name="Shape 96"/>
        <p:cNvGrpSpPr/>
        <p:nvPr/>
      </p:nvGrpSpPr>
      <p:grpSpPr>
        <a:xfrm>
          <a:off x="0" y="0"/>
          <a:ext cx="0" cy="0"/>
          <a:chOff x="0" y="0"/>
          <a:chExt cx="0" cy="0"/>
        </a:xfrm>
      </p:grpSpPr>
      <p:sp>
        <p:nvSpPr>
          <p:cNvPr id="97" name="Google Shape;97;p28"/>
          <p:cNvSpPr txBox="1"/>
          <p:nvPr>
            <p:ph type="title"/>
          </p:nvPr>
        </p:nvSpPr>
        <p:spPr>
          <a:xfrm>
            <a:off x="980075" y="976049"/>
            <a:ext cx="16061100" cy="8177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pic>
        <p:nvPicPr>
          <p:cNvPr descr="icon-white.png" id="98" name="Google Shape;98;p28"/>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99" name="Shape 99"/>
        <p:cNvGrpSpPr/>
        <p:nvPr/>
      </p:nvGrpSpPr>
      <p:grpSpPr>
        <a:xfrm>
          <a:off x="0" y="0"/>
          <a:ext cx="0" cy="0"/>
          <a:chOff x="0" y="0"/>
          <a:chExt cx="0" cy="0"/>
        </a:xfrm>
      </p:grpSpPr>
      <p:sp>
        <p:nvSpPr>
          <p:cNvPr id="100" name="Google Shape;100;p29"/>
          <p:cNvSpPr/>
          <p:nvPr/>
        </p:nvSpPr>
        <p:spPr>
          <a:xfrm flipH="1">
            <a:off x="-68" y="0"/>
            <a:ext cx="91401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1" name="Google Shape;101;p29"/>
          <p:cNvSpPr/>
          <p:nvPr/>
        </p:nvSpPr>
        <p:spPr>
          <a:xfrm rot="5400000">
            <a:off x="3891283" y="5033100"/>
            <a:ext cx="102810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2" name="Google Shape;102;p29"/>
          <p:cNvSpPr txBox="1"/>
          <p:nvPr>
            <p:ph type="title"/>
          </p:nvPr>
        </p:nvSpPr>
        <p:spPr>
          <a:xfrm>
            <a:off x="530769" y="2465208"/>
            <a:ext cx="8086800" cy="29631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03" name="Google Shape;103;p29"/>
          <p:cNvSpPr txBox="1"/>
          <p:nvPr>
            <p:ph idx="1" type="subTitle"/>
          </p:nvPr>
        </p:nvSpPr>
        <p:spPr>
          <a:xfrm>
            <a:off x="530769" y="5556360"/>
            <a:ext cx="8086800" cy="2469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104" name="Google Shape;104;p29"/>
          <p:cNvSpPr txBox="1"/>
          <p:nvPr>
            <p:ph idx="2" type="body"/>
          </p:nvPr>
        </p:nvSpPr>
        <p:spPr>
          <a:xfrm>
            <a:off x="9874713" y="1447731"/>
            <a:ext cx="7670700" cy="73869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05" name="Google Shape;105;p29"/>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hor Profile">
  <p:cSld name="Author Profile">
    <p:spTree>
      <p:nvGrpSpPr>
        <p:cNvPr id="106" name="Shape 106"/>
        <p:cNvGrpSpPr/>
        <p:nvPr/>
      </p:nvGrpSpPr>
      <p:grpSpPr>
        <a:xfrm>
          <a:off x="0" y="0"/>
          <a:ext cx="0" cy="0"/>
          <a:chOff x="0" y="0"/>
          <a:chExt cx="0" cy="0"/>
        </a:xfrm>
      </p:grpSpPr>
      <p:sp>
        <p:nvSpPr>
          <p:cNvPr id="107" name="Google Shape;107;p30"/>
          <p:cNvSpPr/>
          <p:nvPr/>
        </p:nvSpPr>
        <p:spPr>
          <a:xfrm flipH="1">
            <a:off x="-68" y="0"/>
            <a:ext cx="91401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8" name="Google Shape;108;p30"/>
          <p:cNvSpPr/>
          <p:nvPr/>
        </p:nvSpPr>
        <p:spPr>
          <a:xfrm rot="5400000">
            <a:off x="3891283" y="5033100"/>
            <a:ext cx="102810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9" name="Google Shape;109;p30"/>
          <p:cNvSpPr txBox="1"/>
          <p:nvPr>
            <p:ph type="title"/>
          </p:nvPr>
        </p:nvSpPr>
        <p:spPr>
          <a:xfrm>
            <a:off x="530769" y="6772113"/>
            <a:ext cx="8086800" cy="2963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85F4"/>
              </a:buClr>
              <a:buSzPts val="1400"/>
              <a:buFont typeface="Calibri"/>
              <a:buNone/>
              <a:defRPr b="0" i="0" sz="4798" u="none" cap="none" strike="noStrike">
                <a:solidFill>
                  <a:srgbClr val="4285F4"/>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10" name="Google Shape;110;p30"/>
          <p:cNvSpPr txBox="1"/>
          <p:nvPr>
            <p:ph idx="1" type="body"/>
          </p:nvPr>
        </p:nvSpPr>
        <p:spPr>
          <a:xfrm>
            <a:off x="9874713" y="1447731"/>
            <a:ext cx="7670700" cy="73869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11" name="Google Shape;111;p30"/>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pic>
        <p:nvPicPr>
          <p:cNvPr descr="Corporate headshot of a man" id="112" name="Google Shape;112;p30"/>
          <p:cNvPicPr preferRelativeResize="0"/>
          <p:nvPr/>
        </p:nvPicPr>
        <p:blipFill rotWithShape="1">
          <a:blip r:embed="rId3">
            <a:alphaModFix/>
          </a:blip>
          <a:srcRect b="0" l="0" r="0" t="0"/>
          <a:stretch/>
        </p:blipFill>
        <p:spPr>
          <a:xfrm>
            <a:off x="2284116" y="1835103"/>
            <a:ext cx="4580100" cy="4580100"/>
          </a:xfrm>
          <a:prstGeom prst="ellipse">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13" name="Shape 113"/>
        <p:cNvGrpSpPr/>
        <p:nvPr/>
      </p:nvGrpSpPr>
      <p:grpSpPr>
        <a:xfrm>
          <a:off x="0" y="0"/>
          <a:ext cx="0" cy="0"/>
          <a:chOff x="0" y="0"/>
          <a:chExt cx="0" cy="0"/>
        </a:xfrm>
      </p:grpSpPr>
      <p:sp>
        <p:nvSpPr>
          <p:cNvPr id="114" name="Google Shape;114;p31"/>
          <p:cNvSpPr txBox="1"/>
          <p:nvPr/>
        </p:nvSpPr>
        <p:spPr>
          <a:xfrm flipH="1" rot="10800000">
            <a:off x="0" y="-148"/>
            <a:ext cx="18280200" cy="93876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5" name="Google Shape;115;p31"/>
          <p:cNvSpPr/>
          <p:nvPr/>
        </p:nvSpPr>
        <p:spPr>
          <a:xfrm flipH="1" rot="10800000">
            <a:off x="0" y="9241102"/>
            <a:ext cx="18280200" cy="148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6" name="Google Shape;116;p31"/>
          <p:cNvSpPr txBox="1"/>
          <p:nvPr>
            <p:ph idx="1" type="body"/>
          </p:nvPr>
        </p:nvSpPr>
        <p:spPr>
          <a:xfrm>
            <a:off x="114251" y="9389302"/>
            <a:ext cx="16756800" cy="893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8" name="Google Shape;18;p4"/>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9" name="Google Shape;19;p4"/>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0" name="Google Shape;20;p4"/>
          <p:cNvSpPr txBox="1"/>
          <p:nvPr>
            <p:ph idx="1" type="body"/>
          </p:nvPr>
        </p:nvSpPr>
        <p:spPr>
          <a:xfrm>
            <a:off x="943390"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21" name="Google Shape;21;p4"/>
          <p:cNvSpPr txBox="1"/>
          <p:nvPr>
            <p:ph idx="2" type="body"/>
          </p:nvPr>
        </p:nvSpPr>
        <p:spPr>
          <a:xfrm>
            <a:off x="9384425"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17" name="Shape 117"/>
        <p:cNvGrpSpPr/>
        <p:nvPr/>
      </p:nvGrpSpPr>
      <p:grpSpPr>
        <a:xfrm>
          <a:off x="0" y="0"/>
          <a:ext cx="0" cy="0"/>
          <a:chOff x="0" y="0"/>
          <a:chExt cx="0" cy="0"/>
        </a:xfrm>
      </p:grpSpPr>
      <p:sp>
        <p:nvSpPr>
          <p:cNvPr id="118" name="Google Shape;118;p32"/>
          <p:cNvSpPr txBox="1"/>
          <p:nvPr>
            <p:ph type="title"/>
          </p:nvPr>
        </p:nvSpPr>
        <p:spPr>
          <a:xfrm>
            <a:off x="921500" y="2495444"/>
            <a:ext cx="16437000" cy="39252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119" name="Google Shape;119;p32"/>
          <p:cNvSpPr txBox="1"/>
          <p:nvPr>
            <p:ph idx="1" type="body"/>
          </p:nvPr>
        </p:nvSpPr>
        <p:spPr>
          <a:xfrm>
            <a:off x="3189415" y="6544819"/>
            <a:ext cx="11901300" cy="26004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pic>
        <p:nvPicPr>
          <p:cNvPr descr="icon-white.png" id="120" name="Google Shape;120;p32"/>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pic>
        <p:nvPicPr>
          <p:cNvPr descr="icon-white.png" id="122" name="Google Shape;122;p33"/>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End">
  <p:cSld name="Section End">
    <p:spTree>
      <p:nvGrpSpPr>
        <p:cNvPr id="123" name="Shape 123"/>
        <p:cNvGrpSpPr/>
        <p:nvPr/>
      </p:nvGrpSpPr>
      <p:grpSpPr>
        <a:xfrm>
          <a:off x="0" y="0"/>
          <a:ext cx="0" cy="0"/>
          <a:chOff x="0" y="0"/>
          <a:chExt cx="0" cy="0"/>
        </a:xfrm>
      </p:grpSpPr>
      <p:sp>
        <p:nvSpPr>
          <p:cNvPr id="124" name="Google Shape;124;p34"/>
          <p:cNvSpPr txBox="1"/>
          <p:nvPr>
            <p:ph idx="1" type="body"/>
          </p:nvPr>
        </p:nvSpPr>
        <p:spPr>
          <a:xfrm>
            <a:off x="9136133" y="1128977"/>
            <a:ext cx="8208600" cy="80244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FFFFFF"/>
              </a:buClr>
              <a:buSzPts val="1400"/>
              <a:buFont typeface="Calibri"/>
              <a:buNone/>
              <a:defRPr b="0" i="0" sz="1800" u="none" cap="none" strike="noStrike">
                <a:solidFill>
                  <a:srgbClr val="FFFFFF"/>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FFFFFF"/>
              </a:buClr>
              <a:buSzPts val="1400"/>
              <a:buFont typeface="Calibri"/>
              <a:buNone/>
              <a:defRPr b="0" i="0" sz="2799" u="none" cap="none" strike="noStrike">
                <a:solidFill>
                  <a:srgbClr val="FFFFFF"/>
                </a:solidFill>
                <a:latin typeface="Calibri"/>
                <a:ea typeface="Calibri"/>
                <a:cs typeface="Calibri"/>
                <a:sym typeface="Calibri"/>
              </a:defRPr>
            </a:lvl9pPr>
          </a:lstStyle>
          <a:p/>
        </p:txBody>
      </p:sp>
      <p:pic>
        <p:nvPicPr>
          <p:cNvPr descr="Packt-Logo-white.png" id="125" name="Google Shape;125;p34"/>
          <p:cNvPicPr preferRelativeResize="0"/>
          <p:nvPr/>
        </p:nvPicPr>
        <p:blipFill rotWithShape="1">
          <a:blip r:embed="rId2">
            <a:alphaModFix/>
          </a:blip>
          <a:srcRect b="0" l="0" r="0" t="0"/>
          <a:stretch/>
        </p:blipFill>
        <p:spPr>
          <a:xfrm>
            <a:off x="225403" y="3525180"/>
            <a:ext cx="6745412" cy="323184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126" name="Shape 126"/>
        <p:cNvGrpSpPr/>
        <p:nvPr/>
      </p:nvGrpSpPr>
      <p:grpSpPr>
        <a:xfrm>
          <a:off x="0" y="0"/>
          <a:ext cx="0" cy="0"/>
          <a:chOff x="0" y="0"/>
          <a:chExt cx="0" cy="0"/>
        </a:xfrm>
      </p:grpSpPr>
      <p:pic>
        <p:nvPicPr>
          <p:cNvPr descr="icon-white.png" id="127" name="Google Shape;127;p35"/>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333333"/>
        </a:solidFill>
      </p:bgPr>
    </p:bg>
    <p:spTree>
      <p:nvGrpSpPr>
        <p:cNvPr id="128" name="Shape 128"/>
        <p:cNvGrpSpPr/>
        <p:nvPr/>
      </p:nvGrpSpPr>
      <p:grpSpPr>
        <a:xfrm>
          <a:off x="0" y="0"/>
          <a:ext cx="0" cy="0"/>
          <a:chOff x="0" y="0"/>
          <a:chExt cx="0" cy="0"/>
        </a:xfrm>
      </p:grpSpPr>
      <p:pic>
        <p:nvPicPr>
          <p:cNvPr descr="icon-white.png" id="129" name="Google Shape;129;p36"/>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130" name="Shape 130"/>
        <p:cNvGrpSpPr/>
        <p:nvPr/>
      </p:nvGrpSpPr>
      <p:grpSpPr>
        <a:xfrm>
          <a:off x="0" y="0"/>
          <a:ext cx="0" cy="0"/>
          <a:chOff x="0" y="0"/>
          <a:chExt cx="0" cy="0"/>
        </a:xfrm>
      </p:grpSpPr>
      <p:pic>
        <p:nvPicPr>
          <p:cNvPr descr="icon-white.png" id="131" name="Google Shape;131;p37"/>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132" name="Shape 132"/>
        <p:cNvGrpSpPr/>
        <p:nvPr/>
      </p:nvGrpSpPr>
      <p:grpSpPr>
        <a:xfrm>
          <a:off x="0" y="0"/>
          <a:ext cx="0" cy="0"/>
          <a:chOff x="0" y="0"/>
          <a:chExt cx="0" cy="0"/>
        </a:xfrm>
      </p:grpSpPr>
      <p:pic>
        <p:nvPicPr>
          <p:cNvPr descr="icon-white.png" id="133" name="Google Shape;133;p38"/>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134" name="Shape 134"/>
        <p:cNvGrpSpPr/>
        <p:nvPr/>
      </p:nvGrpSpPr>
      <p:grpSpPr>
        <a:xfrm>
          <a:off x="0" y="0"/>
          <a:ext cx="0" cy="0"/>
          <a:chOff x="0" y="0"/>
          <a:chExt cx="0" cy="0"/>
        </a:xfrm>
      </p:grpSpPr>
      <p:pic>
        <p:nvPicPr>
          <p:cNvPr descr="icon-white.png" id="135" name="Google Shape;135;p39"/>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136" name="Shape 136"/>
        <p:cNvGrpSpPr/>
        <p:nvPr/>
      </p:nvGrpSpPr>
      <p:grpSpPr>
        <a:xfrm>
          <a:off x="0" y="0"/>
          <a:ext cx="0" cy="0"/>
          <a:chOff x="0" y="0"/>
          <a:chExt cx="0" cy="0"/>
        </a:xfrm>
      </p:grpSpPr>
      <p:pic>
        <p:nvPicPr>
          <p:cNvPr descr="icon-white.png" id="137" name="Google Shape;137;p40"/>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138" name="Shape 138"/>
        <p:cNvGrpSpPr/>
        <p:nvPr/>
      </p:nvGrpSpPr>
      <p:grpSpPr>
        <a:xfrm>
          <a:off x="0" y="0"/>
          <a:ext cx="0" cy="0"/>
          <a:chOff x="0" y="0"/>
          <a:chExt cx="0" cy="0"/>
        </a:xfrm>
      </p:grpSpPr>
      <p:pic>
        <p:nvPicPr>
          <p:cNvPr descr="icon-white.png" id="139" name="Google Shape;139;p41"/>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4" name="Google Shape;24;p5"/>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5" name="Google Shape;25;p5"/>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6" name="Google Shape;26;p5"/>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7" name="Shape 27"/>
        <p:cNvGrpSpPr/>
        <p:nvPr/>
      </p:nvGrpSpPr>
      <p:grpSpPr>
        <a:xfrm>
          <a:off x="0" y="0"/>
          <a:ext cx="0" cy="0"/>
          <a:chOff x="0" y="0"/>
          <a:chExt cx="0" cy="0"/>
        </a:xfrm>
      </p:grpSpPr>
      <p:sp>
        <p:nvSpPr>
          <p:cNvPr id="28" name="Google Shape;28;p6"/>
          <p:cNvSpPr txBox="1"/>
          <p:nvPr>
            <p:ph type="title"/>
          </p:nvPr>
        </p:nvSpPr>
        <p:spPr>
          <a:xfrm>
            <a:off x="980075" y="976049"/>
            <a:ext cx="16061026" cy="8177813"/>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29" name="Shape 29"/>
        <p:cNvGrpSpPr/>
        <p:nvPr/>
      </p:nvGrpSpPr>
      <p:grpSpPr>
        <a:xfrm>
          <a:off x="0" y="0"/>
          <a:ext cx="0" cy="0"/>
          <a:chOff x="0" y="0"/>
          <a:chExt cx="0" cy="0"/>
        </a:xfrm>
      </p:grpSpPr>
      <p:sp>
        <p:nvSpPr>
          <p:cNvPr id="30" name="Google Shape;30;p7"/>
          <p:cNvSpPr txBox="1"/>
          <p:nvPr>
            <p:ph type="title"/>
          </p:nvPr>
        </p:nvSpPr>
        <p:spPr>
          <a:xfrm>
            <a:off x="921500" y="2495444"/>
            <a:ext cx="16437063" cy="3925182"/>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31" name="Google Shape;31;p7"/>
          <p:cNvSpPr txBox="1"/>
          <p:nvPr>
            <p:ph idx="1" type="body"/>
          </p:nvPr>
        </p:nvSpPr>
        <p:spPr>
          <a:xfrm>
            <a:off x="3189415" y="6544819"/>
            <a:ext cx="11901233" cy="260039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2" name="Shape 32"/>
        <p:cNvGrpSpPr/>
        <p:nvPr/>
      </p:nvGrpSpPr>
      <p:grpSpPr>
        <a:xfrm>
          <a:off x="0" y="0"/>
          <a:ext cx="0" cy="0"/>
          <a:chOff x="0" y="0"/>
          <a:chExt cx="0" cy="0"/>
        </a:xfrm>
      </p:grpSpPr>
      <p:sp>
        <p:nvSpPr>
          <p:cNvPr id="33" name="Google Shape;33;p8"/>
          <p:cNvSpPr txBox="1"/>
          <p:nvPr/>
        </p:nvSpPr>
        <p:spPr>
          <a:xfrm flipH="1" rot="10800000">
            <a:off x="6550356" y="50"/>
            <a:ext cx="11729707"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4" name="Google Shape;34;p8"/>
          <p:cNvSpPr/>
          <p:nvPr/>
        </p:nvSpPr>
        <p:spPr>
          <a:xfrm rot="-5400000">
            <a:off x="1517790" y="5032566"/>
            <a:ext cx="10282238"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5" name="Google Shape;35;p8"/>
          <p:cNvSpPr txBox="1"/>
          <p:nvPr>
            <p:ph type="title"/>
          </p:nvPr>
        </p:nvSpPr>
        <p:spPr>
          <a:xfrm>
            <a:off x="451958" y="715270"/>
            <a:ext cx="5613563" cy="190591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36" name="Google Shape;36;p8"/>
          <p:cNvSpPr txBox="1"/>
          <p:nvPr>
            <p:ph idx="1" type="body"/>
          </p:nvPr>
        </p:nvSpPr>
        <p:spPr>
          <a:xfrm>
            <a:off x="451954" y="2930244"/>
            <a:ext cx="5613563" cy="63240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37" name="Shape 37"/>
        <p:cNvGrpSpPr/>
        <p:nvPr/>
      </p:nvGrpSpPr>
      <p:grpSpPr>
        <a:xfrm>
          <a:off x="0" y="0"/>
          <a:ext cx="0" cy="0"/>
          <a:chOff x="0" y="0"/>
          <a:chExt cx="0" cy="0"/>
        </a:xfrm>
      </p:grpSpPr>
      <p:sp>
        <p:nvSpPr>
          <p:cNvPr id="38" name="Google Shape;38;p9"/>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9" name="Google Shape;39;p9"/>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0" name="Google Shape;40;p9"/>
          <p:cNvSpPr txBox="1"/>
          <p:nvPr>
            <p:ph type="title"/>
          </p:nvPr>
        </p:nvSpPr>
        <p:spPr>
          <a:xfrm>
            <a:off x="530769" y="2465208"/>
            <a:ext cx="8086889" cy="2963228"/>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41" name="Google Shape;41;p9"/>
          <p:cNvSpPr txBox="1"/>
          <p:nvPr>
            <p:ph idx="1" type="subTitle"/>
          </p:nvPr>
        </p:nvSpPr>
        <p:spPr>
          <a:xfrm>
            <a:off x="530769" y="5556360"/>
            <a:ext cx="8086889" cy="2469055"/>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42" name="Google Shape;42;p9"/>
          <p:cNvSpPr txBox="1"/>
          <p:nvPr>
            <p:ph idx="2"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and Author Name" type="title">
  <p:cSld name="TITLE">
    <p:bg>
      <p:bgPr>
        <a:solidFill>
          <a:srgbClr val="F37021"/>
        </a:solidFill>
      </p:bgPr>
    </p:bg>
    <p:spTree>
      <p:nvGrpSpPr>
        <p:cNvPr id="43" name="Shape 43"/>
        <p:cNvGrpSpPr/>
        <p:nvPr/>
      </p:nvGrpSpPr>
      <p:grpSpPr>
        <a:xfrm>
          <a:off x="0" y="0"/>
          <a:ext cx="0" cy="0"/>
          <a:chOff x="0" y="0"/>
          <a:chExt cx="0" cy="0"/>
        </a:xfrm>
      </p:grpSpPr>
      <p:sp>
        <p:nvSpPr>
          <p:cNvPr id="44" name="Google Shape;44;p10"/>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45" name="Google Shape;45;p10"/>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3.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8.xml"/><Relationship Id="rId11" Type="http://schemas.openxmlformats.org/officeDocument/2006/relationships/slideLayout" Target="../slideLayouts/slideLayout29.xml"/><Relationship Id="rId22" Type="http://schemas.openxmlformats.org/officeDocument/2006/relationships/theme" Target="../theme/theme1.xml"/><Relationship Id="rId10" Type="http://schemas.openxmlformats.org/officeDocument/2006/relationships/slideLayout" Target="../slideLayouts/slideLayout28.xml"/><Relationship Id="rId21" Type="http://schemas.openxmlformats.org/officeDocument/2006/relationships/slideLayout" Target="../slideLayouts/slideLayout39.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19" Type="http://schemas.openxmlformats.org/officeDocument/2006/relationships/slideLayout" Target="../slideLayouts/slideLayout37.xml"/><Relationship Id="rId6" Type="http://schemas.openxmlformats.org/officeDocument/2006/relationships/slideLayout" Target="../slideLayouts/slideLayout24.xml"/><Relationship Id="rId18" Type="http://schemas.openxmlformats.org/officeDocument/2006/relationships/slideLayout" Target="../slideLayouts/slideLayout36.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8" name="Google Shape;8;p1"/>
          <p:cNvSpPr txBox="1"/>
          <p:nvPr>
            <p:ph idx="12" type="sldNum"/>
          </p:nvPr>
        </p:nvSpPr>
        <p:spPr>
          <a:xfrm>
            <a:off x="17039683" y="9386898"/>
            <a:ext cx="1096924" cy="786836"/>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58" name="Shape 58"/>
        <p:cNvGrpSpPr/>
        <p:nvPr/>
      </p:nvGrpSpPr>
      <p:grpSpPr>
        <a:xfrm>
          <a:off x="0" y="0"/>
          <a:ext cx="0" cy="0"/>
          <a:chOff x="0" y="0"/>
          <a:chExt cx="0" cy="0"/>
        </a:xfrm>
      </p:grpSpPr>
      <p:sp>
        <p:nvSpPr>
          <p:cNvPr id="59" name="Google Shape;59;p20"/>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60" name="Google Shape;60;p20"/>
          <p:cNvSpPr txBox="1"/>
          <p:nvPr>
            <p:ph idx="1" type="body"/>
          </p:nvPr>
        </p:nvSpPr>
        <p:spPr>
          <a:xfrm>
            <a:off x="943390" y="3836374"/>
            <a:ext cx="164370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61" name="Google Shape;61;p20"/>
          <p:cNvSpPr txBox="1"/>
          <p:nvPr>
            <p:ph idx="12" type="sldNum"/>
          </p:nvPr>
        </p:nvSpPr>
        <p:spPr>
          <a:xfrm>
            <a:off x="17039683" y="9386898"/>
            <a:ext cx="1096800" cy="7869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143" name="Shape 143"/>
        <p:cNvGrpSpPr/>
        <p:nvPr/>
      </p:nvGrpSpPr>
      <p:grpSpPr>
        <a:xfrm>
          <a:off x="0" y="0"/>
          <a:ext cx="0" cy="0"/>
          <a:chOff x="0" y="0"/>
          <a:chExt cx="0" cy="0"/>
        </a:xfrm>
      </p:grpSpPr>
      <p:sp>
        <p:nvSpPr>
          <p:cNvPr id="144" name="Google Shape;144;p42"/>
          <p:cNvSpPr txBox="1"/>
          <p:nvPr>
            <p:ph type="ctrTitle"/>
          </p:nvPr>
        </p:nvSpPr>
        <p:spPr>
          <a:xfrm>
            <a:off x="780954" y="3636866"/>
            <a:ext cx="16436700" cy="18663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Word DOCX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3"/>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b="0" i="0" lang="en" sz="4395" u="none" cap="none" strike="noStrike">
                <a:solidFill>
                  <a:schemeClr val="lt1"/>
                </a:solidFill>
                <a:latin typeface="Calibri"/>
                <a:ea typeface="Calibri"/>
                <a:cs typeface="Calibri"/>
                <a:sym typeface="Calibri"/>
              </a:rPr>
              <a:t>In this Video, we are going to take a look at…</a:t>
            </a:r>
            <a:endParaRPr b="0" i="0" sz="4395" u="none" cap="none" strike="noStrike">
              <a:solidFill>
                <a:schemeClr val="lt1"/>
              </a:solidFill>
              <a:latin typeface="Calibri"/>
              <a:ea typeface="Calibri"/>
              <a:cs typeface="Calibri"/>
              <a:sym typeface="Calibri"/>
            </a:endParaRPr>
          </a:p>
        </p:txBody>
      </p:sp>
      <p:sp>
        <p:nvSpPr>
          <p:cNvPr id="150" name="Google Shape;150;p43"/>
          <p:cNvSpPr txBox="1"/>
          <p:nvPr>
            <p:ph idx="4294967295" type="body"/>
          </p:nvPr>
        </p:nvSpPr>
        <p:spPr>
          <a:xfrm>
            <a:off x="421357" y="1777588"/>
            <a:ext cx="17416800" cy="8039400"/>
          </a:xfrm>
          <a:prstGeom prst="rect">
            <a:avLst/>
          </a:prstGeom>
          <a:noFill/>
          <a:ln>
            <a:noFill/>
          </a:ln>
        </p:spPr>
        <p:txBody>
          <a:bodyPr anchorCtr="0" anchor="t" bIns="182675" lIns="182675" spcFirstLastPara="1" rIns="182675" wrap="square" tIns="182675">
            <a:noAutofit/>
          </a:bodyPr>
          <a:lstStyle/>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The Word DOCX format</a:t>
            </a:r>
            <a:endParaRPr sz="3997">
              <a:solidFill>
                <a:srgbClr val="434343"/>
              </a:solidFill>
            </a:endParaRPr>
          </a:p>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Libraries to work with Word DOCX</a:t>
            </a:r>
            <a:endParaRPr sz="3997">
              <a:solidFill>
                <a:srgbClr val="434343"/>
              </a:solidFill>
              <a:latin typeface="Courier New"/>
              <a:ea typeface="Courier New"/>
              <a:cs typeface="Courier New"/>
              <a:sym typeface="Courier New"/>
            </a:endParaRPr>
          </a:p>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Code: read and write a Word DOCX file</a:t>
            </a:r>
            <a:endParaRPr sz="3997">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4"/>
          <p:cNvSpPr txBox="1"/>
          <p:nvPr>
            <p:ph type="title"/>
          </p:nvPr>
        </p:nvSpPr>
        <p:spPr>
          <a:xfrm>
            <a:off x="943628" y="1476767"/>
            <a:ext cx="16436700" cy="15348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rgbClr val="000000"/>
              </a:buClr>
              <a:buSzPts val="1100"/>
              <a:buFont typeface="Arial"/>
              <a:buNone/>
            </a:pPr>
            <a:r>
              <a:rPr lang="en"/>
              <a:t>The Word DOCX format (1/2)</a:t>
            </a:r>
            <a:endParaRPr/>
          </a:p>
        </p:txBody>
      </p:sp>
      <p:sp>
        <p:nvSpPr>
          <p:cNvPr id="156" name="Google Shape;156;p44"/>
          <p:cNvSpPr txBox="1"/>
          <p:nvPr/>
        </p:nvSpPr>
        <p:spPr>
          <a:xfrm>
            <a:off x="824625" y="3860175"/>
            <a:ext cx="16907400" cy="1660200"/>
          </a:xfrm>
          <a:prstGeom prst="rect">
            <a:avLst/>
          </a:prstGeom>
          <a:noFill/>
          <a:ln>
            <a:noFill/>
          </a:ln>
        </p:spPr>
        <p:txBody>
          <a:bodyPr anchorCtr="0" anchor="t" bIns="182750" lIns="182750" spcFirstLastPara="1" rIns="182750" wrap="square" tIns="182750">
            <a:noAutofit/>
          </a:bodyPr>
          <a:lstStyle/>
          <a:p>
            <a:pPr indent="0" lvl="0" marL="0" rtl="0" algn="l">
              <a:lnSpc>
                <a:spcPct val="115000"/>
              </a:lnSpc>
              <a:spcBef>
                <a:spcPts val="1600"/>
              </a:spcBef>
              <a:spcAft>
                <a:spcPts val="0"/>
              </a:spcAft>
              <a:buNone/>
            </a:pPr>
            <a:r>
              <a:rPr lang="en" sz="3000">
                <a:solidFill>
                  <a:srgbClr val="434343"/>
                </a:solidFill>
                <a:latin typeface="Calibri"/>
                <a:ea typeface="Calibri"/>
                <a:cs typeface="Calibri"/>
                <a:sym typeface="Calibri"/>
              </a:rPr>
              <a:t>The</a:t>
            </a:r>
            <a:r>
              <a:rPr b="1" lang="en" sz="3000">
                <a:solidFill>
                  <a:srgbClr val="434343"/>
                </a:solidFill>
                <a:latin typeface="Calibri"/>
                <a:ea typeface="Calibri"/>
                <a:cs typeface="Calibri"/>
                <a:sym typeface="Calibri"/>
              </a:rPr>
              <a:t> DOCX</a:t>
            </a:r>
            <a:r>
              <a:rPr b="1" lang="en" sz="3000">
                <a:solidFill>
                  <a:srgbClr val="434343"/>
                </a:solidFill>
                <a:latin typeface="Calibri"/>
                <a:ea typeface="Calibri"/>
                <a:cs typeface="Calibri"/>
                <a:sym typeface="Calibri"/>
              </a:rPr>
              <a:t> </a:t>
            </a:r>
            <a:r>
              <a:rPr lang="en" sz="3000">
                <a:solidFill>
                  <a:srgbClr val="434343"/>
                </a:solidFill>
                <a:latin typeface="Calibri"/>
                <a:ea typeface="Calibri"/>
                <a:cs typeface="Calibri"/>
                <a:sym typeface="Calibri"/>
              </a:rPr>
              <a:t>format is a binary file format (once proprietary to Microsoft©) used by the Word text-processor</a:t>
            </a:r>
            <a:endParaRPr sz="3000">
              <a:solidFill>
                <a:srgbClr val="434343"/>
              </a:solidFill>
              <a:latin typeface="Calibri"/>
              <a:ea typeface="Calibri"/>
              <a:cs typeface="Calibri"/>
              <a:sym typeface="Calibri"/>
            </a:endParaRPr>
          </a:p>
        </p:txBody>
      </p:sp>
      <p:sp>
        <p:nvSpPr>
          <p:cNvPr id="157" name="Google Shape;157;p44"/>
          <p:cNvSpPr txBox="1"/>
          <p:nvPr/>
        </p:nvSpPr>
        <p:spPr>
          <a:xfrm>
            <a:off x="981725" y="4837875"/>
            <a:ext cx="16360500" cy="4587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000">
                <a:solidFill>
                  <a:srgbClr val="434343"/>
                </a:solidFill>
                <a:latin typeface="Calibri"/>
                <a:ea typeface="Calibri"/>
                <a:cs typeface="Calibri"/>
                <a:sym typeface="Calibri"/>
              </a:rPr>
              <a:t>Features:</a:t>
            </a:r>
            <a:endParaRPr b="1" sz="3000">
              <a:solidFill>
                <a:srgbClr val="434343"/>
              </a:solidFill>
              <a:latin typeface="Calibri"/>
              <a:ea typeface="Calibri"/>
              <a:cs typeface="Calibri"/>
              <a:sym typeface="Calibri"/>
            </a:endParaRPr>
          </a:p>
          <a:p>
            <a:pPr indent="-419100" lvl="0" marL="914400" rtl="0" algn="l">
              <a:lnSpc>
                <a:spcPct val="115000"/>
              </a:lnSpc>
              <a:spcBef>
                <a:spcPts val="160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A Word document can be represented like a XML structure</a:t>
            </a:r>
            <a:endParaRPr sz="3000">
              <a:solidFill>
                <a:srgbClr val="434343"/>
              </a:solidFill>
              <a:latin typeface="Calibri"/>
              <a:ea typeface="Calibri"/>
              <a:cs typeface="Calibri"/>
              <a:sym typeface="Calibri"/>
            </a:endParaRPr>
          </a:p>
          <a:p>
            <a:pPr indent="-419100" lvl="0" marL="914400" rtl="0" algn="l">
              <a:lnSpc>
                <a:spcPct val="115000"/>
              </a:lnSpc>
              <a:spcBef>
                <a:spcPts val="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The root element is a collection of </a:t>
            </a:r>
            <a:r>
              <a:rPr i="1" lang="en" sz="3000">
                <a:solidFill>
                  <a:srgbClr val="434343"/>
                </a:solidFill>
                <a:latin typeface="Calibri"/>
                <a:ea typeface="Calibri"/>
                <a:cs typeface="Calibri"/>
                <a:sym typeface="Calibri"/>
              </a:rPr>
              <a:t>P</a:t>
            </a:r>
            <a:r>
              <a:rPr i="1" lang="en" sz="3000">
                <a:solidFill>
                  <a:srgbClr val="434343"/>
                </a:solidFill>
                <a:latin typeface="Calibri"/>
                <a:ea typeface="Calibri"/>
                <a:cs typeface="Calibri"/>
                <a:sym typeface="Calibri"/>
              </a:rPr>
              <a:t>aragraph </a:t>
            </a:r>
            <a:r>
              <a:rPr lang="en" sz="3000">
                <a:solidFill>
                  <a:srgbClr val="434343"/>
                </a:solidFill>
                <a:latin typeface="Calibri"/>
                <a:ea typeface="Calibri"/>
                <a:cs typeface="Calibri"/>
                <a:sym typeface="Calibri"/>
              </a:rPr>
              <a:t>objects</a:t>
            </a:r>
            <a:endParaRPr i="1" sz="3000">
              <a:solidFill>
                <a:srgbClr val="434343"/>
              </a:solidFill>
              <a:latin typeface="Calibri"/>
              <a:ea typeface="Calibri"/>
              <a:cs typeface="Calibri"/>
              <a:sym typeface="Calibri"/>
            </a:endParaRPr>
          </a:p>
          <a:p>
            <a:pPr indent="-419100" lvl="0" marL="914400" rtl="0" algn="l">
              <a:lnSpc>
                <a:spcPct val="115000"/>
              </a:lnSpc>
              <a:spcBef>
                <a:spcPts val="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P</a:t>
            </a:r>
            <a:r>
              <a:rPr lang="en" sz="3000">
                <a:solidFill>
                  <a:srgbClr val="434343"/>
                </a:solidFill>
                <a:latin typeface="Calibri"/>
                <a:ea typeface="Calibri"/>
                <a:cs typeface="Calibri"/>
                <a:sym typeface="Calibri"/>
              </a:rPr>
              <a:t>aragraphs are text chunks divided by line break characters</a:t>
            </a:r>
            <a:endParaRPr sz="3000">
              <a:solidFill>
                <a:srgbClr val="434343"/>
              </a:solidFill>
              <a:latin typeface="Calibri"/>
              <a:ea typeface="Calibri"/>
              <a:cs typeface="Calibri"/>
              <a:sym typeface="Calibri"/>
            </a:endParaRPr>
          </a:p>
          <a:p>
            <a:pPr indent="-419100" lvl="0" marL="914400" rtl="0" algn="l">
              <a:lnSpc>
                <a:spcPct val="115000"/>
              </a:lnSpc>
              <a:spcBef>
                <a:spcPts val="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Each Paragraph has one or more </a:t>
            </a:r>
            <a:r>
              <a:rPr i="1" lang="en" sz="3000">
                <a:solidFill>
                  <a:srgbClr val="434343"/>
                </a:solidFill>
                <a:latin typeface="Calibri"/>
                <a:ea typeface="Calibri"/>
                <a:cs typeface="Calibri"/>
                <a:sym typeface="Calibri"/>
              </a:rPr>
              <a:t>R</a:t>
            </a:r>
            <a:r>
              <a:rPr i="1" lang="en" sz="3000">
                <a:solidFill>
                  <a:srgbClr val="434343"/>
                </a:solidFill>
                <a:latin typeface="Calibri"/>
                <a:ea typeface="Calibri"/>
                <a:cs typeface="Calibri"/>
                <a:sym typeface="Calibri"/>
              </a:rPr>
              <a:t>un</a:t>
            </a:r>
            <a:r>
              <a:rPr lang="en" sz="3000">
                <a:solidFill>
                  <a:srgbClr val="434343"/>
                </a:solidFill>
                <a:latin typeface="Calibri"/>
                <a:ea typeface="Calibri"/>
                <a:cs typeface="Calibri"/>
                <a:sym typeface="Calibri"/>
              </a:rPr>
              <a:t> objects: a Run contains contiguous text with the same style</a:t>
            </a:r>
            <a:endParaRPr sz="3000">
              <a:solidFill>
                <a:srgbClr val="434343"/>
              </a:solidFill>
              <a:latin typeface="Calibri"/>
              <a:ea typeface="Calibri"/>
              <a:cs typeface="Calibri"/>
              <a:sym typeface="Calibri"/>
            </a:endParaRPr>
          </a:p>
          <a:p>
            <a:pPr indent="-419100" lvl="0" marL="914400" rtl="0" algn="l">
              <a:lnSpc>
                <a:spcPct val="115000"/>
              </a:lnSpc>
              <a:spcBef>
                <a:spcPts val="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A </a:t>
            </a:r>
            <a:r>
              <a:rPr i="1" lang="en" sz="3000">
                <a:solidFill>
                  <a:srgbClr val="434343"/>
                </a:solidFill>
                <a:latin typeface="Calibri"/>
                <a:ea typeface="Calibri"/>
                <a:cs typeface="Calibri"/>
                <a:sym typeface="Calibri"/>
              </a:rPr>
              <a:t>Style</a:t>
            </a:r>
            <a:r>
              <a:rPr lang="en" sz="3000">
                <a:solidFill>
                  <a:srgbClr val="434343"/>
                </a:solidFill>
                <a:latin typeface="Calibri"/>
                <a:ea typeface="Calibri"/>
                <a:cs typeface="Calibri"/>
                <a:sym typeface="Calibri"/>
              </a:rPr>
              <a:t> is a collection of color, size and font that can be given both to Paragaphs and Runs</a:t>
            </a:r>
            <a:endParaRPr sz="3000">
              <a:solidFill>
                <a:srgbClr val="434343"/>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5"/>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rtl="0" algn="l">
              <a:lnSpc>
                <a:spcPct val="115000"/>
              </a:lnSpc>
              <a:spcBef>
                <a:spcPts val="0"/>
              </a:spcBef>
              <a:spcAft>
                <a:spcPts val="0"/>
              </a:spcAft>
              <a:buNone/>
            </a:pPr>
            <a:r>
              <a:rPr lang="en" sz="3997">
                <a:solidFill>
                  <a:srgbClr val="FFFFFF"/>
                </a:solidFill>
              </a:rPr>
              <a:t>The Word DOCX format (2/2)</a:t>
            </a:r>
            <a:endParaRPr sz="3997">
              <a:solidFill>
                <a:srgbClr val="FFFFFF"/>
              </a:solidFill>
            </a:endParaRPr>
          </a:p>
        </p:txBody>
      </p:sp>
      <p:pic>
        <p:nvPicPr>
          <p:cNvPr id="163" name="Google Shape;163;p45"/>
          <p:cNvPicPr preferRelativeResize="0"/>
          <p:nvPr/>
        </p:nvPicPr>
        <p:blipFill>
          <a:blip r:embed="rId3">
            <a:alphaModFix/>
          </a:blip>
          <a:stretch>
            <a:fillRect/>
          </a:stretch>
        </p:blipFill>
        <p:spPr>
          <a:xfrm>
            <a:off x="3056150" y="3617824"/>
            <a:ext cx="10773976" cy="4474675"/>
          </a:xfrm>
          <a:prstGeom prst="rect">
            <a:avLst/>
          </a:prstGeom>
          <a:noFill/>
          <a:ln cap="flat" cmpd="sng" w="76200">
            <a:solidFill>
              <a:srgbClr val="000000"/>
            </a:solidFill>
            <a:prstDash val="solid"/>
            <a:round/>
            <a:headEnd len="sm" w="sm" type="none"/>
            <a:tailEnd len="sm" w="sm" type="none"/>
          </a:ln>
        </p:spPr>
      </p:pic>
      <p:grpSp>
        <p:nvGrpSpPr>
          <p:cNvPr id="164" name="Google Shape;164;p45"/>
          <p:cNvGrpSpPr/>
          <p:nvPr/>
        </p:nvGrpSpPr>
        <p:grpSpPr>
          <a:xfrm>
            <a:off x="496425" y="2166500"/>
            <a:ext cx="7932825" cy="7206213"/>
            <a:chOff x="496425" y="2166500"/>
            <a:chExt cx="7932825" cy="7206213"/>
          </a:xfrm>
        </p:grpSpPr>
        <p:sp>
          <p:nvSpPr>
            <p:cNvPr id="165" name="Google Shape;165;p45"/>
            <p:cNvSpPr txBox="1"/>
            <p:nvPr/>
          </p:nvSpPr>
          <p:spPr>
            <a:xfrm>
              <a:off x="7426050" y="5951222"/>
              <a:ext cx="1003200" cy="6783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t/>
              </a:r>
              <a:endParaRPr b="1" sz="3600">
                <a:solidFill>
                  <a:srgbClr val="434343"/>
                </a:solidFill>
                <a:latin typeface="Calibri"/>
                <a:ea typeface="Calibri"/>
                <a:cs typeface="Calibri"/>
                <a:sym typeface="Calibri"/>
              </a:endParaRPr>
            </a:p>
          </p:txBody>
        </p:sp>
        <p:grpSp>
          <p:nvGrpSpPr>
            <p:cNvPr id="166" name="Google Shape;166;p45"/>
            <p:cNvGrpSpPr/>
            <p:nvPr/>
          </p:nvGrpSpPr>
          <p:grpSpPr>
            <a:xfrm>
              <a:off x="496425" y="2166500"/>
              <a:ext cx="7266375" cy="7206213"/>
              <a:chOff x="496425" y="2166500"/>
              <a:chExt cx="7266375" cy="7206213"/>
            </a:xfrm>
          </p:grpSpPr>
          <p:sp>
            <p:nvSpPr>
              <p:cNvPr id="167" name="Google Shape;167;p45"/>
              <p:cNvSpPr txBox="1"/>
              <p:nvPr/>
            </p:nvSpPr>
            <p:spPr>
              <a:xfrm>
                <a:off x="4147075" y="8491913"/>
                <a:ext cx="1944000" cy="8808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rPr b="1" lang="en" sz="3600">
                    <a:solidFill>
                      <a:srgbClr val="434343"/>
                    </a:solidFill>
                    <a:latin typeface="Calibri"/>
                    <a:ea typeface="Calibri"/>
                    <a:cs typeface="Calibri"/>
                    <a:sym typeface="Calibri"/>
                  </a:rPr>
                  <a:t>RUNS</a:t>
                </a:r>
                <a:endParaRPr b="1" sz="3600">
                  <a:solidFill>
                    <a:srgbClr val="434343"/>
                  </a:solidFill>
                  <a:latin typeface="Calibri"/>
                  <a:ea typeface="Calibri"/>
                  <a:cs typeface="Calibri"/>
                  <a:sym typeface="Calibri"/>
                </a:endParaRPr>
              </a:p>
            </p:txBody>
          </p:sp>
          <p:sp>
            <p:nvSpPr>
              <p:cNvPr id="168" name="Google Shape;168;p45"/>
              <p:cNvSpPr txBox="1"/>
              <p:nvPr/>
            </p:nvSpPr>
            <p:spPr>
              <a:xfrm>
                <a:off x="496425" y="2166500"/>
                <a:ext cx="2978700" cy="8808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rPr b="1" lang="en" sz="3600">
                    <a:solidFill>
                      <a:srgbClr val="434343"/>
                    </a:solidFill>
                    <a:latin typeface="Calibri"/>
                    <a:ea typeface="Calibri"/>
                    <a:cs typeface="Calibri"/>
                    <a:sym typeface="Calibri"/>
                  </a:rPr>
                  <a:t>PARAGRAPHS</a:t>
                </a:r>
                <a:endParaRPr b="1" sz="3600">
                  <a:solidFill>
                    <a:srgbClr val="434343"/>
                  </a:solidFill>
                  <a:latin typeface="Calibri"/>
                  <a:ea typeface="Calibri"/>
                  <a:cs typeface="Calibri"/>
                  <a:sym typeface="Calibri"/>
                </a:endParaRPr>
              </a:p>
            </p:txBody>
          </p:sp>
          <p:cxnSp>
            <p:nvCxnSpPr>
              <p:cNvPr id="169" name="Google Shape;169;p45"/>
              <p:cNvCxnSpPr>
                <a:stCxn id="170" idx="2"/>
                <a:endCxn id="167" idx="0"/>
              </p:cNvCxnSpPr>
              <p:nvPr/>
            </p:nvCxnSpPr>
            <p:spPr>
              <a:xfrm>
                <a:off x="5119075" y="6629522"/>
                <a:ext cx="0" cy="1862400"/>
              </a:xfrm>
              <a:prstGeom prst="straightConnector1">
                <a:avLst/>
              </a:prstGeom>
              <a:noFill/>
              <a:ln cap="flat" cmpd="sng" w="76200">
                <a:solidFill>
                  <a:srgbClr val="4A86E8"/>
                </a:solidFill>
                <a:prstDash val="solid"/>
                <a:round/>
                <a:headEnd len="med" w="med" type="none"/>
                <a:tailEnd len="med" w="med" type="none"/>
              </a:ln>
            </p:spPr>
          </p:cxnSp>
          <p:sp>
            <p:nvSpPr>
              <p:cNvPr id="171" name="Google Shape;171;p45"/>
              <p:cNvSpPr txBox="1"/>
              <p:nvPr/>
            </p:nvSpPr>
            <p:spPr>
              <a:xfrm>
                <a:off x="3379800" y="5951222"/>
                <a:ext cx="1003200" cy="6783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t/>
                </a:r>
                <a:endParaRPr b="1" sz="3600">
                  <a:solidFill>
                    <a:srgbClr val="434343"/>
                  </a:solidFill>
                  <a:latin typeface="Calibri"/>
                  <a:ea typeface="Calibri"/>
                  <a:cs typeface="Calibri"/>
                  <a:sym typeface="Calibri"/>
                </a:endParaRPr>
              </a:p>
            </p:txBody>
          </p:sp>
          <p:sp>
            <p:nvSpPr>
              <p:cNvPr id="172" name="Google Shape;172;p45"/>
              <p:cNvSpPr txBox="1"/>
              <p:nvPr/>
            </p:nvSpPr>
            <p:spPr>
              <a:xfrm>
                <a:off x="4141450" y="5951222"/>
                <a:ext cx="1003200" cy="6783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t/>
                </a:r>
                <a:endParaRPr b="1" sz="3600">
                  <a:solidFill>
                    <a:srgbClr val="434343"/>
                  </a:solidFill>
                  <a:latin typeface="Calibri"/>
                  <a:ea typeface="Calibri"/>
                  <a:cs typeface="Calibri"/>
                  <a:sym typeface="Calibri"/>
                </a:endParaRPr>
              </a:p>
            </p:txBody>
          </p:sp>
          <p:sp>
            <p:nvSpPr>
              <p:cNvPr id="170" name="Google Shape;170;p45"/>
              <p:cNvSpPr txBox="1"/>
              <p:nvPr/>
            </p:nvSpPr>
            <p:spPr>
              <a:xfrm>
                <a:off x="4617475" y="5951222"/>
                <a:ext cx="1003200" cy="6783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t/>
                </a:r>
                <a:endParaRPr b="1" sz="3600">
                  <a:solidFill>
                    <a:srgbClr val="434343"/>
                  </a:solidFill>
                  <a:latin typeface="Calibri"/>
                  <a:ea typeface="Calibri"/>
                  <a:cs typeface="Calibri"/>
                  <a:sym typeface="Calibri"/>
                </a:endParaRPr>
              </a:p>
            </p:txBody>
          </p:sp>
          <p:sp>
            <p:nvSpPr>
              <p:cNvPr id="173" name="Google Shape;173;p45"/>
              <p:cNvSpPr txBox="1"/>
              <p:nvPr/>
            </p:nvSpPr>
            <p:spPr>
              <a:xfrm>
                <a:off x="5260100" y="5951225"/>
                <a:ext cx="1832700" cy="6783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t/>
                </a:r>
                <a:endParaRPr b="1" sz="3600">
                  <a:solidFill>
                    <a:srgbClr val="434343"/>
                  </a:solidFill>
                  <a:latin typeface="Calibri"/>
                  <a:ea typeface="Calibri"/>
                  <a:cs typeface="Calibri"/>
                  <a:sym typeface="Calibri"/>
                </a:endParaRPr>
              </a:p>
            </p:txBody>
          </p:sp>
          <p:sp>
            <p:nvSpPr>
              <p:cNvPr id="174" name="Google Shape;174;p45"/>
              <p:cNvSpPr txBox="1"/>
              <p:nvPr/>
            </p:nvSpPr>
            <p:spPr>
              <a:xfrm>
                <a:off x="6759600" y="5951222"/>
                <a:ext cx="1003200" cy="6783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t/>
                </a:r>
                <a:endParaRPr b="1" sz="3600">
                  <a:solidFill>
                    <a:srgbClr val="434343"/>
                  </a:solidFill>
                  <a:latin typeface="Calibri"/>
                  <a:ea typeface="Calibri"/>
                  <a:cs typeface="Calibri"/>
                  <a:sym typeface="Calibri"/>
                </a:endParaRPr>
              </a:p>
            </p:txBody>
          </p:sp>
          <p:cxnSp>
            <p:nvCxnSpPr>
              <p:cNvPr id="175" name="Google Shape;175;p45"/>
              <p:cNvCxnSpPr>
                <a:stCxn id="176" idx="1"/>
                <a:endCxn id="168" idx="2"/>
              </p:cNvCxnSpPr>
              <p:nvPr/>
            </p:nvCxnSpPr>
            <p:spPr>
              <a:xfrm rot="10800000">
                <a:off x="1985900" y="3047162"/>
                <a:ext cx="898200" cy="2808000"/>
              </a:xfrm>
              <a:prstGeom prst="straightConnector1">
                <a:avLst/>
              </a:prstGeom>
              <a:noFill/>
              <a:ln cap="flat" cmpd="sng" w="76200">
                <a:solidFill>
                  <a:srgbClr val="4A86E8"/>
                </a:solidFill>
                <a:prstDash val="solid"/>
                <a:round/>
                <a:headEnd len="med" w="med" type="none"/>
                <a:tailEnd len="med" w="med" type="none"/>
              </a:ln>
            </p:spPr>
          </p:cxnSp>
          <p:sp>
            <p:nvSpPr>
              <p:cNvPr id="176" name="Google Shape;176;p45"/>
              <p:cNvSpPr/>
              <p:nvPr/>
            </p:nvSpPr>
            <p:spPr>
              <a:xfrm>
                <a:off x="2884100" y="3778862"/>
                <a:ext cx="642600" cy="4152600"/>
              </a:xfrm>
              <a:prstGeom prst="leftBrace">
                <a:avLst>
                  <a:gd fmla="val 44448" name="adj1"/>
                  <a:gd fmla="val 50000" name="adj2"/>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7" name="Google Shape;177;p45"/>
          <p:cNvGrpSpPr/>
          <p:nvPr/>
        </p:nvGrpSpPr>
        <p:grpSpPr>
          <a:xfrm>
            <a:off x="10068050" y="2267738"/>
            <a:ext cx="7664125" cy="6902475"/>
            <a:chOff x="10068050" y="2267738"/>
            <a:chExt cx="7664125" cy="6902475"/>
          </a:xfrm>
        </p:grpSpPr>
        <p:sp>
          <p:nvSpPr>
            <p:cNvPr id="178" name="Google Shape;178;p45"/>
            <p:cNvSpPr txBox="1"/>
            <p:nvPr/>
          </p:nvSpPr>
          <p:spPr>
            <a:xfrm>
              <a:off x="13004775" y="2267738"/>
              <a:ext cx="4727400" cy="6783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rPr b="1" lang="en" sz="2400">
                  <a:solidFill>
                    <a:srgbClr val="434343"/>
                  </a:solidFill>
                  <a:latin typeface="Calibri"/>
                  <a:ea typeface="Calibri"/>
                  <a:cs typeface="Calibri"/>
                  <a:sym typeface="Calibri"/>
                </a:rPr>
                <a:t>STYLES APPLIED TO RUNS</a:t>
              </a:r>
              <a:endParaRPr b="1" sz="2400">
                <a:solidFill>
                  <a:srgbClr val="434343"/>
                </a:solidFill>
                <a:latin typeface="Calibri"/>
                <a:ea typeface="Calibri"/>
                <a:cs typeface="Calibri"/>
                <a:sym typeface="Calibri"/>
              </a:endParaRPr>
            </a:p>
          </p:txBody>
        </p:sp>
        <p:sp>
          <p:nvSpPr>
            <p:cNvPr id="179" name="Google Shape;179;p45"/>
            <p:cNvSpPr txBox="1"/>
            <p:nvPr/>
          </p:nvSpPr>
          <p:spPr>
            <a:xfrm>
              <a:off x="13004775" y="8491913"/>
              <a:ext cx="4727400" cy="678300"/>
            </a:xfrm>
            <a:prstGeom prst="rect">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rPr b="1" lang="en" sz="2400">
                  <a:solidFill>
                    <a:srgbClr val="434343"/>
                  </a:solidFill>
                  <a:latin typeface="Calibri"/>
                  <a:ea typeface="Calibri"/>
                  <a:cs typeface="Calibri"/>
                  <a:sym typeface="Calibri"/>
                </a:rPr>
                <a:t>STYLES APPLIED TO PARAGRAPHS</a:t>
              </a:r>
              <a:endParaRPr b="1" sz="2400">
                <a:solidFill>
                  <a:srgbClr val="434343"/>
                </a:solidFill>
                <a:latin typeface="Calibri"/>
                <a:ea typeface="Calibri"/>
                <a:cs typeface="Calibri"/>
                <a:sym typeface="Calibri"/>
              </a:endParaRPr>
            </a:p>
          </p:txBody>
        </p:sp>
        <p:cxnSp>
          <p:nvCxnSpPr>
            <p:cNvPr id="180" name="Google Shape;180;p45"/>
            <p:cNvCxnSpPr>
              <a:stCxn id="181" idx="1"/>
              <a:endCxn id="178" idx="1"/>
            </p:cNvCxnSpPr>
            <p:nvPr/>
          </p:nvCxnSpPr>
          <p:spPr>
            <a:xfrm flipH="1" rot="10800000">
              <a:off x="10710650" y="2607001"/>
              <a:ext cx="2294100" cy="2148600"/>
            </a:xfrm>
            <a:prstGeom prst="straightConnector1">
              <a:avLst/>
            </a:prstGeom>
            <a:noFill/>
            <a:ln cap="flat" cmpd="sng" w="76200">
              <a:solidFill>
                <a:srgbClr val="00FF00"/>
              </a:solidFill>
              <a:prstDash val="solid"/>
              <a:round/>
              <a:headEnd len="med" w="med" type="none"/>
              <a:tailEnd len="med" w="med" type="none"/>
            </a:ln>
          </p:spPr>
        </p:cxnSp>
        <p:sp>
          <p:nvSpPr>
            <p:cNvPr id="181" name="Google Shape;181;p45"/>
            <p:cNvSpPr/>
            <p:nvPr/>
          </p:nvSpPr>
          <p:spPr>
            <a:xfrm rot="10800000">
              <a:off x="10068050" y="3846451"/>
              <a:ext cx="642600" cy="1818300"/>
            </a:xfrm>
            <a:prstGeom prst="leftBrace">
              <a:avLst>
                <a:gd fmla="val 44448" name="adj1"/>
                <a:gd fmla="val 50000" name="adj2"/>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 name="Google Shape;182;p45"/>
            <p:cNvCxnSpPr>
              <a:endCxn id="179" idx="1"/>
            </p:cNvCxnSpPr>
            <p:nvPr/>
          </p:nvCxnSpPr>
          <p:spPr>
            <a:xfrm>
              <a:off x="10901175" y="7711763"/>
              <a:ext cx="2103600" cy="1119300"/>
            </a:xfrm>
            <a:prstGeom prst="straightConnector1">
              <a:avLst/>
            </a:prstGeom>
            <a:noFill/>
            <a:ln cap="flat" cmpd="sng" w="76200">
              <a:solidFill>
                <a:srgbClr val="FF9900"/>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46"/>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lang="en" sz="4395"/>
              <a:t>Libraries to work with Word DOCX</a:t>
            </a:r>
            <a:endParaRPr b="0" i="0" sz="4395" u="none" cap="none" strike="noStrike">
              <a:solidFill>
                <a:schemeClr val="lt1"/>
              </a:solidFill>
              <a:latin typeface="Calibri"/>
              <a:ea typeface="Calibri"/>
              <a:cs typeface="Calibri"/>
              <a:sym typeface="Calibri"/>
            </a:endParaRPr>
          </a:p>
        </p:txBody>
      </p:sp>
      <p:sp>
        <p:nvSpPr>
          <p:cNvPr id="188" name="Google Shape;188;p46"/>
          <p:cNvSpPr txBox="1"/>
          <p:nvPr/>
        </p:nvSpPr>
        <p:spPr>
          <a:xfrm>
            <a:off x="452850" y="1517800"/>
            <a:ext cx="17156700" cy="216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4800">
                <a:solidFill>
                  <a:srgbClr val="434343"/>
                </a:solidFill>
                <a:latin typeface="Calibri"/>
                <a:ea typeface="Calibri"/>
                <a:cs typeface="Calibri"/>
                <a:sym typeface="Calibri"/>
              </a:rPr>
              <a:t>We’ll use the </a:t>
            </a:r>
            <a:r>
              <a:rPr lang="en" sz="4800">
                <a:solidFill>
                  <a:srgbClr val="434343"/>
                </a:solidFill>
                <a:latin typeface="Courier New"/>
                <a:ea typeface="Courier New"/>
                <a:cs typeface="Courier New"/>
                <a:sym typeface="Courier New"/>
              </a:rPr>
              <a:t>python-docx</a:t>
            </a:r>
            <a:r>
              <a:rPr lang="en" sz="4800">
                <a:solidFill>
                  <a:srgbClr val="434343"/>
                </a:solidFill>
                <a:latin typeface="Calibri"/>
                <a:ea typeface="Calibri"/>
                <a:cs typeface="Calibri"/>
                <a:sym typeface="Calibri"/>
              </a:rPr>
              <a:t> in our code sample</a:t>
            </a:r>
            <a:endParaRPr sz="4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7"/>
          <p:cNvSpPr txBox="1"/>
          <p:nvPr>
            <p:ph type="title"/>
          </p:nvPr>
        </p:nvSpPr>
        <p:spPr>
          <a:xfrm>
            <a:off x="980300" y="976050"/>
            <a:ext cx="16599000" cy="81777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SzPts val="1100"/>
              <a:buFont typeface="Arial"/>
              <a:buNone/>
            </a:pPr>
            <a:r>
              <a:rPr lang="en" sz="11500"/>
              <a:t>Code: read and write</a:t>
            </a:r>
            <a:endParaRPr sz="11500"/>
          </a:p>
          <a:p>
            <a:pPr indent="0" lvl="0" marL="0" marR="0" rtl="0" algn="l">
              <a:lnSpc>
                <a:spcPct val="100000"/>
              </a:lnSpc>
              <a:spcBef>
                <a:spcPts val="0"/>
              </a:spcBef>
              <a:spcAft>
                <a:spcPts val="0"/>
              </a:spcAft>
              <a:buClr>
                <a:srgbClr val="000000"/>
              </a:buClr>
              <a:buSzPts val="1100"/>
              <a:buFont typeface="Arial"/>
              <a:buNone/>
            </a:pPr>
            <a:r>
              <a:rPr lang="en" sz="11500"/>
              <a:t>a Word DOCX file</a:t>
            </a:r>
            <a:endParaRPr sz="1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8"/>
          <p:cNvSpPr txBox="1"/>
          <p:nvPr>
            <p:ph type="title"/>
          </p:nvPr>
        </p:nvSpPr>
        <p:spPr>
          <a:xfrm>
            <a:off x="196414" y="32685"/>
            <a:ext cx="17645400" cy="12048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b="0" i="0" lang="en" sz="4398" u="none" cap="none" strike="noStrike">
                <a:solidFill>
                  <a:schemeClr val="lt1"/>
                </a:solidFill>
                <a:latin typeface="Calibri"/>
                <a:ea typeface="Calibri"/>
                <a:cs typeface="Calibri"/>
                <a:sym typeface="Calibri"/>
              </a:rPr>
              <a:t>Summary</a:t>
            </a:r>
            <a:endParaRPr b="0" i="0" sz="4398" u="none" cap="none" strike="noStrike">
              <a:solidFill>
                <a:schemeClr val="lt1"/>
              </a:solidFill>
              <a:latin typeface="Calibri"/>
              <a:ea typeface="Calibri"/>
              <a:cs typeface="Calibri"/>
              <a:sym typeface="Calibri"/>
            </a:endParaRPr>
          </a:p>
        </p:txBody>
      </p:sp>
      <p:sp>
        <p:nvSpPr>
          <p:cNvPr id="199" name="Google Shape;199;p48"/>
          <p:cNvSpPr txBox="1"/>
          <p:nvPr>
            <p:ph idx="4294967295" type="body"/>
          </p:nvPr>
        </p:nvSpPr>
        <p:spPr>
          <a:xfrm>
            <a:off x="459375" y="1909763"/>
            <a:ext cx="17424300" cy="8042400"/>
          </a:xfrm>
          <a:prstGeom prst="rect">
            <a:avLst/>
          </a:prstGeom>
          <a:noFill/>
          <a:ln>
            <a:noFill/>
          </a:ln>
        </p:spPr>
        <p:txBody>
          <a:bodyPr anchorCtr="0" anchor="t" bIns="182750" lIns="182750" spcFirstLastPara="1" rIns="182750" wrap="square" tIns="182750">
            <a:noAutofit/>
          </a:bodyPr>
          <a:lstStyle/>
          <a:p>
            <a:pPr indent="-723425" lvl="0" marL="913988" rtl="0" algn="l">
              <a:spcBef>
                <a:spcPts val="0"/>
              </a:spcBef>
              <a:spcAft>
                <a:spcPts val="0"/>
              </a:spcAft>
              <a:buClr>
                <a:srgbClr val="434343"/>
              </a:buClr>
              <a:buSzPts val="3997"/>
              <a:buFont typeface="Calibri"/>
              <a:buChar char="●"/>
            </a:pPr>
            <a:r>
              <a:rPr lang="en" sz="3997">
                <a:solidFill>
                  <a:srgbClr val="434343"/>
                </a:solidFill>
              </a:rPr>
              <a:t>The Word DOCX format</a:t>
            </a:r>
            <a:endParaRPr sz="3997">
              <a:solidFill>
                <a:srgbClr val="434343"/>
              </a:solidFill>
            </a:endParaRPr>
          </a:p>
          <a:p>
            <a:pPr indent="-723425" lvl="0" marL="913988" rtl="0" algn="l">
              <a:spcBef>
                <a:spcPts val="0"/>
              </a:spcBef>
              <a:spcAft>
                <a:spcPts val="0"/>
              </a:spcAft>
              <a:buClr>
                <a:srgbClr val="434343"/>
              </a:buClr>
              <a:buSzPts val="3997"/>
              <a:buFont typeface="Calibri"/>
              <a:buChar char="●"/>
            </a:pPr>
            <a:r>
              <a:rPr lang="en" sz="3997">
                <a:solidFill>
                  <a:srgbClr val="434343"/>
                </a:solidFill>
              </a:rPr>
              <a:t>Libraries to work with Word DOCX</a:t>
            </a:r>
            <a:endParaRPr sz="3997">
              <a:solidFill>
                <a:srgbClr val="434343"/>
              </a:solidFill>
              <a:latin typeface="Courier New"/>
              <a:ea typeface="Courier New"/>
              <a:cs typeface="Courier New"/>
              <a:sym typeface="Courier New"/>
            </a:endParaRPr>
          </a:p>
          <a:p>
            <a:pPr indent="-723425" lvl="0" marL="913988" rtl="0" algn="l">
              <a:spcBef>
                <a:spcPts val="0"/>
              </a:spcBef>
              <a:spcAft>
                <a:spcPts val="0"/>
              </a:spcAft>
              <a:buClr>
                <a:srgbClr val="434343"/>
              </a:buClr>
              <a:buSzPts val="3997"/>
              <a:buFont typeface="Calibri"/>
              <a:buChar char="●"/>
            </a:pPr>
            <a:r>
              <a:rPr lang="en" sz="3997">
                <a:solidFill>
                  <a:srgbClr val="434343"/>
                </a:solidFill>
              </a:rPr>
              <a:t>Code: read and write a Word DOCX file</a:t>
            </a:r>
            <a:endParaRPr sz="3997">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9"/>
          <p:cNvSpPr txBox="1"/>
          <p:nvPr>
            <p:ph type="ctrTitle"/>
          </p:nvPr>
        </p:nvSpPr>
        <p:spPr>
          <a:xfrm>
            <a:off x="780950" y="3636875"/>
            <a:ext cx="15499200" cy="18663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Excel XLSX</a:t>
            </a:r>
            <a:endParaRPr b="0" i="0" sz="9596" u="none" cap="none" strike="noStrike">
              <a:solidFill>
                <a:schemeClr val="lt1"/>
              </a:solidFill>
              <a:latin typeface="Calibri"/>
              <a:ea typeface="Calibri"/>
              <a:cs typeface="Calibri"/>
              <a:sym typeface="Calibri"/>
            </a:endParaRPr>
          </a:p>
        </p:txBody>
      </p:sp>
      <p:sp>
        <p:nvSpPr>
          <p:cNvPr id="205" name="Google Shape;205;p49"/>
          <p:cNvSpPr txBox="1"/>
          <p:nvPr>
            <p:ph idx="1" type="subTitle"/>
          </p:nvPr>
        </p:nvSpPr>
        <p:spPr>
          <a:xfrm>
            <a:off x="780954" y="5575679"/>
            <a:ext cx="16436700" cy="865500"/>
          </a:xfrm>
          <a:prstGeom prst="rect">
            <a:avLst/>
          </a:prstGeom>
          <a:noFill/>
          <a:ln>
            <a:noFill/>
          </a:ln>
        </p:spPr>
        <p:txBody>
          <a:bodyPr anchorCtr="0" anchor="t"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b="0" i="0" lang="en" sz="4398" u="none" cap="none" strike="noStrike">
                <a:solidFill>
                  <a:schemeClr val="lt1"/>
                </a:solidFill>
                <a:latin typeface="Calibri"/>
                <a:ea typeface="Calibri"/>
                <a:cs typeface="Calibri"/>
                <a:sym typeface="Calibri"/>
              </a:rPr>
              <a:t>Next Video</a:t>
            </a:r>
            <a:endParaRPr b="0" i="0" sz="4398"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