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2225" cx="1828005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8e233b1a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88e233b1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8e233b1a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88e233b1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8e233b1a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8e233b1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slide can also be used to cover topics that can be represented by an image/graph etc. Information which is half image/half information type. Like shown in the example above.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8e233b1a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88e233b1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e233b1a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88e233b1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8e233b1a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88e233b1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slide, like mentioned is to summarize the various videos we have seen in this section. This gives the viewers a sense of achievement that they have covered exactly what they were looking for.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1790c149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1790c14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name of the next section needs to be mentioned. The narration as you guessed it would be just letting the viewer know what we’d be taking over next! ☺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 flipH="1" rot="10800000">
            <a:off x="0" y="0"/>
            <a:ext cx="18280063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 flipH="1" rot="10800000">
            <a:off x="0" y="9241171"/>
            <a:ext cx="18280063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14251" y="9389302"/>
            <a:ext cx="16756724" cy="89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ctrTitle"/>
          </p:nvPr>
        </p:nvSpPr>
        <p:spPr>
          <a:xfrm>
            <a:off x="780711" y="3636865"/>
            <a:ext cx="16437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780711" y="5575679"/>
            <a:ext cx="16437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1312192"/>
            <a:ext cx="18280063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1312094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780711" y="5605055"/>
            <a:ext cx="16437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1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Packt-Logo-white.png"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2954094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lone Introduction or Summary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921500" y="4128788"/>
            <a:ext cx="164370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83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71" name="Google Shape;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943390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9384425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 flipH="1" rot="10800000">
            <a:off x="0" y="1312238"/>
            <a:ext cx="18280200" cy="89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/>
          <p:nvPr/>
        </p:nvSpPr>
        <p:spPr>
          <a:xfrm>
            <a:off x="0" y="1312094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196414" y="32685"/>
            <a:ext cx="1764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beacon.png"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/>
        </p:nvSpPr>
        <p:spPr>
          <a:xfrm flipH="1" rot="10800000">
            <a:off x="6550356" y="88"/>
            <a:ext cx="117297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/>
        </p:nvSpPr>
        <p:spPr>
          <a:xfrm rot="-5400000">
            <a:off x="1517856" y="5032538"/>
            <a:ext cx="10282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 txBox="1"/>
          <p:nvPr>
            <p:ph type="title"/>
          </p:nvPr>
        </p:nvSpPr>
        <p:spPr>
          <a:xfrm>
            <a:off x="451958" y="715270"/>
            <a:ext cx="56136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451954" y="2930244"/>
            <a:ext cx="5613600" cy="6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95" name="Google Shape;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80075" y="976049"/>
            <a:ext cx="160611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98" name="Google Shape;9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9"/>
          <p:cNvSpPr txBox="1"/>
          <p:nvPr>
            <p:ph type="title"/>
          </p:nvPr>
        </p:nvSpPr>
        <p:spPr>
          <a:xfrm>
            <a:off x="530769" y="2465208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530769" y="5556360"/>
            <a:ext cx="8086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2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05" name="Google Shape;10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 Profile">
  <p:cSld name="Author Profi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0"/>
          <p:cNvSpPr txBox="1"/>
          <p:nvPr>
            <p:ph type="title"/>
          </p:nvPr>
        </p:nvSpPr>
        <p:spPr>
          <a:xfrm>
            <a:off x="530769" y="6772113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alibri"/>
              <a:buNone/>
              <a:defRPr b="0" i="0" sz="47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11" name="Google Shape;1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porate headshot of a man" id="112" name="Google Shape;1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16" y="1835103"/>
            <a:ext cx="4580100" cy="4580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/>
        </p:nvSpPr>
        <p:spPr>
          <a:xfrm flipH="1" rot="10800000">
            <a:off x="0" y="-148"/>
            <a:ext cx="18280200" cy="938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/>
          <p:nvPr/>
        </p:nvSpPr>
        <p:spPr>
          <a:xfrm flipH="1" rot="10800000">
            <a:off x="0" y="9241102"/>
            <a:ext cx="18280200" cy="148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114251" y="9389302"/>
            <a:ext cx="167568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43390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9384425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921500" y="2495444"/>
            <a:ext cx="16437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3189415" y="6544819"/>
            <a:ext cx="11901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2" name="Google Shape;1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nd">
  <p:cSld name="Section End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9136133" y="1128977"/>
            <a:ext cx="8208600" cy="80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ckt-Logo-white.png" id="125" name="Google Shape;12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3525180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7" name="Google Shape;1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33333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9" name="Google Shape;12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3" name="Google Shape;1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5" name="Google Shape;13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7" name="Google Shape;13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9" name="Google Shape;13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075" y="976049"/>
            <a:ext cx="16061026" cy="81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500" y="2495444"/>
            <a:ext cx="16437063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89415" y="6544819"/>
            <a:ext cx="11901233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0356" y="50"/>
            <a:ext cx="11729707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17790" y="5032566"/>
            <a:ext cx="10282238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1958" y="715270"/>
            <a:ext cx="5613563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1954" y="2930244"/>
            <a:ext cx="5613563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1310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0769" y="2465208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0769" y="5556360"/>
            <a:ext cx="8086889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4713" y="1447731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39683" y="9386898"/>
            <a:ext cx="1096924" cy="78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7039683" y="9386898"/>
            <a:ext cx="1096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/>
          <p:nvPr>
            <p:ph type="ctrTitle"/>
          </p:nvPr>
        </p:nvSpPr>
        <p:spPr>
          <a:xfrm>
            <a:off x="780954" y="3636866"/>
            <a:ext cx="164367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Video, we are going to take a look at…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3"/>
          <p:cNvSpPr txBox="1"/>
          <p:nvPr>
            <p:ph idx="4294967295" type="body"/>
          </p:nvPr>
        </p:nvSpPr>
        <p:spPr>
          <a:xfrm>
            <a:off x="421357" y="1777588"/>
            <a:ext cx="17416800" cy="8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The PDF format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Libraries to work with PDF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Code: read, rotate and merge two PDF files</a:t>
            </a:r>
            <a:endParaRPr sz="399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/>
        </p:nvSpPr>
        <p:spPr>
          <a:xfrm>
            <a:off x="905525" y="5285675"/>
            <a:ext cx="16360500" cy="45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 b="1"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Each PDF file features a self-contained description of the layout of the document (fonts, text, graphics, etc) so that it can be </a:t>
            </a:r>
            <a:r>
              <a:rPr i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printed</a:t>
            </a:r>
            <a:endParaRPr i="1"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Programmatically reading information (eg. text) from PDFs can be </a:t>
            </a:r>
            <a:r>
              <a:rPr i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troublesome</a:t>
            </a:r>
            <a:endParaRPr i="1"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One usually wants to </a:t>
            </a:r>
            <a:r>
              <a:rPr i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manipulate PDF pages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eg: rotate, merge, split, ...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4"/>
          <p:cNvSpPr txBox="1"/>
          <p:nvPr>
            <p:ph type="title"/>
          </p:nvPr>
        </p:nvSpPr>
        <p:spPr>
          <a:xfrm>
            <a:off x="943628" y="1476767"/>
            <a:ext cx="164367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PDF format</a:t>
            </a:r>
            <a:endParaRPr/>
          </a:p>
        </p:txBody>
      </p:sp>
      <p:sp>
        <p:nvSpPr>
          <p:cNvPr id="157" name="Google Shape;157;p44"/>
          <p:cNvSpPr txBox="1"/>
          <p:nvPr/>
        </p:nvSpPr>
        <p:spPr>
          <a:xfrm>
            <a:off x="824625" y="3860175"/>
            <a:ext cx="169074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Portable Document Format 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 i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 an open binary format proposed by Adobe Systems</a:t>
            </a:r>
            <a:r>
              <a:rPr lang="en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© aiming to describe a generic document in a platform-independent manner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5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395"/>
              <a:t>Libraries to work with PDF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5"/>
          <p:cNvSpPr txBox="1"/>
          <p:nvPr>
            <p:ph idx="4294967295" type="body"/>
          </p:nvPr>
        </p:nvSpPr>
        <p:spPr>
          <a:xfrm>
            <a:off x="421350" y="1777600"/>
            <a:ext cx="17416800" cy="3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the </a:t>
            </a:r>
            <a:r>
              <a:rPr lang="en" sz="3997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pdfrw</a:t>
            </a:r>
            <a:r>
              <a:rPr lang="en" sz="3997">
                <a:solidFill>
                  <a:srgbClr val="434343"/>
                </a:solidFill>
              </a:rPr>
              <a:t> library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the </a:t>
            </a:r>
            <a:r>
              <a:rPr lang="en" sz="3997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slate</a:t>
            </a:r>
            <a:r>
              <a:rPr lang="en" sz="3997">
                <a:solidFill>
                  <a:srgbClr val="434343"/>
                </a:solidFill>
              </a:rPr>
              <a:t> library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the </a:t>
            </a:r>
            <a:r>
              <a:rPr lang="en" sz="3997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PyPDF2</a:t>
            </a:r>
            <a:r>
              <a:rPr lang="en" sz="3997">
                <a:solidFill>
                  <a:srgbClr val="434343"/>
                </a:solidFill>
              </a:rPr>
              <a:t> library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the </a:t>
            </a:r>
            <a:r>
              <a:rPr lang="en" sz="3997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PDFMiner</a:t>
            </a:r>
            <a:r>
              <a:rPr lang="en" sz="3997">
                <a:solidFill>
                  <a:srgbClr val="434343"/>
                </a:solidFill>
              </a:rPr>
              <a:t> library</a:t>
            </a:r>
            <a:endParaRPr sz="3997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7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7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45"/>
          <p:cNvSpPr txBox="1"/>
          <p:nvPr/>
        </p:nvSpPr>
        <p:spPr>
          <a:xfrm>
            <a:off x="681450" y="5175400"/>
            <a:ext cx="171567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We’ll use the </a:t>
            </a:r>
            <a:r>
              <a:rPr lang="en" sz="4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PyPDF2</a:t>
            </a:r>
            <a:r>
              <a:rPr lang="en" sz="4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 our code sample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6"/>
          <p:cNvSpPr txBox="1"/>
          <p:nvPr>
            <p:ph type="title"/>
          </p:nvPr>
        </p:nvSpPr>
        <p:spPr>
          <a:xfrm>
            <a:off x="980300" y="976050"/>
            <a:ext cx="165990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0"/>
              <a:t>Code: read, rotate and merge</a:t>
            </a:r>
            <a:endParaRPr sz="10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0"/>
              <a:t>two PDF files</a:t>
            </a:r>
            <a:endParaRPr sz="1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"/>
          <p:cNvSpPr txBox="1"/>
          <p:nvPr>
            <p:ph type="title"/>
          </p:nvPr>
        </p:nvSpPr>
        <p:spPr>
          <a:xfrm>
            <a:off x="196414" y="32685"/>
            <a:ext cx="1764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7"/>
          <p:cNvSpPr txBox="1"/>
          <p:nvPr>
            <p:ph idx="4294967295" type="body"/>
          </p:nvPr>
        </p:nvSpPr>
        <p:spPr>
          <a:xfrm>
            <a:off x="459375" y="1909763"/>
            <a:ext cx="17424300" cy="8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-723425" lvl="0" marL="913988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The PDF format</a:t>
            </a:r>
            <a:endParaRPr sz="3997">
              <a:solidFill>
                <a:srgbClr val="434343"/>
              </a:solidFill>
            </a:endParaRPr>
          </a:p>
          <a:p>
            <a:pPr indent="-723425" lvl="0" marL="913988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Libraries to work with PDF</a:t>
            </a:r>
            <a:endParaRPr sz="3997">
              <a:solidFill>
                <a:srgbClr val="434343"/>
              </a:solidFill>
            </a:endParaRPr>
          </a:p>
          <a:p>
            <a:pPr indent="-723425" lvl="0" marL="913988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Code: read, rotate and merge two PDF files</a:t>
            </a:r>
            <a:endParaRPr sz="399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8"/>
          <p:cNvSpPr txBox="1"/>
          <p:nvPr>
            <p:ph type="ctrTitle"/>
          </p:nvPr>
        </p:nvSpPr>
        <p:spPr>
          <a:xfrm>
            <a:off x="784582" y="3637519"/>
            <a:ext cx="164295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Processing images</a:t>
            </a:r>
            <a:endParaRPr b="0" i="0" sz="959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8"/>
          <p:cNvSpPr txBox="1"/>
          <p:nvPr>
            <p:ph idx="1" type="subTitle"/>
          </p:nvPr>
        </p:nvSpPr>
        <p:spPr>
          <a:xfrm>
            <a:off x="784582" y="5575490"/>
            <a:ext cx="164295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Section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