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Lst>
  <p:sldSz cy="10282225" cx="1828005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4098289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94098289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71d91bed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b71d91be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7543e84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97543e84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63" cy="114606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1"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63" cy="202466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89" cy="2963228"/>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211" cy="4580079"/>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36" cy="802428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1"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2.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zbar.sourceforge.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3341800"/>
            <a:ext cx="161658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596">
                <a:solidFill>
                  <a:srgbClr val="FFFFFF"/>
                </a:solidFill>
                <a:latin typeface="Calibri"/>
                <a:ea typeface="Calibri"/>
                <a:cs typeface="Calibri"/>
                <a:sym typeface="Calibri"/>
              </a:rPr>
              <a:t>Parsing QR codes</a:t>
            </a:r>
            <a:endParaRPr sz="9596">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70" cy="1204319"/>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766" cy="8039384"/>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What are QR codes?</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zbarlight</a:t>
            </a:r>
            <a:r>
              <a:rPr lang="en" sz="3997">
                <a:solidFill>
                  <a:srgbClr val="434343"/>
                </a:solidFill>
              </a:rPr>
              <a:t> library</a:t>
            </a:r>
            <a:endParaRPr sz="3997">
              <a:solidFill>
                <a:srgbClr val="434343"/>
              </a:solidFill>
            </a:endParaRPr>
          </a:p>
          <a:p>
            <a:pPr indent="-723085" lvl="0" marL="913585" marR="0" rtl="0" algn="l">
              <a:lnSpc>
                <a:spcPct val="115000"/>
              </a:lnSpc>
              <a:spcBef>
                <a:spcPts val="1600"/>
              </a:spcBef>
              <a:spcAft>
                <a:spcPts val="0"/>
              </a:spcAft>
              <a:buClr>
                <a:srgbClr val="434343"/>
              </a:buClr>
              <a:buSzPts val="3997"/>
              <a:buFont typeface="Calibri"/>
              <a:buChar char="●"/>
            </a:pPr>
            <a:r>
              <a:rPr lang="en" sz="3997">
                <a:solidFill>
                  <a:srgbClr val="434343"/>
                </a:solidFill>
              </a:rPr>
              <a:t>Code: read a QR code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What are QR codes?</a:t>
            </a:r>
            <a:endParaRPr sz="4395"/>
          </a:p>
        </p:txBody>
      </p:sp>
      <p:sp>
        <p:nvSpPr>
          <p:cNvPr id="156" name="Google Shape;156;p44"/>
          <p:cNvSpPr txBox="1"/>
          <p:nvPr>
            <p:ph idx="4294967295" type="body"/>
          </p:nvPr>
        </p:nvSpPr>
        <p:spPr>
          <a:xfrm>
            <a:off x="618875" y="1847175"/>
            <a:ext cx="12957000" cy="4720200"/>
          </a:xfrm>
          <a:prstGeom prst="rect">
            <a:avLst/>
          </a:prstGeom>
          <a:noFill/>
          <a:ln>
            <a:noFill/>
          </a:ln>
        </p:spPr>
        <p:txBody>
          <a:bodyPr anchorCtr="0" anchor="t" bIns="182675" lIns="182675" spcFirstLastPara="1" rIns="182675" wrap="square" tIns="182675">
            <a:noAutofit/>
          </a:bodyPr>
          <a:lstStyle/>
          <a:p>
            <a:pPr indent="-482409" lvl="0" marL="457200" marR="0" rtl="0" algn="l">
              <a:lnSpc>
                <a:spcPct val="115000"/>
              </a:lnSpc>
              <a:spcBef>
                <a:spcPts val="1600"/>
              </a:spcBef>
              <a:spcAft>
                <a:spcPts val="0"/>
              </a:spcAft>
              <a:buClr>
                <a:srgbClr val="434343"/>
              </a:buClr>
              <a:buSzPts val="3997"/>
              <a:buChar char="●"/>
            </a:pPr>
            <a:r>
              <a:rPr b="1" lang="en" sz="3997">
                <a:solidFill>
                  <a:srgbClr val="434343"/>
                </a:solidFill>
              </a:rPr>
              <a:t>QR (Quick Response) codes</a:t>
            </a:r>
            <a:r>
              <a:rPr lang="en" sz="3997">
                <a:solidFill>
                  <a:srgbClr val="434343"/>
                </a:solidFill>
              </a:rPr>
              <a:t> are a 2-D bar codes that contain info about the item to which they are attached.</a:t>
            </a:r>
            <a:endParaRPr sz="3900">
              <a:solidFill>
                <a:srgbClr val="434343"/>
              </a:solidFill>
            </a:endParaRPr>
          </a:p>
          <a:p>
            <a:pPr indent="0" lvl="0" marL="0" marR="0" rtl="0" algn="l">
              <a:lnSpc>
                <a:spcPct val="115000"/>
              </a:lnSpc>
              <a:spcBef>
                <a:spcPts val="1600"/>
              </a:spcBef>
              <a:spcAft>
                <a:spcPts val="0"/>
              </a:spcAft>
              <a:buNone/>
            </a:pPr>
            <a:r>
              <a:t/>
            </a:r>
            <a:endParaRPr sz="1000">
              <a:solidFill>
                <a:srgbClr val="434343"/>
              </a:solidFill>
            </a:endParaRPr>
          </a:p>
          <a:p>
            <a:pPr indent="-482409" lvl="0" marL="457200" marR="0" rtl="0" algn="l">
              <a:lnSpc>
                <a:spcPct val="115000"/>
              </a:lnSpc>
              <a:spcBef>
                <a:spcPts val="1600"/>
              </a:spcBef>
              <a:spcAft>
                <a:spcPts val="0"/>
              </a:spcAft>
              <a:buClr>
                <a:srgbClr val="434343"/>
              </a:buClr>
              <a:buSzPts val="3997"/>
              <a:buChar char="●"/>
            </a:pPr>
            <a:r>
              <a:rPr lang="en" sz="3997">
                <a:solidFill>
                  <a:srgbClr val="434343"/>
                </a:solidFill>
              </a:rPr>
              <a:t>They can store </a:t>
            </a:r>
            <a:r>
              <a:rPr b="1" lang="en" sz="3997">
                <a:solidFill>
                  <a:srgbClr val="434343"/>
                </a:solidFill>
              </a:rPr>
              <a:t>alphanumerical data</a:t>
            </a:r>
            <a:r>
              <a:rPr lang="en" sz="3997">
                <a:solidFill>
                  <a:srgbClr val="434343"/>
                </a:solidFill>
              </a:rPr>
              <a:t> such as: plain text, phone numbers, URLs  - you can use them as </a:t>
            </a:r>
            <a:r>
              <a:rPr i="1" lang="en" sz="3997">
                <a:solidFill>
                  <a:srgbClr val="434343"/>
                </a:solidFill>
              </a:rPr>
              <a:t>business cards</a:t>
            </a:r>
            <a:r>
              <a:rPr lang="en" sz="3997">
                <a:solidFill>
                  <a:srgbClr val="434343"/>
                </a:solidFill>
              </a:rPr>
              <a:t>!</a:t>
            </a:r>
            <a:endParaRPr sz="3997">
              <a:solidFill>
                <a:srgbClr val="434343"/>
              </a:solidFill>
            </a:endParaRPr>
          </a:p>
        </p:txBody>
      </p:sp>
      <p:grpSp>
        <p:nvGrpSpPr>
          <p:cNvPr id="157" name="Google Shape;157;p44"/>
          <p:cNvGrpSpPr/>
          <p:nvPr/>
        </p:nvGrpSpPr>
        <p:grpSpPr>
          <a:xfrm>
            <a:off x="685800" y="2290138"/>
            <a:ext cx="17152050" cy="6882063"/>
            <a:chOff x="685800" y="2290138"/>
            <a:chExt cx="17152050" cy="6882063"/>
          </a:xfrm>
        </p:grpSpPr>
        <p:pic>
          <p:nvPicPr>
            <p:cNvPr id="158" name="Google Shape;158;p44"/>
            <p:cNvPicPr preferRelativeResize="0"/>
            <p:nvPr/>
          </p:nvPicPr>
          <p:blipFill>
            <a:blip r:embed="rId3">
              <a:alphaModFix/>
            </a:blip>
            <a:stretch>
              <a:fillRect/>
            </a:stretch>
          </p:blipFill>
          <p:spPr>
            <a:xfrm>
              <a:off x="13419825" y="2290138"/>
              <a:ext cx="4418025" cy="4418025"/>
            </a:xfrm>
            <a:prstGeom prst="rect">
              <a:avLst/>
            </a:prstGeom>
            <a:noFill/>
            <a:ln>
              <a:noFill/>
            </a:ln>
          </p:spPr>
        </p:pic>
        <p:sp>
          <p:nvSpPr>
            <p:cNvPr id="159" name="Google Shape;159;p44"/>
            <p:cNvSpPr txBox="1"/>
            <p:nvPr/>
          </p:nvSpPr>
          <p:spPr>
            <a:xfrm>
              <a:off x="685800" y="6172200"/>
              <a:ext cx="11785500" cy="3000000"/>
            </a:xfrm>
            <a:prstGeom prst="rect">
              <a:avLst/>
            </a:prstGeom>
            <a:noFill/>
            <a:ln>
              <a:noFill/>
            </a:ln>
          </p:spPr>
          <p:txBody>
            <a:bodyPr anchorCtr="0" anchor="ctr" bIns="91425" lIns="91425" spcFirstLastPara="1" rIns="91425" wrap="square" tIns="91425">
              <a:noAutofit/>
            </a:bodyPr>
            <a:lstStyle/>
            <a:p>
              <a:pPr indent="-482409" lvl="0" marL="457200" rtl="0" algn="l">
                <a:lnSpc>
                  <a:spcPct val="115000"/>
                </a:lnSpc>
                <a:spcBef>
                  <a:spcPts val="1600"/>
                </a:spcBef>
                <a:spcAft>
                  <a:spcPts val="0"/>
                </a:spcAft>
                <a:buClr>
                  <a:srgbClr val="434343"/>
                </a:buClr>
                <a:buSzPts val="3997"/>
                <a:buFont typeface="Calibri"/>
                <a:buChar char="●"/>
              </a:pPr>
              <a:r>
                <a:rPr lang="en" sz="3997">
                  <a:solidFill>
                    <a:srgbClr val="434343"/>
                  </a:solidFill>
                  <a:latin typeface="Calibri"/>
                  <a:ea typeface="Calibri"/>
                  <a:cs typeface="Calibri"/>
                  <a:sym typeface="Calibri"/>
                </a:rPr>
                <a:t>They are conceived to be read by mobile devices through a proper QR reader software</a:t>
              </a:r>
              <a:endParaRPr/>
            </a:p>
          </p:txBody>
        </p:sp>
        <p:sp>
          <p:nvSpPr>
            <p:cNvPr id="160" name="Google Shape;160;p44"/>
            <p:cNvSpPr/>
            <p:nvPr/>
          </p:nvSpPr>
          <p:spPr>
            <a:xfrm>
              <a:off x="13630675" y="6708175"/>
              <a:ext cx="3996300" cy="10644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4A86E8"/>
                  </a:solidFill>
                </a:rPr>
                <a:t>SCAN ME WITH YOUR MOBILE !</a:t>
              </a:r>
              <a:endParaRPr b="1" sz="3000">
                <a:solidFill>
                  <a:srgbClr val="4A86E8"/>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The </a:t>
            </a:r>
            <a:r>
              <a:rPr lang="en" sz="4395">
                <a:latin typeface="Courier New"/>
                <a:ea typeface="Courier New"/>
                <a:cs typeface="Courier New"/>
                <a:sym typeface="Courier New"/>
              </a:rPr>
              <a:t>zbarlight</a:t>
            </a:r>
            <a:r>
              <a:rPr lang="en" sz="4395"/>
              <a:t> library</a:t>
            </a:r>
            <a:endParaRPr sz="4395"/>
          </a:p>
        </p:txBody>
      </p:sp>
      <p:sp>
        <p:nvSpPr>
          <p:cNvPr id="166" name="Google Shape;166;p45"/>
          <p:cNvSpPr txBox="1"/>
          <p:nvPr>
            <p:ph idx="4294967295" type="body"/>
          </p:nvPr>
        </p:nvSpPr>
        <p:spPr>
          <a:xfrm>
            <a:off x="618875" y="1847175"/>
            <a:ext cx="16922700" cy="7316400"/>
          </a:xfrm>
          <a:prstGeom prst="rect">
            <a:avLst/>
          </a:prstGeom>
          <a:noFill/>
          <a:ln>
            <a:noFill/>
          </a:ln>
        </p:spPr>
        <p:txBody>
          <a:bodyPr anchorCtr="0" anchor="t" bIns="182675" lIns="182675" spcFirstLastPara="1" rIns="182675" wrap="square" tIns="182675">
            <a:noAutofit/>
          </a:bodyPr>
          <a:lstStyle/>
          <a:p>
            <a:pPr indent="-482409" lvl="0" marL="457200" marR="0" rtl="0" algn="l">
              <a:lnSpc>
                <a:spcPct val="115000"/>
              </a:lnSpc>
              <a:spcBef>
                <a:spcPts val="1600"/>
              </a:spcBef>
              <a:spcAft>
                <a:spcPts val="0"/>
              </a:spcAft>
              <a:buClr>
                <a:srgbClr val="434343"/>
              </a:buClr>
              <a:buSzPts val="3997"/>
              <a:buChar char="●"/>
            </a:pPr>
            <a:r>
              <a:rPr lang="en" sz="3997">
                <a:solidFill>
                  <a:srgbClr val="434343"/>
                </a:solidFill>
              </a:rPr>
              <a:t>We’ll use the </a:t>
            </a:r>
            <a:r>
              <a:rPr lang="en" sz="3997">
                <a:solidFill>
                  <a:srgbClr val="434343"/>
                </a:solidFill>
                <a:latin typeface="Courier New"/>
                <a:ea typeface="Courier New"/>
                <a:cs typeface="Courier New"/>
                <a:sym typeface="Courier New"/>
              </a:rPr>
              <a:t>zbarlight</a:t>
            </a:r>
            <a:r>
              <a:rPr lang="en" sz="3997">
                <a:solidFill>
                  <a:srgbClr val="434343"/>
                </a:solidFill>
              </a:rPr>
              <a:t> library to read QR codes: it is a Python wrapper around the </a:t>
            </a:r>
            <a:r>
              <a:rPr lang="en" sz="3997">
                <a:solidFill>
                  <a:srgbClr val="434343"/>
                </a:solidFill>
                <a:latin typeface="Courier New"/>
                <a:ea typeface="Courier New"/>
                <a:cs typeface="Courier New"/>
                <a:sym typeface="Courier New"/>
              </a:rPr>
              <a:t>ZBar</a:t>
            </a:r>
            <a:r>
              <a:rPr lang="en" sz="3997">
                <a:solidFill>
                  <a:srgbClr val="434343"/>
                </a:solidFill>
              </a:rPr>
              <a:t> library</a:t>
            </a:r>
            <a:endParaRPr sz="3997">
              <a:solidFill>
                <a:srgbClr val="434343"/>
              </a:solidFill>
            </a:endParaRPr>
          </a:p>
          <a:p>
            <a:pPr indent="0" lvl="0" marL="0" marR="0" rtl="0" algn="l">
              <a:lnSpc>
                <a:spcPct val="115000"/>
              </a:lnSpc>
              <a:spcBef>
                <a:spcPts val="1600"/>
              </a:spcBef>
              <a:spcAft>
                <a:spcPts val="0"/>
              </a:spcAft>
              <a:buNone/>
            </a:pPr>
            <a:r>
              <a:t/>
            </a:r>
            <a:endParaRPr sz="800">
              <a:solidFill>
                <a:srgbClr val="434343"/>
              </a:solidFill>
            </a:endParaRPr>
          </a:p>
          <a:p>
            <a:pPr indent="-482409" lvl="0" marL="457200" marR="0" rtl="0" algn="l">
              <a:lnSpc>
                <a:spcPct val="115000"/>
              </a:lnSpc>
              <a:spcBef>
                <a:spcPts val="1600"/>
              </a:spcBef>
              <a:spcAft>
                <a:spcPts val="0"/>
              </a:spcAft>
              <a:buClr>
                <a:srgbClr val="434343"/>
              </a:buClr>
              <a:buSzPts val="3997"/>
              <a:buChar char="●"/>
            </a:pPr>
            <a:r>
              <a:rPr lang="en" sz="3997">
                <a:solidFill>
                  <a:srgbClr val="434343"/>
                </a:solidFill>
                <a:latin typeface="Courier New"/>
                <a:ea typeface="Courier New"/>
                <a:cs typeface="Courier New"/>
                <a:sym typeface="Courier New"/>
              </a:rPr>
              <a:t>ZBar</a:t>
            </a:r>
            <a:r>
              <a:rPr lang="en" sz="3997">
                <a:solidFill>
                  <a:srgbClr val="434343"/>
                </a:solidFill>
              </a:rPr>
              <a:t> is a cross-platform barcode reader and </a:t>
            </a:r>
            <a:r>
              <a:rPr b="1" lang="en" sz="3997">
                <a:solidFill>
                  <a:srgbClr val="434343"/>
                </a:solidFill>
                <a:latin typeface="Courier New"/>
                <a:ea typeface="Courier New"/>
                <a:cs typeface="Courier New"/>
                <a:sym typeface="Courier New"/>
              </a:rPr>
              <a:t>zbarlight</a:t>
            </a:r>
            <a:r>
              <a:rPr b="1" lang="en" sz="3997">
                <a:solidFill>
                  <a:srgbClr val="434343"/>
                </a:solidFill>
              </a:rPr>
              <a:t> depends on it</a:t>
            </a:r>
            <a:endParaRPr b="1" sz="3997">
              <a:solidFill>
                <a:srgbClr val="434343"/>
              </a:solidFill>
            </a:endParaRPr>
          </a:p>
          <a:p>
            <a:pPr indent="0" lvl="0" marL="0" marR="0" rtl="0" algn="l">
              <a:lnSpc>
                <a:spcPct val="115000"/>
              </a:lnSpc>
              <a:spcBef>
                <a:spcPts val="1600"/>
              </a:spcBef>
              <a:spcAft>
                <a:spcPts val="0"/>
              </a:spcAft>
              <a:buNone/>
            </a:pPr>
            <a:r>
              <a:t/>
            </a:r>
            <a:endParaRPr sz="800">
              <a:solidFill>
                <a:srgbClr val="434343"/>
              </a:solidFill>
            </a:endParaRPr>
          </a:p>
          <a:p>
            <a:pPr indent="-482409" lvl="0" marL="457200" marR="0" rtl="0" algn="l">
              <a:lnSpc>
                <a:spcPct val="115000"/>
              </a:lnSpc>
              <a:spcBef>
                <a:spcPts val="1600"/>
              </a:spcBef>
              <a:spcAft>
                <a:spcPts val="0"/>
              </a:spcAft>
              <a:buClr>
                <a:srgbClr val="434343"/>
              </a:buClr>
              <a:buSzPts val="3997"/>
              <a:buChar char="●"/>
            </a:pPr>
            <a:r>
              <a:rPr lang="en" sz="3997">
                <a:solidFill>
                  <a:srgbClr val="434343"/>
                </a:solidFill>
              </a:rPr>
              <a:t>Refer to </a:t>
            </a:r>
            <a:r>
              <a:rPr lang="en" sz="3997" u="sng">
                <a:solidFill>
                  <a:schemeClr val="hlink"/>
                </a:solidFill>
                <a:hlinkClick r:id="rId3"/>
              </a:rPr>
              <a:t>http://zbar.sourceforge.net</a:t>
            </a:r>
            <a:r>
              <a:rPr lang="en" sz="3997">
                <a:solidFill>
                  <a:srgbClr val="434343"/>
                </a:solidFill>
              </a:rPr>
              <a:t> for installation instructions for your platform</a:t>
            </a:r>
            <a:endParaRPr sz="3997">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6"/>
          <p:cNvSpPr txBox="1"/>
          <p:nvPr>
            <p:ph type="title"/>
          </p:nvPr>
        </p:nvSpPr>
        <p:spPr>
          <a:xfrm>
            <a:off x="980311" y="976048"/>
            <a:ext cx="16060561" cy="8177812"/>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read a QR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7"/>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177" name="Google Shape;177;p47"/>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What are QR codes?</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zbarlight</a:t>
            </a:r>
            <a:r>
              <a:rPr lang="en" sz="3997">
                <a:solidFill>
                  <a:srgbClr val="434343"/>
                </a:solidFill>
              </a:rPr>
              <a:t> library</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Code: read a QR code</a:t>
            </a:r>
            <a:endParaRPr sz="3997">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8"/>
          <p:cNvSpPr txBox="1"/>
          <p:nvPr>
            <p:ph type="ctrTitle"/>
          </p:nvPr>
        </p:nvSpPr>
        <p:spPr>
          <a:xfrm>
            <a:off x="780954" y="3636866"/>
            <a:ext cx="16436587" cy="1866336"/>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Recognizing faces in pictures</a:t>
            </a:r>
            <a:endParaRPr/>
          </a:p>
        </p:txBody>
      </p:sp>
      <p:sp>
        <p:nvSpPr>
          <p:cNvPr id="183" name="Google Shape;183;p48"/>
          <p:cNvSpPr txBox="1"/>
          <p:nvPr>
            <p:ph idx="1" type="subTitle"/>
          </p:nvPr>
        </p:nvSpPr>
        <p:spPr>
          <a:xfrm>
            <a:off x="780954" y="5575679"/>
            <a:ext cx="16436587" cy="865399"/>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