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2225" cx="1828005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2fd6033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2fd6033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2fd6033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a2fd6033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66d53438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c66d53438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66d5343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c66d534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66d53438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c66d5343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2fd6033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a2fd6033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2fd60335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a2fd6033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2fd60335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a2fd6033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3.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699950" y="4180000"/>
            <a:ext cx="16165800" cy="21135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Scraping web sites content </a:t>
            </a:r>
            <a:endParaRPr/>
          </a:p>
          <a:p>
            <a:pPr indent="0" lvl="0" marL="0" marR="0" rtl="0" algn="l">
              <a:lnSpc>
                <a:spcPct val="100000"/>
              </a:lnSpc>
              <a:spcBef>
                <a:spcPts val="0"/>
              </a:spcBef>
              <a:spcAft>
                <a:spcPts val="0"/>
              </a:spcAft>
              <a:buClr>
                <a:schemeClr val="lt1"/>
              </a:buClr>
              <a:buFont typeface="Calibri"/>
              <a:buNone/>
            </a:pPr>
            <a:r>
              <a:rPr lang="en"/>
              <a:t>with Beautifulsoup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Anatomy of an HTML page</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The </a:t>
            </a:r>
            <a:r>
              <a:rPr lang="en" sz="3997">
                <a:solidFill>
                  <a:srgbClr val="434343"/>
                </a:solidFill>
                <a:latin typeface="Courier New"/>
                <a:ea typeface="Courier New"/>
                <a:cs typeface="Courier New"/>
                <a:sym typeface="Courier New"/>
              </a:rPr>
              <a:t>Beautifulsoup</a:t>
            </a:r>
            <a:r>
              <a:rPr lang="en" sz="3997">
                <a:solidFill>
                  <a:srgbClr val="434343"/>
                </a:solidFill>
              </a:rPr>
              <a:t> library</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Code: scrape data from a website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Anatomy of an HTML page (1/3)</a:t>
            </a:r>
            <a:endParaRPr b="0" i="0" sz="4395" u="none" cap="none" strike="noStrike">
              <a:solidFill>
                <a:schemeClr val="lt1"/>
              </a:solidFill>
              <a:latin typeface="Calibri"/>
              <a:ea typeface="Calibri"/>
              <a:cs typeface="Calibri"/>
              <a:sym typeface="Calibri"/>
            </a:endParaRPr>
          </a:p>
        </p:txBody>
      </p:sp>
      <p:sp>
        <p:nvSpPr>
          <p:cNvPr id="156" name="Google Shape;156;p44"/>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697875" lvl="0" marL="913584" marR="0" rtl="0" algn="l">
              <a:lnSpc>
                <a:spcPct val="115000"/>
              </a:lnSpc>
              <a:spcBef>
                <a:spcPts val="1600"/>
              </a:spcBef>
              <a:spcAft>
                <a:spcPts val="0"/>
              </a:spcAft>
              <a:buClr>
                <a:srgbClr val="434343"/>
              </a:buClr>
              <a:buSzPts val="3600"/>
              <a:buFont typeface="Calibri"/>
              <a:buChar char="●"/>
            </a:pPr>
            <a:r>
              <a:rPr b="1" lang="en" sz="3600">
                <a:solidFill>
                  <a:srgbClr val="434343"/>
                </a:solidFill>
              </a:rPr>
              <a:t>HyperText Markup Language (HTML)</a:t>
            </a:r>
            <a:r>
              <a:rPr lang="en" sz="3600">
                <a:solidFill>
                  <a:srgbClr val="434343"/>
                </a:solidFill>
              </a:rPr>
              <a:t> is the language used to </a:t>
            </a:r>
            <a:r>
              <a:rPr i="1" lang="en" sz="3600">
                <a:solidFill>
                  <a:srgbClr val="434343"/>
                </a:solidFill>
              </a:rPr>
              <a:t>describe the structure of information inside a web page</a:t>
            </a:r>
            <a:r>
              <a:rPr lang="en" sz="3600">
                <a:solidFill>
                  <a:srgbClr val="434343"/>
                </a:solidFill>
              </a:rPr>
              <a:t>. It is one of the fundamental web technologies along with CSS and Javascript</a:t>
            </a:r>
            <a:endParaRPr sz="3600">
              <a:solidFill>
                <a:srgbClr val="434343"/>
              </a:solidFill>
            </a:endParaRPr>
          </a:p>
          <a:p>
            <a:pPr indent="-697875" lvl="0" marL="913584" marR="0" rtl="0" algn="l">
              <a:lnSpc>
                <a:spcPct val="115000"/>
              </a:lnSpc>
              <a:spcBef>
                <a:spcPts val="1600"/>
              </a:spcBef>
              <a:spcAft>
                <a:spcPts val="0"/>
              </a:spcAft>
              <a:buClr>
                <a:srgbClr val="434343"/>
              </a:buClr>
              <a:buSzPts val="3600"/>
              <a:buFont typeface="Calibri"/>
              <a:buChar char="●"/>
            </a:pPr>
            <a:r>
              <a:rPr b="1" lang="en" sz="3600">
                <a:solidFill>
                  <a:srgbClr val="434343"/>
                </a:solidFill>
              </a:rPr>
              <a:t>HTML is a subset of XML</a:t>
            </a:r>
            <a:r>
              <a:rPr lang="en" sz="3600">
                <a:solidFill>
                  <a:srgbClr val="434343"/>
                </a:solidFill>
              </a:rPr>
              <a:t>, with a closed set of tags and attributes you can choose from</a:t>
            </a:r>
            <a:endParaRPr sz="3600">
              <a:solidFill>
                <a:srgbClr val="434343"/>
              </a:solidFill>
            </a:endParaRPr>
          </a:p>
        </p:txBody>
      </p:sp>
      <p:grpSp>
        <p:nvGrpSpPr>
          <p:cNvPr id="157" name="Google Shape;157;p44"/>
          <p:cNvGrpSpPr/>
          <p:nvPr/>
        </p:nvGrpSpPr>
        <p:grpSpPr>
          <a:xfrm>
            <a:off x="1959375" y="5680975"/>
            <a:ext cx="14713200" cy="3363525"/>
            <a:chOff x="1959375" y="5680975"/>
            <a:chExt cx="14713200" cy="3363525"/>
          </a:xfrm>
        </p:grpSpPr>
        <p:sp>
          <p:nvSpPr>
            <p:cNvPr id="158" name="Google Shape;158;p44"/>
            <p:cNvSpPr/>
            <p:nvPr/>
          </p:nvSpPr>
          <p:spPr>
            <a:xfrm>
              <a:off x="1959375" y="5727100"/>
              <a:ext cx="14713200" cy="331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9" name="Google Shape;159;p44"/>
            <p:cNvSpPr txBox="1"/>
            <p:nvPr/>
          </p:nvSpPr>
          <p:spPr>
            <a:xfrm>
              <a:off x="6273100" y="7430925"/>
              <a:ext cx="1482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&lt;a&gt;</a:t>
              </a:r>
              <a:endParaRPr b="1">
                <a:latin typeface="Courier New"/>
                <a:ea typeface="Courier New"/>
                <a:cs typeface="Courier New"/>
                <a:sym typeface="Courier New"/>
              </a:endParaRPr>
            </a:p>
          </p:txBody>
        </p:sp>
        <p:sp>
          <p:nvSpPr>
            <p:cNvPr id="160" name="Google Shape;160;p44"/>
            <p:cNvSpPr txBox="1"/>
            <p:nvPr/>
          </p:nvSpPr>
          <p:spPr>
            <a:xfrm>
              <a:off x="7523700" y="6084825"/>
              <a:ext cx="1482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&lt;p&gt;</a:t>
              </a:r>
              <a:endParaRPr b="1">
                <a:latin typeface="Courier New"/>
                <a:ea typeface="Courier New"/>
                <a:cs typeface="Courier New"/>
                <a:sym typeface="Courier New"/>
              </a:endParaRPr>
            </a:p>
          </p:txBody>
        </p:sp>
        <p:sp>
          <p:nvSpPr>
            <p:cNvPr id="161" name="Google Shape;161;p44"/>
            <p:cNvSpPr txBox="1"/>
            <p:nvPr/>
          </p:nvSpPr>
          <p:spPr>
            <a:xfrm>
              <a:off x="2380025" y="6398150"/>
              <a:ext cx="1482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&lt;h1&gt;</a:t>
              </a:r>
              <a:endParaRPr b="1">
                <a:latin typeface="Courier New"/>
                <a:ea typeface="Courier New"/>
                <a:cs typeface="Courier New"/>
                <a:sym typeface="Courier New"/>
              </a:endParaRPr>
            </a:p>
          </p:txBody>
        </p:sp>
        <p:sp>
          <p:nvSpPr>
            <p:cNvPr id="162" name="Google Shape;162;p44"/>
            <p:cNvSpPr txBox="1"/>
            <p:nvPr/>
          </p:nvSpPr>
          <p:spPr>
            <a:xfrm>
              <a:off x="4252150" y="6168375"/>
              <a:ext cx="1482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&lt;h2&gt;</a:t>
              </a:r>
              <a:endParaRPr b="1">
                <a:latin typeface="Courier New"/>
                <a:ea typeface="Courier New"/>
                <a:cs typeface="Courier New"/>
                <a:sym typeface="Courier New"/>
              </a:endParaRPr>
            </a:p>
          </p:txBody>
        </p:sp>
        <p:sp>
          <p:nvSpPr>
            <p:cNvPr id="163" name="Google Shape;163;p44"/>
            <p:cNvSpPr txBox="1"/>
            <p:nvPr/>
          </p:nvSpPr>
          <p:spPr>
            <a:xfrm>
              <a:off x="4403075" y="7016450"/>
              <a:ext cx="1482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&lt;h3&gt;</a:t>
              </a:r>
              <a:endParaRPr b="1">
                <a:latin typeface="Courier New"/>
                <a:ea typeface="Courier New"/>
                <a:cs typeface="Courier New"/>
                <a:sym typeface="Courier New"/>
              </a:endParaRPr>
            </a:p>
          </p:txBody>
        </p:sp>
        <p:sp>
          <p:nvSpPr>
            <p:cNvPr id="164" name="Google Shape;164;p44"/>
            <p:cNvSpPr txBox="1"/>
            <p:nvPr/>
          </p:nvSpPr>
          <p:spPr>
            <a:xfrm>
              <a:off x="10106788" y="6630550"/>
              <a:ext cx="1482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&lt;b&gt;</a:t>
              </a:r>
              <a:endParaRPr b="1">
                <a:latin typeface="Courier New"/>
                <a:ea typeface="Courier New"/>
                <a:cs typeface="Courier New"/>
                <a:sym typeface="Courier New"/>
              </a:endParaRPr>
            </a:p>
          </p:txBody>
        </p:sp>
        <p:sp>
          <p:nvSpPr>
            <p:cNvPr id="165" name="Google Shape;165;p44"/>
            <p:cNvSpPr txBox="1"/>
            <p:nvPr/>
          </p:nvSpPr>
          <p:spPr>
            <a:xfrm>
              <a:off x="2373850" y="7553650"/>
              <a:ext cx="1878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&lt;head&gt;</a:t>
              </a:r>
              <a:endParaRPr b="1">
                <a:latin typeface="Courier New"/>
                <a:ea typeface="Courier New"/>
                <a:cs typeface="Courier New"/>
                <a:sym typeface="Courier New"/>
              </a:endParaRPr>
            </a:p>
          </p:txBody>
        </p:sp>
        <p:sp>
          <p:nvSpPr>
            <p:cNvPr id="166" name="Google Shape;166;p44"/>
            <p:cNvSpPr txBox="1"/>
            <p:nvPr/>
          </p:nvSpPr>
          <p:spPr>
            <a:xfrm>
              <a:off x="5589900" y="6398150"/>
              <a:ext cx="20784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&lt;body&gt;</a:t>
              </a:r>
              <a:endParaRPr b="1">
                <a:latin typeface="Courier New"/>
                <a:ea typeface="Courier New"/>
                <a:cs typeface="Courier New"/>
                <a:sym typeface="Courier New"/>
              </a:endParaRPr>
            </a:p>
          </p:txBody>
        </p:sp>
        <p:sp>
          <p:nvSpPr>
            <p:cNvPr id="167" name="Google Shape;167;p44"/>
            <p:cNvSpPr txBox="1"/>
            <p:nvPr/>
          </p:nvSpPr>
          <p:spPr>
            <a:xfrm>
              <a:off x="7668450" y="7737150"/>
              <a:ext cx="1482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&lt;i&gt;</a:t>
              </a:r>
              <a:endParaRPr b="1">
                <a:latin typeface="Courier New"/>
                <a:ea typeface="Courier New"/>
                <a:cs typeface="Courier New"/>
                <a:sym typeface="Courier New"/>
              </a:endParaRPr>
            </a:p>
          </p:txBody>
        </p:sp>
        <p:sp>
          <p:nvSpPr>
            <p:cNvPr id="168" name="Google Shape;168;p44"/>
            <p:cNvSpPr txBox="1"/>
            <p:nvPr/>
          </p:nvSpPr>
          <p:spPr>
            <a:xfrm>
              <a:off x="8966925" y="7091475"/>
              <a:ext cx="1482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&lt;ul&gt;</a:t>
              </a:r>
              <a:endParaRPr b="1">
                <a:latin typeface="Courier New"/>
                <a:ea typeface="Courier New"/>
                <a:cs typeface="Courier New"/>
                <a:sym typeface="Courier New"/>
              </a:endParaRPr>
            </a:p>
          </p:txBody>
        </p:sp>
        <p:sp>
          <p:nvSpPr>
            <p:cNvPr id="169" name="Google Shape;169;p44"/>
            <p:cNvSpPr txBox="1"/>
            <p:nvPr/>
          </p:nvSpPr>
          <p:spPr>
            <a:xfrm>
              <a:off x="10449225" y="7553650"/>
              <a:ext cx="1482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&lt;li&gt;</a:t>
              </a:r>
              <a:endParaRPr b="1">
                <a:latin typeface="Courier New"/>
                <a:ea typeface="Courier New"/>
                <a:cs typeface="Courier New"/>
                <a:sym typeface="Courier New"/>
              </a:endParaRPr>
            </a:p>
          </p:txBody>
        </p:sp>
        <p:sp>
          <p:nvSpPr>
            <p:cNvPr id="170" name="Google Shape;170;p44"/>
            <p:cNvSpPr txBox="1"/>
            <p:nvPr/>
          </p:nvSpPr>
          <p:spPr>
            <a:xfrm>
              <a:off x="11376150" y="6398150"/>
              <a:ext cx="1482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&lt;ol&gt;</a:t>
              </a:r>
              <a:endParaRPr b="1">
                <a:latin typeface="Courier New"/>
                <a:ea typeface="Courier New"/>
                <a:cs typeface="Courier New"/>
                <a:sym typeface="Courier New"/>
              </a:endParaRPr>
            </a:p>
          </p:txBody>
        </p:sp>
        <p:sp>
          <p:nvSpPr>
            <p:cNvPr id="171" name="Google Shape;171;p44"/>
            <p:cNvSpPr txBox="1"/>
            <p:nvPr/>
          </p:nvSpPr>
          <p:spPr>
            <a:xfrm>
              <a:off x="12040413" y="7092650"/>
              <a:ext cx="1878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&lt;span&gt;</a:t>
              </a:r>
              <a:endParaRPr b="1">
                <a:latin typeface="Courier New"/>
                <a:ea typeface="Courier New"/>
                <a:cs typeface="Courier New"/>
                <a:sym typeface="Courier New"/>
              </a:endParaRPr>
            </a:p>
          </p:txBody>
        </p:sp>
        <p:sp>
          <p:nvSpPr>
            <p:cNvPr id="172" name="Google Shape;172;p44"/>
            <p:cNvSpPr txBox="1"/>
            <p:nvPr/>
          </p:nvSpPr>
          <p:spPr>
            <a:xfrm>
              <a:off x="8872425" y="6001325"/>
              <a:ext cx="16713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&lt;div&gt;</a:t>
              </a:r>
              <a:endParaRPr b="1">
                <a:latin typeface="Courier New"/>
                <a:ea typeface="Courier New"/>
                <a:cs typeface="Courier New"/>
                <a:sym typeface="Courier New"/>
              </a:endParaRPr>
            </a:p>
          </p:txBody>
        </p:sp>
        <p:sp>
          <p:nvSpPr>
            <p:cNvPr id="173" name="Google Shape;173;p44"/>
            <p:cNvSpPr txBox="1"/>
            <p:nvPr/>
          </p:nvSpPr>
          <p:spPr>
            <a:xfrm>
              <a:off x="12858450" y="6168375"/>
              <a:ext cx="2328000" cy="75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&lt;style&gt;</a:t>
              </a:r>
              <a:endParaRPr b="1">
                <a:latin typeface="Courier New"/>
                <a:ea typeface="Courier New"/>
                <a:cs typeface="Courier New"/>
                <a:sym typeface="Courier New"/>
              </a:endParaRPr>
            </a:p>
          </p:txBody>
        </p:sp>
        <p:sp>
          <p:nvSpPr>
            <p:cNvPr id="174" name="Google Shape;174;p44"/>
            <p:cNvSpPr txBox="1"/>
            <p:nvPr/>
          </p:nvSpPr>
          <p:spPr>
            <a:xfrm>
              <a:off x="12040425" y="7930325"/>
              <a:ext cx="2328000" cy="75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&lt;br&gt;</a:t>
              </a:r>
              <a:endParaRPr b="1">
                <a:latin typeface="Courier New"/>
                <a:ea typeface="Courier New"/>
                <a:cs typeface="Courier New"/>
                <a:sym typeface="Courier New"/>
              </a:endParaRPr>
            </a:p>
          </p:txBody>
        </p:sp>
        <p:sp>
          <p:nvSpPr>
            <p:cNvPr id="175" name="Google Shape;175;p44"/>
            <p:cNvSpPr txBox="1"/>
            <p:nvPr/>
          </p:nvSpPr>
          <p:spPr>
            <a:xfrm>
              <a:off x="14027625" y="7036263"/>
              <a:ext cx="2538900" cy="75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&lt;script&gt;</a:t>
              </a:r>
              <a:endParaRPr b="1">
                <a:latin typeface="Courier New"/>
                <a:ea typeface="Courier New"/>
                <a:cs typeface="Courier New"/>
                <a:sym typeface="Courier New"/>
              </a:endParaRPr>
            </a:p>
          </p:txBody>
        </p:sp>
        <p:sp>
          <p:nvSpPr>
            <p:cNvPr id="176" name="Google Shape;176;p44"/>
            <p:cNvSpPr txBox="1"/>
            <p:nvPr/>
          </p:nvSpPr>
          <p:spPr>
            <a:xfrm>
              <a:off x="13803975" y="7904175"/>
              <a:ext cx="2328000" cy="75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&lt;link&gt;</a:t>
              </a:r>
              <a:endParaRPr b="1">
                <a:latin typeface="Courier New"/>
                <a:ea typeface="Courier New"/>
                <a:cs typeface="Courier New"/>
                <a:sym typeface="Courier New"/>
              </a:endParaRPr>
            </a:p>
          </p:txBody>
        </p:sp>
        <p:sp>
          <p:nvSpPr>
            <p:cNvPr id="177" name="Google Shape;177;p44"/>
            <p:cNvSpPr txBox="1"/>
            <p:nvPr/>
          </p:nvSpPr>
          <p:spPr>
            <a:xfrm>
              <a:off x="10644325" y="5876925"/>
              <a:ext cx="2538900" cy="75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&lt;strong&gt;</a:t>
              </a:r>
              <a:endParaRPr b="1">
                <a:latin typeface="Courier New"/>
                <a:ea typeface="Courier New"/>
                <a:cs typeface="Courier New"/>
                <a:sym typeface="Courier New"/>
              </a:endParaRPr>
            </a:p>
          </p:txBody>
        </p:sp>
        <p:sp>
          <p:nvSpPr>
            <p:cNvPr id="178" name="Google Shape;178;p44"/>
            <p:cNvSpPr txBox="1"/>
            <p:nvPr/>
          </p:nvSpPr>
          <p:spPr>
            <a:xfrm>
              <a:off x="2617450" y="5680975"/>
              <a:ext cx="23280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&lt;table&gt;</a:t>
              </a:r>
              <a:endParaRPr b="1">
                <a:latin typeface="Courier New"/>
                <a:ea typeface="Courier New"/>
                <a:cs typeface="Courier New"/>
                <a:sym typeface="Courier New"/>
              </a:endParaRPr>
            </a:p>
          </p:txBody>
        </p:sp>
        <p:sp>
          <p:nvSpPr>
            <p:cNvPr id="179" name="Google Shape;179;p44"/>
            <p:cNvSpPr txBox="1"/>
            <p:nvPr/>
          </p:nvSpPr>
          <p:spPr>
            <a:xfrm>
              <a:off x="5817850" y="5833375"/>
              <a:ext cx="23280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&lt;tr&gt;</a:t>
              </a:r>
              <a:endParaRPr b="1">
                <a:latin typeface="Courier New"/>
                <a:ea typeface="Courier New"/>
                <a:cs typeface="Courier New"/>
                <a:sym typeface="Courier New"/>
              </a:endParaRPr>
            </a:p>
          </p:txBody>
        </p:sp>
        <p:sp>
          <p:nvSpPr>
            <p:cNvPr id="180" name="Google Shape;180;p44"/>
            <p:cNvSpPr txBox="1"/>
            <p:nvPr/>
          </p:nvSpPr>
          <p:spPr>
            <a:xfrm>
              <a:off x="4599300" y="7769750"/>
              <a:ext cx="20784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&lt;td&gt;</a:t>
              </a:r>
              <a:endParaRPr b="1">
                <a:latin typeface="Courier New"/>
                <a:ea typeface="Courier New"/>
                <a:cs typeface="Courier New"/>
                <a:sym typeface="Courier New"/>
              </a:endParaRPr>
            </a:p>
          </p:txBody>
        </p:sp>
        <p:sp>
          <p:nvSpPr>
            <p:cNvPr id="181" name="Google Shape;181;p44"/>
            <p:cNvSpPr txBox="1"/>
            <p:nvPr/>
          </p:nvSpPr>
          <p:spPr>
            <a:xfrm>
              <a:off x="7227775" y="7016438"/>
              <a:ext cx="2078400" cy="9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&lt;hr&gt;</a:t>
              </a:r>
              <a:endParaRPr b="1">
                <a:latin typeface="Courier New"/>
                <a:ea typeface="Courier New"/>
                <a:cs typeface="Courier New"/>
                <a:sym typeface="Courier Ne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5"/>
          <p:cNvSpPr txBox="1"/>
          <p:nvPr/>
        </p:nvSpPr>
        <p:spPr>
          <a:xfrm>
            <a:off x="923800" y="4317725"/>
            <a:ext cx="10161600" cy="43377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Courier New"/>
                <a:ea typeface="Courier New"/>
                <a:cs typeface="Courier New"/>
                <a:sym typeface="Courier New"/>
              </a:rPr>
              <a:t>&lt;!DOCTYPE html&gt;</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&lt;html&gt;</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&lt;head title="My HTML doc"&gt;&lt;/head&gt;</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&lt;body&gt;</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&lt;h1 </a:t>
            </a:r>
            <a:r>
              <a:rPr b="1" lang="en" sz="2400">
                <a:latin typeface="Courier New"/>
                <a:ea typeface="Courier New"/>
                <a:cs typeface="Courier New"/>
                <a:sym typeface="Courier New"/>
              </a:rPr>
              <a:t>id</a:t>
            </a:r>
            <a:r>
              <a:rPr lang="en" sz="2400">
                <a:latin typeface="Courier New"/>
                <a:ea typeface="Courier New"/>
                <a:cs typeface="Courier New"/>
                <a:sym typeface="Courier New"/>
              </a:rPr>
              <a:t>="title"&gt;Hello world&lt;/h1&gt;</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&lt;h2 </a:t>
            </a:r>
            <a:r>
              <a:rPr b="1" lang="en" sz="2400">
                <a:latin typeface="Courier New"/>
                <a:ea typeface="Courier New"/>
                <a:cs typeface="Courier New"/>
                <a:sym typeface="Courier New"/>
              </a:rPr>
              <a:t>id</a:t>
            </a:r>
            <a:r>
              <a:rPr lang="en" sz="2400">
                <a:latin typeface="Courier New"/>
                <a:ea typeface="Courier New"/>
                <a:cs typeface="Courier New"/>
                <a:sym typeface="Courier New"/>
              </a:rPr>
              <a:t>="subtitle" </a:t>
            </a:r>
            <a:r>
              <a:rPr b="1" lang="en" sz="2400">
                <a:latin typeface="Courier New"/>
                <a:ea typeface="Courier New"/>
                <a:cs typeface="Courier New"/>
                <a:sym typeface="Courier New"/>
              </a:rPr>
              <a:t>class</a:t>
            </a:r>
            <a:r>
              <a:rPr lang="en" sz="2400">
                <a:latin typeface="Courier New"/>
                <a:ea typeface="Courier New"/>
                <a:cs typeface="Courier New"/>
                <a:sym typeface="Courier New"/>
              </a:rPr>
              <a:t>="justified"&gt;This is me&lt;/h2&gt;</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&lt;p id="text" </a:t>
            </a:r>
            <a:r>
              <a:rPr b="1" lang="en" sz="2400">
                <a:latin typeface="Courier New"/>
                <a:ea typeface="Courier New"/>
                <a:cs typeface="Courier New"/>
                <a:sym typeface="Courier New"/>
              </a:rPr>
              <a:t>class</a:t>
            </a:r>
            <a:r>
              <a:rPr lang="en" sz="2400">
                <a:latin typeface="Courier New"/>
                <a:ea typeface="Courier New"/>
                <a:cs typeface="Courier New"/>
                <a:sym typeface="Courier New"/>
              </a:rPr>
              <a:t>="centered"&gt;My first paragraph.&lt;/p&gt;</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&lt;/body&gt;</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&lt;/html&gt;</a:t>
            </a:r>
            <a:endParaRPr sz="2400">
              <a:latin typeface="Courier New"/>
              <a:ea typeface="Courier New"/>
              <a:cs typeface="Courier New"/>
              <a:sym typeface="Courier New"/>
            </a:endParaRPr>
          </a:p>
        </p:txBody>
      </p:sp>
      <p:sp>
        <p:nvSpPr>
          <p:cNvPr id="187" name="Google Shape;187;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Anatomy of an HTML page (2/3)</a:t>
            </a:r>
            <a:endParaRPr b="0" i="0" sz="4395" u="none" cap="none" strike="noStrike">
              <a:solidFill>
                <a:schemeClr val="lt1"/>
              </a:solidFill>
              <a:latin typeface="Calibri"/>
              <a:ea typeface="Calibri"/>
              <a:cs typeface="Calibri"/>
              <a:sym typeface="Calibri"/>
            </a:endParaRPr>
          </a:p>
        </p:txBody>
      </p:sp>
      <p:sp>
        <p:nvSpPr>
          <p:cNvPr id="188" name="Google Shape;188;p45"/>
          <p:cNvSpPr txBox="1"/>
          <p:nvPr/>
        </p:nvSpPr>
        <p:spPr>
          <a:xfrm>
            <a:off x="473775" y="1670475"/>
            <a:ext cx="17332500" cy="23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3000">
                <a:solidFill>
                  <a:srgbClr val="434343"/>
                </a:solidFill>
                <a:latin typeface="Calibri"/>
                <a:ea typeface="Calibri"/>
                <a:cs typeface="Calibri"/>
                <a:sym typeface="Calibri"/>
              </a:rPr>
              <a:t>Each HTML tag can have </a:t>
            </a:r>
            <a:r>
              <a:rPr b="1" lang="en" sz="3000">
                <a:solidFill>
                  <a:srgbClr val="434343"/>
                </a:solidFill>
                <a:latin typeface="Calibri"/>
                <a:ea typeface="Calibri"/>
                <a:cs typeface="Calibri"/>
                <a:sym typeface="Calibri"/>
              </a:rPr>
              <a:t>attributes</a:t>
            </a:r>
            <a:r>
              <a:rPr lang="en" sz="3000">
                <a:solidFill>
                  <a:srgbClr val="434343"/>
                </a:solidFill>
                <a:latin typeface="Calibri"/>
                <a:ea typeface="Calibri"/>
                <a:cs typeface="Calibri"/>
                <a:sym typeface="Calibri"/>
              </a:rPr>
              <a:t>. Special attributes are </a:t>
            </a:r>
            <a:r>
              <a:rPr lang="en" sz="3000">
                <a:solidFill>
                  <a:srgbClr val="434343"/>
                </a:solidFill>
                <a:latin typeface="Courier New"/>
                <a:ea typeface="Courier New"/>
                <a:cs typeface="Courier New"/>
                <a:sym typeface="Courier New"/>
              </a:rPr>
              <a:t>id</a:t>
            </a:r>
            <a:r>
              <a:rPr lang="en" sz="3000">
                <a:solidFill>
                  <a:srgbClr val="434343"/>
                </a:solidFill>
                <a:latin typeface="Calibri"/>
                <a:ea typeface="Calibri"/>
                <a:cs typeface="Calibri"/>
                <a:sym typeface="Calibri"/>
              </a:rPr>
              <a:t> and </a:t>
            </a:r>
            <a:r>
              <a:rPr lang="en" sz="3000">
                <a:solidFill>
                  <a:srgbClr val="434343"/>
                </a:solidFill>
                <a:latin typeface="Courier New"/>
                <a:ea typeface="Courier New"/>
                <a:cs typeface="Courier New"/>
                <a:sym typeface="Courier New"/>
              </a:rPr>
              <a:t>class</a:t>
            </a:r>
            <a:endParaRPr sz="3000">
              <a:solidFill>
                <a:srgbClr val="434343"/>
              </a:solidFill>
              <a:latin typeface="Calibri"/>
              <a:ea typeface="Calibri"/>
              <a:cs typeface="Calibri"/>
              <a:sym typeface="Calibri"/>
            </a:endParaRPr>
          </a:p>
          <a:p>
            <a:pPr indent="-659775" lvl="0" marL="913584" rtl="0" algn="l">
              <a:lnSpc>
                <a:spcPct val="115000"/>
              </a:lnSpc>
              <a:spcBef>
                <a:spcPts val="1600"/>
              </a:spcBef>
              <a:spcAft>
                <a:spcPts val="0"/>
              </a:spcAft>
              <a:buClr>
                <a:srgbClr val="434343"/>
              </a:buClr>
              <a:buSzPts val="3000"/>
              <a:buFont typeface="Calibri"/>
              <a:buChar char="●"/>
            </a:pPr>
            <a:r>
              <a:rPr b="1" lang="en" sz="3000">
                <a:solidFill>
                  <a:srgbClr val="434343"/>
                </a:solidFill>
                <a:latin typeface="Courier New"/>
                <a:ea typeface="Courier New"/>
                <a:cs typeface="Courier New"/>
                <a:sym typeface="Courier New"/>
              </a:rPr>
              <a:t>id</a:t>
            </a:r>
            <a:r>
              <a:rPr lang="en" sz="3000">
                <a:solidFill>
                  <a:srgbClr val="434343"/>
                </a:solidFill>
                <a:latin typeface="Calibri"/>
                <a:ea typeface="Calibri"/>
                <a:cs typeface="Calibri"/>
                <a:sym typeface="Calibri"/>
              </a:rPr>
              <a:t> </a:t>
            </a:r>
            <a:r>
              <a:rPr lang="en" sz="3000">
                <a:solidFill>
                  <a:srgbClr val="434343"/>
                </a:solidFill>
                <a:latin typeface="Calibri"/>
                <a:ea typeface="Calibri"/>
                <a:cs typeface="Calibri"/>
                <a:sym typeface="Calibri"/>
              </a:rPr>
              <a:t>gives the tag a unique identifier - so that it can be looked up</a:t>
            </a:r>
            <a:endParaRPr sz="3000">
              <a:solidFill>
                <a:srgbClr val="434343"/>
              </a:solidFill>
              <a:latin typeface="Calibri"/>
              <a:ea typeface="Calibri"/>
              <a:cs typeface="Calibri"/>
              <a:sym typeface="Calibri"/>
            </a:endParaRPr>
          </a:p>
          <a:p>
            <a:pPr indent="-659775" lvl="0" marL="913584" rtl="0" algn="l">
              <a:lnSpc>
                <a:spcPct val="115000"/>
              </a:lnSpc>
              <a:spcBef>
                <a:spcPts val="1600"/>
              </a:spcBef>
              <a:spcAft>
                <a:spcPts val="0"/>
              </a:spcAft>
              <a:buClr>
                <a:srgbClr val="434343"/>
              </a:buClr>
              <a:buSzPts val="3000"/>
              <a:buFont typeface="Calibri"/>
              <a:buChar char="●"/>
            </a:pPr>
            <a:r>
              <a:rPr b="1" lang="en" sz="3000">
                <a:solidFill>
                  <a:srgbClr val="434343"/>
                </a:solidFill>
                <a:latin typeface="Courier New"/>
                <a:ea typeface="Courier New"/>
                <a:cs typeface="Courier New"/>
                <a:sym typeface="Courier New"/>
              </a:rPr>
              <a:t>class</a:t>
            </a:r>
            <a:r>
              <a:rPr lang="en" sz="3000">
                <a:solidFill>
                  <a:srgbClr val="434343"/>
                </a:solidFill>
                <a:latin typeface="Calibri"/>
                <a:ea typeface="Calibri"/>
                <a:cs typeface="Calibri"/>
                <a:sym typeface="Calibri"/>
              </a:rPr>
              <a:t> allows to assign style classes to the tag - so that operations on group of tags can be done at once</a:t>
            </a:r>
            <a:endParaRPr b="1" sz="3000"/>
          </a:p>
        </p:txBody>
      </p:sp>
      <p:sp>
        <p:nvSpPr>
          <p:cNvPr id="189" name="Google Shape;189;p45"/>
          <p:cNvSpPr txBox="1"/>
          <p:nvPr/>
        </p:nvSpPr>
        <p:spPr>
          <a:xfrm>
            <a:off x="10114875" y="8157900"/>
            <a:ext cx="6774600" cy="1521900"/>
          </a:xfrm>
          <a:prstGeom prst="rect">
            <a:avLst/>
          </a:prstGeom>
          <a:solidFill>
            <a:schemeClr val="lt1"/>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FF0000"/>
                </a:solidFill>
                <a:latin typeface="Calibri"/>
                <a:ea typeface="Calibri"/>
                <a:cs typeface="Calibri"/>
                <a:sym typeface="Calibri"/>
              </a:rPr>
              <a:t>Use your browser to inspect the HTML source code of the web pages you visit!</a:t>
            </a:r>
            <a:endParaRPr>
              <a:solidFill>
                <a:srgbClr val="FF0000"/>
              </a:solidFill>
            </a:endParaRPr>
          </a:p>
        </p:txBody>
      </p:sp>
      <p:pic>
        <p:nvPicPr>
          <p:cNvPr id="190" name="Google Shape;190;p45"/>
          <p:cNvPicPr preferRelativeResize="0"/>
          <p:nvPr/>
        </p:nvPicPr>
        <p:blipFill>
          <a:blip r:embed="rId3">
            <a:alphaModFix/>
          </a:blip>
          <a:stretch>
            <a:fillRect/>
          </a:stretch>
        </p:blipFill>
        <p:spPr>
          <a:xfrm>
            <a:off x="12069475" y="4317725"/>
            <a:ext cx="5620150" cy="370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6"/>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Anatomy of an HTML page (3/3)</a:t>
            </a:r>
            <a:endParaRPr b="0" i="0" sz="4395" u="none" cap="none" strike="noStrike">
              <a:solidFill>
                <a:schemeClr val="lt1"/>
              </a:solidFill>
              <a:latin typeface="Calibri"/>
              <a:ea typeface="Calibri"/>
              <a:cs typeface="Calibri"/>
              <a:sym typeface="Calibri"/>
            </a:endParaRPr>
          </a:p>
        </p:txBody>
      </p:sp>
      <p:sp>
        <p:nvSpPr>
          <p:cNvPr id="196" name="Google Shape;196;p46"/>
          <p:cNvSpPr txBox="1"/>
          <p:nvPr/>
        </p:nvSpPr>
        <p:spPr>
          <a:xfrm>
            <a:off x="421350" y="1777602"/>
            <a:ext cx="17416800" cy="1937700"/>
          </a:xfrm>
          <a:prstGeom prst="rect">
            <a:avLst/>
          </a:prstGeom>
          <a:noFill/>
          <a:ln>
            <a:noFill/>
          </a:ln>
        </p:spPr>
        <p:txBody>
          <a:bodyPr anchorCtr="0" anchor="t" bIns="182675" lIns="182675" spcFirstLastPara="1" rIns="182675" wrap="square" tIns="182675">
            <a:noAutofit/>
          </a:bodyPr>
          <a:lstStyle/>
          <a:p>
            <a:pPr indent="-723084" lvl="0" marL="913584" rtl="0" algn="l">
              <a:lnSpc>
                <a:spcPct val="115000"/>
              </a:lnSpc>
              <a:spcBef>
                <a:spcPts val="1600"/>
              </a:spcBef>
              <a:spcAft>
                <a:spcPts val="0"/>
              </a:spcAft>
              <a:buClr>
                <a:srgbClr val="434343"/>
              </a:buClr>
              <a:buSzPts val="3997"/>
              <a:buFont typeface="Calibri"/>
              <a:buChar char="●"/>
            </a:pPr>
            <a:r>
              <a:rPr lang="en" sz="3997">
                <a:solidFill>
                  <a:srgbClr val="434343"/>
                </a:solidFill>
                <a:latin typeface="Calibri"/>
                <a:ea typeface="Calibri"/>
                <a:cs typeface="Calibri"/>
                <a:sym typeface="Calibri"/>
              </a:rPr>
              <a:t>What is </a:t>
            </a:r>
            <a:r>
              <a:rPr b="1" lang="en" sz="3997">
                <a:solidFill>
                  <a:srgbClr val="434343"/>
                </a:solidFill>
                <a:latin typeface="Calibri"/>
                <a:ea typeface="Calibri"/>
                <a:cs typeface="Calibri"/>
                <a:sym typeface="Calibri"/>
              </a:rPr>
              <a:t>web scraping</a:t>
            </a:r>
            <a:r>
              <a:rPr lang="en" sz="3997">
                <a:solidFill>
                  <a:srgbClr val="434343"/>
                </a:solidFill>
                <a:latin typeface="Calibri"/>
                <a:ea typeface="Calibri"/>
                <a:cs typeface="Calibri"/>
                <a:sym typeface="Calibri"/>
              </a:rPr>
              <a:t>? </a:t>
            </a:r>
            <a:r>
              <a:rPr b="1" lang="en" sz="3997">
                <a:solidFill>
                  <a:srgbClr val="434343"/>
                </a:solidFill>
                <a:latin typeface="Calibri"/>
                <a:ea typeface="Calibri"/>
                <a:cs typeface="Calibri"/>
                <a:sym typeface="Calibri"/>
              </a:rPr>
              <a:t>It is using a software to extract data directly from an HTML document. </a:t>
            </a:r>
            <a:r>
              <a:rPr lang="en" sz="3997">
                <a:solidFill>
                  <a:srgbClr val="434343"/>
                </a:solidFill>
                <a:latin typeface="Calibri"/>
                <a:ea typeface="Calibri"/>
                <a:cs typeface="Calibri"/>
                <a:sym typeface="Calibri"/>
              </a:rPr>
              <a:t>Scraping is:</a:t>
            </a:r>
            <a:endParaRPr sz="3997">
              <a:solidFill>
                <a:srgbClr val="434343"/>
              </a:solidFill>
              <a:latin typeface="Calibri"/>
              <a:ea typeface="Calibri"/>
              <a:cs typeface="Calibri"/>
              <a:sym typeface="Calibri"/>
            </a:endParaRPr>
          </a:p>
        </p:txBody>
      </p:sp>
      <p:sp>
        <p:nvSpPr>
          <p:cNvPr id="197" name="Google Shape;197;p46"/>
          <p:cNvSpPr txBox="1"/>
          <p:nvPr/>
        </p:nvSpPr>
        <p:spPr>
          <a:xfrm>
            <a:off x="1405400" y="3715300"/>
            <a:ext cx="16774200" cy="2490000"/>
          </a:xfrm>
          <a:prstGeom prst="rect">
            <a:avLst/>
          </a:prstGeom>
          <a:noFill/>
          <a:ln>
            <a:noFill/>
          </a:ln>
        </p:spPr>
        <p:txBody>
          <a:bodyPr anchorCtr="0" anchor="t" bIns="91425" lIns="91425" spcFirstLastPara="1" rIns="91425" wrap="square" tIns="91425">
            <a:noAutofit/>
          </a:bodyPr>
          <a:lstStyle/>
          <a:p>
            <a:pPr indent="-659775" lvl="0" marL="913584" rtl="0" algn="l">
              <a:lnSpc>
                <a:spcPct val="115000"/>
              </a:lnSpc>
              <a:spcBef>
                <a:spcPts val="160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done by serching data for which </a:t>
            </a:r>
            <a:r>
              <a:rPr b="1" lang="en" sz="3000">
                <a:solidFill>
                  <a:srgbClr val="434343"/>
                </a:solidFill>
                <a:latin typeface="Calibri"/>
                <a:ea typeface="Calibri"/>
                <a:cs typeface="Calibri"/>
                <a:sym typeface="Calibri"/>
              </a:rPr>
              <a:t>you know the markup (eg. tags, ids, classes) in advance</a:t>
            </a:r>
            <a:endParaRPr b="1" sz="3000">
              <a:solidFill>
                <a:srgbClr val="434343"/>
              </a:solidFill>
              <a:latin typeface="Calibri"/>
              <a:ea typeface="Calibri"/>
              <a:cs typeface="Calibri"/>
              <a:sym typeface="Calibri"/>
            </a:endParaRPr>
          </a:p>
          <a:p>
            <a:pPr indent="-659775" lvl="0" marL="913584" rtl="0" algn="l">
              <a:lnSpc>
                <a:spcPct val="115000"/>
              </a:lnSpc>
              <a:spcBef>
                <a:spcPts val="160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not fully </a:t>
            </a:r>
            <a:r>
              <a:rPr b="1" lang="en" sz="3000">
                <a:solidFill>
                  <a:srgbClr val="434343"/>
                </a:solidFill>
                <a:latin typeface="Calibri"/>
                <a:ea typeface="Calibri"/>
                <a:cs typeface="Calibri"/>
                <a:sym typeface="Calibri"/>
              </a:rPr>
              <a:t>reliable</a:t>
            </a:r>
            <a:r>
              <a:rPr lang="en" sz="3000">
                <a:solidFill>
                  <a:srgbClr val="434343"/>
                </a:solidFill>
                <a:latin typeface="Calibri"/>
                <a:ea typeface="Calibri"/>
                <a:cs typeface="Calibri"/>
                <a:sym typeface="Calibri"/>
              </a:rPr>
              <a:t> when done on a “live” web page as the information markup could </a:t>
            </a:r>
            <a:r>
              <a:rPr b="1" lang="en" sz="3000">
                <a:solidFill>
                  <a:srgbClr val="434343"/>
                </a:solidFill>
                <a:latin typeface="Calibri"/>
                <a:ea typeface="Calibri"/>
                <a:cs typeface="Calibri"/>
                <a:sym typeface="Calibri"/>
              </a:rPr>
              <a:t>change</a:t>
            </a:r>
            <a:endParaRPr b="1" sz="3000">
              <a:solidFill>
                <a:srgbClr val="434343"/>
              </a:solidFill>
              <a:latin typeface="Calibri"/>
              <a:ea typeface="Calibri"/>
              <a:cs typeface="Calibri"/>
              <a:sym typeface="Calibri"/>
            </a:endParaRPr>
          </a:p>
          <a:p>
            <a:pPr indent="-659775" lvl="0" marL="913584" rtl="0" algn="l">
              <a:lnSpc>
                <a:spcPct val="115000"/>
              </a:lnSpc>
              <a:spcBef>
                <a:spcPts val="160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better replaced by the usage of </a:t>
            </a:r>
            <a:r>
              <a:rPr b="1" lang="en" sz="3000">
                <a:solidFill>
                  <a:srgbClr val="434343"/>
                </a:solidFill>
                <a:latin typeface="Calibri"/>
                <a:ea typeface="Calibri"/>
                <a:cs typeface="Calibri"/>
                <a:sym typeface="Calibri"/>
              </a:rPr>
              <a:t>APIs</a:t>
            </a:r>
            <a:r>
              <a:rPr lang="en" sz="3000">
                <a:solidFill>
                  <a:srgbClr val="434343"/>
                </a:solidFill>
                <a:latin typeface="Calibri"/>
                <a:ea typeface="Calibri"/>
                <a:cs typeface="Calibri"/>
                <a:sym typeface="Calibri"/>
              </a:rPr>
              <a:t> (where available)</a:t>
            </a:r>
            <a:endParaRPr sz="3000">
              <a:solidFill>
                <a:srgbClr val="434343"/>
              </a:solidFill>
              <a:latin typeface="Calibri"/>
              <a:ea typeface="Calibri"/>
              <a:cs typeface="Calibri"/>
              <a:sym typeface="Calibri"/>
            </a:endParaRPr>
          </a:p>
        </p:txBody>
      </p:sp>
      <p:sp>
        <p:nvSpPr>
          <p:cNvPr id="198" name="Google Shape;198;p46"/>
          <p:cNvSpPr txBox="1"/>
          <p:nvPr/>
        </p:nvSpPr>
        <p:spPr>
          <a:xfrm>
            <a:off x="421350" y="6723302"/>
            <a:ext cx="17416800" cy="1937700"/>
          </a:xfrm>
          <a:prstGeom prst="rect">
            <a:avLst/>
          </a:prstGeom>
          <a:noFill/>
          <a:ln>
            <a:noFill/>
          </a:ln>
        </p:spPr>
        <p:txBody>
          <a:bodyPr anchorCtr="0" anchor="t" bIns="182675" lIns="182675" spcFirstLastPara="1" rIns="182675" wrap="square" tIns="182675">
            <a:noAutofit/>
          </a:bodyPr>
          <a:lstStyle/>
          <a:p>
            <a:pPr indent="-723084" lvl="0" marL="913584" rtl="0" algn="l">
              <a:lnSpc>
                <a:spcPct val="115000"/>
              </a:lnSpc>
              <a:spcBef>
                <a:spcPts val="1600"/>
              </a:spcBef>
              <a:spcAft>
                <a:spcPts val="0"/>
              </a:spcAft>
              <a:buClr>
                <a:srgbClr val="434343"/>
              </a:buClr>
              <a:buSzPts val="3997"/>
              <a:buFont typeface="Calibri"/>
              <a:buChar char="●"/>
            </a:pPr>
            <a:r>
              <a:rPr lang="en" sz="3997">
                <a:solidFill>
                  <a:srgbClr val="434343"/>
                </a:solidFill>
                <a:latin typeface="Calibri"/>
                <a:ea typeface="Calibri"/>
                <a:cs typeface="Calibri"/>
                <a:sym typeface="Calibri"/>
              </a:rPr>
              <a:t>Scraping usually builds a tree representation of the HTML document tags, each one becoming an object: this is called </a:t>
            </a:r>
            <a:r>
              <a:rPr b="1" lang="en" sz="3997">
                <a:solidFill>
                  <a:srgbClr val="434343"/>
                </a:solidFill>
                <a:latin typeface="Calibri"/>
                <a:ea typeface="Calibri"/>
                <a:cs typeface="Calibri"/>
                <a:sym typeface="Calibri"/>
              </a:rPr>
              <a:t>Document Object Model (DOM)</a:t>
            </a:r>
            <a:endParaRPr b="1" sz="3997">
              <a:solidFill>
                <a:srgbClr val="43434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7"/>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The </a:t>
            </a:r>
            <a:r>
              <a:rPr lang="en" sz="4395">
                <a:latin typeface="Courier New"/>
                <a:ea typeface="Courier New"/>
                <a:cs typeface="Courier New"/>
                <a:sym typeface="Courier New"/>
              </a:rPr>
              <a:t>Beautifulsoup</a:t>
            </a:r>
            <a:r>
              <a:rPr lang="en" sz="4395"/>
              <a:t> library</a:t>
            </a:r>
            <a:endParaRPr b="0" i="0" sz="4395" u="none" cap="none" strike="noStrike">
              <a:solidFill>
                <a:schemeClr val="lt1"/>
              </a:solidFill>
              <a:latin typeface="Calibri"/>
              <a:ea typeface="Calibri"/>
              <a:cs typeface="Calibri"/>
              <a:sym typeface="Calibri"/>
            </a:endParaRPr>
          </a:p>
        </p:txBody>
      </p:sp>
      <p:sp>
        <p:nvSpPr>
          <p:cNvPr id="204" name="Google Shape;204;p47"/>
          <p:cNvSpPr txBox="1"/>
          <p:nvPr/>
        </p:nvSpPr>
        <p:spPr>
          <a:xfrm>
            <a:off x="421350" y="1777600"/>
            <a:ext cx="17416800" cy="2065200"/>
          </a:xfrm>
          <a:prstGeom prst="rect">
            <a:avLst/>
          </a:prstGeom>
          <a:noFill/>
          <a:ln>
            <a:noFill/>
          </a:ln>
        </p:spPr>
        <p:txBody>
          <a:bodyPr anchorCtr="0" anchor="t" bIns="182675" lIns="182675" spcFirstLastPara="1" rIns="182675" wrap="square" tIns="182675">
            <a:noAutofit/>
          </a:bodyPr>
          <a:lstStyle/>
          <a:p>
            <a:pPr indent="-723084" lvl="0" marL="913584" rtl="0" algn="l">
              <a:lnSpc>
                <a:spcPct val="115000"/>
              </a:lnSpc>
              <a:spcBef>
                <a:spcPts val="1600"/>
              </a:spcBef>
              <a:spcAft>
                <a:spcPts val="0"/>
              </a:spcAft>
              <a:buClr>
                <a:srgbClr val="434343"/>
              </a:buClr>
              <a:buSzPts val="3997"/>
              <a:buFont typeface="Calibri"/>
              <a:buChar char="●"/>
            </a:pPr>
            <a:r>
              <a:rPr b="1" lang="en" sz="3997">
                <a:solidFill>
                  <a:srgbClr val="434343"/>
                </a:solidFill>
                <a:latin typeface="Calibri"/>
                <a:ea typeface="Calibri"/>
                <a:cs typeface="Calibri"/>
                <a:sym typeface="Calibri"/>
              </a:rPr>
              <a:t>Beautifulsoup</a:t>
            </a:r>
            <a:r>
              <a:rPr lang="en" sz="3997">
                <a:solidFill>
                  <a:srgbClr val="434343"/>
                </a:solidFill>
                <a:latin typeface="Calibri"/>
                <a:ea typeface="Calibri"/>
                <a:cs typeface="Calibri"/>
                <a:sym typeface="Calibri"/>
              </a:rPr>
              <a:t> is a web scraping library you can use to scrape data off of HTML and XML documents</a:t>
            </a:r>
            <a:endParaRPr sz="3997">
              <a:solidFill>
                <a:srgbClr val="434343"/>
              </a:solidFill>
              <a:latin typeface="Courier New"/>
              <a:ea typeface="Courier New"/>
              <a:cs typeface="Courier New"/>
              <a:sym typeface="Courier New"/>
            </a:endParaRPr>
          </a:p>
        </p:txBody>
      </p:sp>
      <p:sp>
        <p:nvSpPr>
          <p:cNvPr id="205" name="Google Shape;205;p47"/>
          <p:cNvSpPr txBox="1"/>
          <p:nvPr/>
        </p:nvSpPr>
        <p:spPr>
          <a:xfrm>
            <a:off x="557625" y="4071400"/>
            <a:ext cx="8314800" cy="1826100"/>
          </a:xfrm>
          <a:prstGeom prst="rect">
            <a:avLst/>
          </a:prstGeom>
          <a:noFill/>
          <a:ln>
            <a:noFill/>
          </a:ln>
        </p:spPr>
        <p:txBody>
          <a:bodyPr anchorCtr="0" anchor="ctr" bIns="91425" lIns="91425" spcFirstLastPara="1" rIns="91425" wrap="square" tIns="91425">
            <a:noAutofit/>
          </a:bodyPr>
          <a:lstStyle/>
          <a:p>
            <a:pPr indent="-723084" lvl="0" marL="913584" rtl="0" algn="l">
              <a:lnSpc>
                <a:spcPct val="115000"/>
              </a:lnSpc>
              <a:spcBef>
                <a:spcPts val="1600"/>
              </a:spcBef>
              <a:spcAft>
                <a:spcPts val="0"/>
              </a:spcAft>
              <a:buClr>
                <a:srgbClr val="434343"/>
              </a:buClr>
              <a:buSzPts val="3997"/>
              <a:buFont typeface="Calibri"/>
              <a:buChar char="●"/>
            </a:pPr>
            <a:r>
              <a:rPr lang="en" sz="3997">
                <a:solidFill>
                  <a:srgbClr val="434343"/>
                </a:solidFill>
                <a:latin typeface="Calibri"/>
                <a:ea typeface="Calibri"/>
                <a:cs typeface="Calibri"/>
                <a:sym typeface="Calibri"/>
              </a:rPr>
              <a:t>It provides a nice </a:t>
            </a:r>
            <a:r>
              <a:rPr b="1" lang="en" sz="3997">
                <a:solidFill>
                  <a:srgbClr val="434343"/>
                </a:solidFill>
                <a:latin typeface="Calibri"/>
                <a:ea typeface="Calibri"/>
                <a:cs typeface="Calibri"/>
                <a:sym typeface="Calibri"/>
              </a:rPr>
              <a:t>object-oriented interface to navigate the DOM</a:t>
            </a:r>
            <a:r>
              <a:rPr lang="en" sz="3997">
                <a:solidFill>
                  <a:srgbClr val="434343"/>
                </a:solidFill>
                <a:latin typeface="Calibri"/>
                <a:ea typeface="Calibri"/>
                <a:cs typeface="Calibri"/>
                <a:sym typeface="Calibri"/>
              </a:rPr>
              <a:t> of the scraped document</a:t>
            </a:r>
            <a:endParaRPr/>
          </a:p>
        </p:txBody>
      </p:sp>
      <p:sp>
        <p:nvSpPr>
          <p:cNvPr id="206" name="Google Shape;206;p47"/>
          <p:cNvSpPr txBox="1"/>
          <p:nvPr/>
        </p:nvSpPr>
        <p:spPr>
          <a:xfrm>
            <a:off x="557625" y="6587050"/>
            <a:ext cx="11969700" cy="1542900"/>
          </a:xfrm>
          <a:prstGeom prst="rect">
            <a:avLst/>
          </a:prstGeom>
          <a:noFill/>
          <a:ln>
            <a:noFill/>
          </a:ln>
        </p:spPr>
        <p:txBody>
          <a:bodyPr anchorCtr="0" anchor="ctr" bIns="91425" lIns="91425" spcFirstLastPara="1" rIns="91425" wrap="square" tIns="91425">
            <a:noAutofit/>
          </a:bodyPr>
          <a:lstStyle/>
          <a:p>
            <a:pPr indent="-723084" lvl="0" marL="913584" rtl="0" algn="l">
              <a:lnSpc>
                <a:spcPct val="115000"/>
              </a:lnSpc>
              <a:spcBef>
                <a:spcPts val="1600"/>
              </a:spcBef>
              <a:spcAft>
                <a:spcPts val="0"/>
              </a:spcAft>
              <a:buClr>
                <a:srgbClr val="434343"/>
              </a:buClr>
              <a:buSzPts val="3997"/>
              <a:buFont typeface="Calibri"/>
              <a:buChar char="●"/>
            </a:pPr>
            <a:r>
              <a:rPr lang="en" sz="3997">
                <a:solidFill>
                  <a:srgbClr val="434343"/>
                </a:solidFill>
                <a:latin typeface="Calibri"/>
                <a:ea typeface="Calibri"/>
                <a:cs typeface="Calibri"/>
                <a:sym typeface="Calibri"/>
              </a:rPr>
              <a:t>Install with:  </a:t>
            </a:r>
            <a:r>
              <a:rPr lang="en" sz="3997">
                <a:solidFill>
                  <a:srgbClr val="434343"/>
                </a:solidFill>
                <a:latin typeface="Courier New"/>
                <a:ea typeface="Courier New"/>
                <a:cs typeface="Courier New"/>
                <a:sym typeface="Courier New"/>
              </a:rPr>
              <a:t>pip install beautifulsoup4</a:t>
            </a:r>
            <a:endParaRPr/>
          </a:p>
        </p:txBody>
      </p:sp>
      <p:sp>
        <p:nvSpPr>
          <p:cNvPr id="207" name="Google Shape;207;p47"/>
          <p:cNvSpPr txBox="1"/>
          <p:nvPr/>
        </p:nvSpPr>
        <p:spPr>
          <a:xfrm>
            <a:off x="9523475" y="3942750"/>
            <a:ext cx="8314800" cy="2299200"/>
          </a:xfrm>
          <a:prstGeom prst="rect">
            <a:avLst/>
          </a:prstGeom>
          <a:solidFill>
            <a:srgbClr val="FFF2CC"/>
          </a:solidFill>
          <a:ln>
            <a:noFill/>
          </a:ln>
        </p:spPr>
        <p:txBody>
          <a:bodyPr anchorCtr="0" anchor="t" bIns="182675" lIns="182675" spcFirstLastPara="1" rIns="182675" wrap="square" tIns="182675">
            <a:noAutofit/>
          </a:bodyPr>
          <a:lstStyle/>
          <a:p>
            <a:pPr indent="0" lvl="0" marL="0" rtl="0" algn="l">
              <a:lnSpc>
                <a:spcPct val="115000"/>
              </a:lnSpc>
              <a:spcBef>
                <a:spcPts val="0"/>
              </a:spcBef>
              <a:spcAft>
                <a:spcPts val="0"/>
              </a:spcAft>
              <a:buNone/>
            </a:pPr>
            <a:r>
              <a:rPr b="1" lang="en" sz="2600">
                <a:solidFill>
                  <a:srgbClr val="434343"/>
                </a:solidFill>
                <a:latin typeface="Courier New"/>
                <a:ea typeface="Courier New"/>
                <a:cs typeface="Courier New"/>
                <a:sym typeface="Courier New"/>
              </a:rPr>
              <a:t>html = ‘&lt;p id=”1”&gt;text&lt;/p&gt;’</a:t>
            </a:r>
            <a:endParaRPr b="1" sz="2600">
              <a:solidFill>
                <a:srgbClr val="434343"/>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600">
                <a:solidFill>
                  <a:srgbClr val="434343"/>
                </a:solidFill>
                <a:latin typeface="Courier New"/>
                <a:ea typeface="Courier New"/>
                <a:cs typeface="Courier New"/>
                <a:sym typeface="Courier New"/>
              </a:rPr>
              <a:t>dom = BeautifulSoup(html, 'html.parser')</a:t>
            </a:r>
            <a:endParaRPr b="1" sz="2600">
              <a:solidFill>
                <a:srgbClr val="434343"/>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600">
                <a:solidFill>
                  <a:srgbClr val="434343"/>
                </a:solidFill>
                <a:latin typeface="Courier New"/>
                <a:ea typeface="Courier New"/>
                <a:cs typeface="Courier New"/>
                <a:sym typeface="Courier New"/>
              </a:rPr>
              <a:t>for child in dom.find_all('p'):</a:t>
            </a:r>
            <a:endParaRPr b="1" sz="2600">
              <a:solidFill>
                <a:srgbClr val="434343"/>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600">
                <a:solidFill>
                  <a:srgbClr val="434343"/>
                </a:solidFill>
                <a:latin typeface="Courier New"/>
                <a:ea typeface="Courier New"/>
                <a:cs typeface="Courier New"/>
                <a:sym typeface="Courier New"/>
              </a:rPr>
              <a:t>  p1 = child.get(id=‘1’)</a:t>
            </a:r>
            <a:endParaRPr b="1" sz="2600">
              <a:solidFill>
                <a:srgbClr val="434343"/>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8"/>
          <p:cNvSpPr txBox="1"/>
          <p:nvPr>
            <p:ph type="title"/>
          </p:nvPr>
        </p:nvSpPr>
        <p:spPr>
          <a:xfrm>
            <a:off x="980311" y="976048"/>
            <a:ext cx="160605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Code: scrape data</a:t>
            </a:r>
            <a:endParaRPr/>
          </a:p>
          <a:p>
            <a:pPr indent="0" lvl="0" marL="0" marR="0" rtl="0" algn="l">
              <a:lnSpc>
                <a:spcPct val="100000"/>
              </a:lnSpc>
              <a:spcBef>
                <a:spcPts val="0"/>
              </a:spcBef>
              <a:spcAft>
                <a:spcPts val="0"/>
              </a:spcAft>
              <a:buClr>
                <a:schemeClr val="lt1"/>
              </a:buClr>
              <a:buFont typeface="Calibri"/>
              <a:buNone/>
            </a:pPr>
            <a:r>
              <a:rPr lang="en"/>
              <a:t>from a website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9"/>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218" name="Google Shape;218;p49"/>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Anatomy of an HTML page</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The </a:t>
            </a:r>
            <a:r>
              <a:rPr lang="en" sz="3997">
                <a:solidFill>
                  <a:srgbClr val="434343"/>
                </a:solidFill>
                <a:latin typeface="Courier New"/>
                <a:ea typeface="Courier New"/>
                <a:cs typeface="Courier New"/>
                <a:sym typeface="Courier New"/>
              </a:rPr>
              <a:t>Beautifulsoup</a:t>
            </a:r>
            <a:r>
              <a:rPr lang="en" sz="3997">
                <a:solidFill>
                  <a:srgbClr val="434343"/>
                </a:solidFill>
              </a:rPr>
              <a:t> library</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Code: scrape data from a website</a:t>
            </a:r>
            <a:endParaRPr sz="3997">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0"/>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Scripting your browser </a:t>
            </a:r>
            <a:endParaRPr/>
          </a:p>
          <a:p>
            <a:pPr indent="0" lvl="0" marL="0" marR="0" rtl="0" algn="l">
              <a:lnSpc>
                <a:spcPct val="100000"/>
              </a:lnSpc>
              <a:spcBef>
                <a:spcPts val="0"/>
              </a:spcBef>
              <a:spcAft>
                <a:spcPts val="0"/>
              </a:spcAft>
              <a:buClr>
                <a:schemeClr val="lt1"/>
              </a:buClr>
              <a:buFont typeface="Calibri"/>
              <a:buNone/>
            </a:pPr>
            <a:r>
              <a:rPr lang="en"/>
              <a:t>with Selenium</a:t>
            </a:r>
            <a:endParaRPr b="0" i="0" sz="9596" u="none" cap="none" strike="noStrike">
              <a:solidFill>
                <a:schemeClr val="lt1"/>
              </a:solidFill>
              <a:latin typeface="Calibri"/>
              <a:ea typeface="Calibri"/>
              <a:cs typeface="Calibri"/>
              <a:sym typeface="Calibri"/>
            </a:endParaRPr>
          </a:p>
        </p:txBody>
      </p:sp>
      <p:sp>
        <p:nvSpPr>
          <p:cNvPr id="224" name="Google Shape;224;p50"/>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