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2225" cx="1828005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2fd6033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a2fd6033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2fd6033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a2fd6033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9476a3e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c9476a3e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9476a3e0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c9476a3e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ab0fdd80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bab0fdd8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2fd6033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a2fd6033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2fd60335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a2fd60335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2fd60335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a2fd6033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00" cy="1866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00" cy="865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00" cy="1146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2"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00" cy="20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238"/>
            <a:ext cx="18280200" cy="89700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400" cy="120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88"/>
            <a:ext cx="117297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856" y="5032538"/>
            <a:ext cx="10282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600" cy="1905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600" cy="632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100" cy="8177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00" cy="29631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00" cy="2469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00" cy="2963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100" cy="4580100"/>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148"/>
            <a:ext cx="18280200" cy="93876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02"/>
            <a:ext cx="18280200" cy="148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800" cy="893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00" cy="3925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300" cy="260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00" cy="8024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2"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3.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800" cy="78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httpbin.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ph type="ctrTitle"/>
          </p:nvPr>
        </p:nvSpPr>
        <p:spPr>
          <a:xfrm>
            <a:off x="699950" y="4180000"/>
            <a:ext cx="16165800" cy="21135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Learning how to interact with httpbin test service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0" y="1777593"/>
            <a:ext cx="17416800" cy="34110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A primer on HTTP</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The httpbin test service</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Code: interact with httpbin using </a:t>
            </a:r>
            <a:r>
              <a:rPr lang="en" sz="3997">
                <a:solidFill>
                  <a:srgbClr val="434343"/>
                </a:solidFill>
                <a:latin typeface="Courier New"/>
                <a:ea typeface="Courier New"/>
                <a:cs typeface="Courier New"/>
                <a:sym typeface="Courier New"/>
              </a:rPr>
              <a:t>Requests</a:t>
            </a:r>
            <a:endParaRPr sz="3997">
              <a:solidFill>
                <a:srgbClr val="434343"/>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A primer on HTTP (1/3)</a:t>
            </a:r>
            <a:endParaRPr b="0" i="0" sz="4395" u="none" cap="none" strike="noStrike">
              <a:solidFill>
                <a:schemeClr val="lt1"/>
              </a:solidFill>
              <a:latin typeface="Calibri"/>
              <a:ea typeface="Calibri"/>
              <a:cs typeface="Calibri"/>
              <a:sym typeface="Calibri"/>
            </a:endParaRPr>
          </a:p>
        </p:txBody>
      </p:sp>
      <p:sp>
        <p:nvSpPr>
          <p:cNvPr id="156" name="Google Shape;156;p44"/>
          <p:cNvSpPr txBox="1"/>
          <p:nvPr>
            <p:ph idx="4294967295" type="body"/>
          </p:nvPr>
        </p:nvSpPr>
        <p:spPr>
          <a:xfrm>
            <a:off x="421350" y="1777604"/>
            <a:ext cx="17416800" cy="1074000"/>
          </a:xfrm>
          <a:prstGeom prst="rect">
            <a:avLst/>
          </a:prstGeom>
          <a:noFill/>
          <a:ln>
            <a:noFill/>
          </a:ln>
        </p:spPr>
        <p:txBody>
          <a:bodyPr anchorCtr="0" anchor="t" bIns="182675" lIns="182675" spcFirstLastPara="1" rIns="182675" wrap="square" tIns="182675">
            <a:noAutofit/>
          </a:bodyPr>
          <a:lstStyle/>
          <a:p>
            <a:pPr indent="-659775" lvl="0" marL="913584" rtl="0" algn="l">
              <a:spcBef>
                <a:spcPts val="1600"/>
              </a:spcBef>
              <a:spcAft>
                <a:spcPts val="0"/>
              </a:spcAft>
              <a:buClr>
                <a:srgbClr val="434343"/>
              </a:buClr>
              <a:buSzPts val="3000"/>
              <a:buFont typeface="Calibri"/>
              <a:buChar char="●"/>
            </a:pPr>
            <a:r>
              <a:rPr b="1" lang="en" sz="3000">
                <a:solidFill>
                  <a:srgbClr val="434343"/>
                </a:solidFill>
              </a:rPr>
              <a:t>So do you remember about HTTP? </a:t>
            </a:r>
            <a:r>
              <a:rPr lang="en" sz="3000">
                <a:solidFill>
                  <a:srgbClr val="434343"/>
                </a:solidFill>
              </a:rPr>
              <a:t>Requests/responses, clients/servers, that kind of stuff...</a:t>
            </a:r>
            <a:endParaRPr sz="3000">
              <a:solidFill>
                <a:srgbClr val="434343"/>
              </a:solidFill>
            </a:endParaRPr>
          </a:p>
          <a:p>
            <a:pPr indent="0" lvl="0" marL="0" marR="0" rtl="0" algn="l">
              <a:lnSpc>
                <a:spcPct val="115000"/>
              </a:lnSpc>
              <a:spcBef>
                <a:spcPts val="1600"/>
              </a:spcBef>
              <a:spcAft>
                <a:spcPts val="0"/>
              </a:spcAft>
              <a:buNone/>
            </a:pPr>
            <a:r>
              <a:t/>
            </a:r>
            <a:endParaRPr sz="3000">
              <a:solidFill>
                <a:srgbClr val="434343"/>
              </a:solidFill>
              <a:latin typeface="Courier New"/>
              <a:ea typeface="Courier New"/>
              <a:cs typeface="Courier New"/>
              <a:sym typeface="Courier New"/>
            </a:endParaRPr>
          </a:p>
        </p:txBody>
      </p:sp>
      <p:sp>
        <p:nvSpPr>
          <p:cNvPr id="157" name="Google Shape;157;p44"/>
          <p:cNvSpPr txBox="1"/>
          <p:nvPr/>
        </p:nvSpPr>
        <p:spPr>
          <a:xfrm>
            <a:off x="533400" y="2623000"/>
            <a:ext cx="16516500" cy="1901100"/>
          </a:xfrm>
          <a:prstGeom prst="rect">
            <a:avLst/>
          </a:prstGeom>
          <a:noFill/>
          <a:ln>
            <a:noFill/>
          </a:ln>
        </p:spPr>
        <p:txBody>
          <a:bodyPr anchorCtr="0" anchor="ctr" bIns="91425" lIns="91425" spcFirstLastPara="1" rIns="91425" wrap="square" tIns="91425">
            <a:noAutofit/>
          </a:bodyPr>
          <a:lstStyle/>
          <a:p>
            <a:pPr indent="-659775" lvl="0" marL="913584" rtl="0" algn="l">
              <a:lnSpc>
                <a:spcPct val="115000"/>
              </a:lnSpc>
              <a:spcBef>
                <a:spcPts val="160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Each HTTP</a:t>
            </a:r>
            <a:r>
              <a:rPr lang="en" sz="3000">
                <a:solidFill>
                  <a:srgbClr val="434343"/>
                </a:solidFill>
                <a:latin typeface="Calibri"/>
                <a:ea typeface="Calibri"/>
                <a:cs typeface="Calibri"/>
                <a:sym typeface="Calibri"/>
              </a:rPr>
              <a:t> request features a </a:t>
            </a:r>
            <a:r>
              <a:rPr b="1" lang="en" sz="3000">
                <a:solidFill>
                  <a:srgbClr val="434343"/>
                </a:solidFill>
                <a:latin typeface="Calibri"/>
                <a:ea typeface="Calibri"/>
                <a:cs typeface="Calibri"/>
                <a:sym typeface="Calibri"/>
              </a:rPr>
              <a:t>verb</a:t>
            </a:r>
            <a:r>
              <a:rPr lang="en" sz="3000">
                <a:solidFill>
                  <a:srgbClr val="434343"/>
                </a:solidFill>
                <a:latin typeface="Calibri"/>
                <a:ea typeface="Calibri"/>
                <a:cs typeface="Calibri"/>
                <a:sym typeface="Calibri"/>
              </a:rPr>
              <a:t>: the operation that is asked to be done on the request’s URL. There are four main verbs:</a:t>
            </a:r>
            <a:endParaRPr/>
          </a:p>
        </p:txBody>
      </p:sp>
      <p:grpSp>
        <p:nvGrpSpPr>
          <p:cNvPr id="158" name="Google Shape;158;p44"/>
          <p:cNvGrpSpPr/>
          <p:nvPr/>
        </p:nvGrpSpPr>
        <p:grpSpPr>
          <a:xfrm>
            <a:off x="1564025" y="4462825"/>
            <a:ext cx="16068350" cy="1204200"/>
            <a:chOff x="1564025" y="4462825"/>
            <a:chExt cx="16068350" cy="1204200"/>
          </a:xfrm>
        </p:grpSpPr>
        <p:sp>
          <p:nvSpPr>
            <p:cNvPr id="159" name="Google Shape;159;p44"/>
            <p:cNvSpPr txBox="1"/>
            <p:nvPr/>
          </p:nvSpPr>
          <p:spPr>
            <a:xfrm>
              <a:off x="6921515" y="4462825"/>
              <a:ext cx="6712800" cy="1204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2400">
                  <a:solidFill>
                    <a:srgbClr val="434343"/>
                  </a:solidFill>
                  <a:latin typeface="Calibri"/>
                  <a:ea typeface="Calibri"/>
                  <a:cs typeface="Calibri"/>
                  <a:sym typeface="Calibri"/>
                </a:rPr>
                <a:t>Used to fetch data (read web resources)</a:t>
              </a:r>
              <a:endParaRPr b="1" sz="2400"/>
            </a:p>
          </p:txBody>
        </p:sp>
        <p:sp>
          <p:nvSpPr>
            <p:cNvPr id="160" name="Google Shape;160;p44"/>
            <p:cNvSpPr/>
            <p:nvPr/>
          </p:nvSpPr>
          <p:spPr>
            <a:xfrm>
              <a:off x="1564025" y="4713587"/>
              <a:ext cx="2464776" cy="8550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38761D"/>
                  </a:solidFill>
                  <a:latin typeface="Arial"/>
                </a:rPr>
                <a:t>GET</a:t>
              </a:r>
            </a:p>
          </p:txBody>
        </p:sp>
        <p:sp>
          <p:nvSpPr>
            <p:cNvPr id="161" name="Google Shape;161;p44"/>
            <p:cNvSpPr txBox="1"/>
            <p:nvPr/>
          </p:nvSpPr>
          <p:spPr>
            <a:xfrm>
              <a:off x="14238475" y="4713575"/>
              <a:ext cx="3393900" cy="666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2400">
                  <a:solidFill>
                    <a:srgbClr val="434343"/>
                  </a:solidFill>
                  <a:latin typeface="Courier New"/>
                  <a:ea typeface="Courier New"/>
                  <a:cs typeface="Courier New"/>
                  <a:sym typeface="Courier New"/>
                </a:rPr>
                <a:t>GET /users/123</a:t>
              </a:r>
              <a:endParaRPr b="1" sz="2400">
                <a:latin typeface="Courier New"/>
                <a:ea typeface="Courier New"/>
                <a:cs typeface="Courier New"/>
                <a:sym typeface="Courier New"/>
              </a:endParaRPr>
            </a:p>
          </p:txBody>
        </p:sp>
      </p:grpSp>
      <p:grpSp>
        <p:nvGrpSpPr>
          <p:cNvPr id="162" name="Google Shape;162;p44"/>
          <p:cNvGrpSpPr/>
          <p:nvPr/>
        </p:nvGrpSpPr>
        <p:grpSpPr>
          <a:xfrm>
            <a:off x="1619000" y="5679400"/>
            <a:ext cx="16013375" cy="1234217"/>
            <a:chOff x="1619000" y="5679400"/>
            <a:chExt cx="16013375" cy="1234217"/>
          </a:xfrm>
        </p:grpSpPr>
        <p:sp>
          <p:nvSpPr>
            <p:cNvPr id="163" name="Google Shape;163;p44"/>
            <p:cNvSpPr/>
            <p:nvPr/>
          </p:nvSpPr>
          <p:spPr>
            <a:xfrm>
              <a:off x="1619000" y="6057412"/>
              <a:ext cx="3264398" cy="85620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1155CC"/>
                  </a:solidFill>
                  <a:latin typeface="Arial"/>
                </a:rPr>
                <a:t>POST</a:t>
              </a:r>
            </a:p>
          </p:txBody>
        </p:sp>
        <p:sp>
          <p:nvSpPr>
            <p:cNvPr id="164" name="Google Shape;164;p44"/>
            <p:cNvSpPr txBox="1"/>
            <p:nvPr/>
          </p:nvSpPr>
          <p:spPr>
            <a:xfrm>
              <a:off x="6885300" y="5679400"/>
              <a:ext cx="6931500" cy="1204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2400">
                  <a:solidFill>
                    <a:srgbClr val="434343"/>
                  </a:solidFill>
                  <a:latin typeface="Calibri"/>
                  <a:ea typeface="Calibri"/>
                  <a:cs typeface="Calibri"/>
                  <a:sym typeface="Calibri"/>
                </a:rPr>
                <a:t>Used for sending data (create new web resources)</a:t>
              </a:r>
              <a:endParaRPr b="1" sz="2400"/>
            </a:p>
          </p:txBody>
        </p:sp>
        <p:sp>
          <p:nvSpPr>
            <p:cNvPr id="165" name="Google Shape;165;p44"/>
            <p:cNvSpPr txBox="1"/>
            <p:nvPr/>
          </p:nvSpPr>
          <p:spPr>
            <a:xfrm>
              <a:off x="14238475" y="6008975"/>
              <a:ext cx="3393900" cy="666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2400">
                  <a:solidFill>
                    <a:srgbClr val="434343"/>
                  </a:solidFill>
                  <a:latin typeface="Courier New"/>
                  <a:ea typeface="Courier New"/>
                  <a:cs typeface="Courier New"/>
                  <a:sym typeface="Courier New"/>
                </a:rPr>
                <a:t>POST</a:t>
              </a:r>
              <a:r>
                <a:rPr b="1" lang="en" sz="2400">
                  <a:solidFill>
                    <a:srgbClr val="434343"/>
                  </a:solidFill>
                  <a:latin typeface="Courier New"/>
                  <a:ea typeface="Courier New"/>
                  <a:cs typeface="Courier New"/>
                  <a:sym typeface="Courier New"/>
                </a:rPr>
                <a:t> /users</a:t>
              </a:r>
              <a:endParaRPr b="1" sz="2400">
                <a:latin typeface="Courier New"/>
                <a:ea typeface="Courier New"/>
                <a:cs typeface="Courier New"/>
                <a:sym typeface="Courier New"/>
              </a:endParaRPr>
            </a:p>
          </p:txBody>
        </p:sp>
      </p:grpSp>
      <p:grpSp>
        <p:nvGrpSpPr>
          <p:cNvPr id="166" name="Google Shape;166;p44"/>
          <p:cNvGrpSpPr/>
          <p:nvPr/>
        </p:nvGrpSpPr>
        <p:grpSpPr>
          <a:xfrm>
            <a:off x="1598150" y="6974800"/>
            <a:ext cx="16034225" cy="1204200"/>
            <a:chOff x="1598150" y="6974800"/>
            <a:chExt cx="16034225" cy="1204200"/>
          </a:xfrm>
        </p:grpSpPr>
        <p:sp>
          <p:nvSpPr>
            <p:cNvPr id="167" name="Google Shape;167;p44"/>
            <p:cNvSpPr/>
            <p:nvPr/>
          </p:nvSpPr>
          <p:spPr>
            <a:xfrm>
              <a:off x="1598150" y="7326212"/>
              <a:ext cx="2366533" cy="84118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9900"/>
                  </a:solidFill>
                  <a:latin typeface="Arial"/>
                </a:rPr>
                <a:t>PUT</a:t>
              </a:r>
            </a:p>
          </p:txBody>
        </p:sp>
        <p:sp>
          <p:nvSpPr>
            <p:cNvPr id="168" name="Google Shape;168;p44"/>
            <p:cNvSpPr txBox="1"/>
            <p:nvPr/>
          </p:nvSpPr>
          <p:spPr>
            <a:xfrm>
              <a:off x="6885300" y="6974800"/>
              <a:ext cx="6931500" cy="1204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2400">
                  <a:solidFill>
                    <a:srgbClr val="434343"/>
                  </a:solidFill>
                  <a:latin typeface="Calibri"/>
                  <a:ea typeface="Calibri"/>
                  <a:cs typeface="Calibri"/>
                  <a:sym typeface="Calibri"/>
                </a:rPr>
                <a:t>Used for modifying data (modify web resources)</a:t>
              </a:r>
              <a:endParaRPr b="1" sz="2400"/>
            </a:p>
          </p:txBody>
        </p:sp>
        <p:sp>
          <p:nvSpPr>
            <p:cNvPr id="169" name="Google Shape;169;p44"/>
            <p:cNvSpPr txBox="1"/>
            <p:nvPr/>
          </p:nvSpPr>
          <p:spPr>
            <a:xfrm>
              <a:off x="14238475" y="7304375"/>
              <a:ext cx="3393900" cy="666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2400">
                  <a:solidFill>
                    <a:srgbClr val="434343"/>
                  </a:solidFill>
                  <a:latin typeface="Courier New"/>
                  <a:ea typeface="Courier New"/>
                  <a:cs typeface="Courier New"/>
                  <a:sym typeface="Courier New"/>
                </a:rPr>
                <a:t>PUT</a:t>
              </a:r>
              <a:r>
                <a:rPr b="1" lang="en" sz="2400">
                  <a:solidFill>
                    <a:srgbClr val="434343"/>
                  </a:solidFill>
                  <a:latin typeface="Courier New"/>
                  <a:ea typeface="Courier New"/>
                  <a:cs typeface="Courier New"/>
                  <a:sym typeface="Courier New"/>
                </a:rPr>
                <a:t> /users/123</a:t>
              </a:r>
              <a:endParaRPr b="1" sz="2400">
                <a:latin typeface="Courier New"/>
                <a:ea typeface="Courier New"/>
                <a:cs typeface="Courier New"/>
                <a:sym typeface="Courier New"/>
              </a:endParaRPr>
            </a:p>
          </p:txBody>
        </p:sp>
      </p:grpSp>
      <p:grpSp>
        <p:nvGrpSpPr>
          <p:cNvPr id="170" name="Google Shape;170;p44"/>
          <p:cNvGrpSpPr/>
          <p:nvPr/>
        </p:nvGrpSpPr>
        <p:grpSpPr>
          <a:xfrm>
            <a:off x="1607550" y="8270200"/>
            <a:ext cx="16024825" cy="1204200"/>
            <a:chOff x="1607550" y="8270200"/>
            <a:chExt cx="16024825" cy="1204200"/>
          </a:xfrm>
        </p:grpSpPr>
        <p:sp>
          <p:nvSpPr>
            <p:cNvPr id="171" name="Google Shape;171;p44"/>
            <p:cNvSpPr/>
            <p:nvPr/>
          </p:nvSpPr>
          <p:spPr>
            <a:xfrm>
              <a:off x="1607550" y="8558937"/>
              <a:ext cx="4674617" cy="82731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0000"/>
                  </a:solidFill>
                  <a:latin typeface="Arial"/>
                </a:rPr>
                <a:t>DELETE</a:t>
              </a:r>
            </a:p>
          </p:txBody>
        </p:sp>
        <p:sp>
          <p:nvSpPr>
            <p:cNvPr id="172" name="Google Shape;172;p44"/>
            <p:cNvSpPr txBox="1"/>
            <p:nvPr/>
          </p:nvSpPr>
          <p:spPr>
            <a:xfrm>
              <a:off x="6885300" y="8270200"/>
              <a:ext cx="6931500" cy="1204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2400">
                  <a:solidFill>
                    <a:srgbClr val="434343"/>
                  </a:solidFill>
                  <a:latin typeface="Calibri"/>
                  <a:ea typeface="Calibri"/>
                  <a:cs typeface="Calibri"/>
                  <a:sym typeface="Calibri"/>
                </a:rPr>
                <a:t>Used for deleting data (destroy web resources)</a:t>
              </a:r>
              <a:endParaRPr b="1" sz="2400"/>
            </a:p>
          </p:txBody>
        </p:sp>
        <p:sp>
          <p:nvSpPr>
            <p:cNvPr id="173" name="Google Shape;173;p44"/>
            <p:cNvSpPr txBox="1"/>
            <p:nvPr/>
          </p:nvSpPr>
          <p:spPr>
            <a:xfrm>
              <a:off x="14238475" y="8523575"/>
              <a:ext cx="3393900" cy="6666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2400">
                  <a:solidFill>
                    <a:srgbClr val="434343"/>
                  </a:solidFill>
                  <a:latin typeface="Courier New"/>
                  <a:ea typeface="Courier New"/>
                  <a:cs typeface="Courier New"/>
                  <a:sym typeface="Courier New"/>
                </a:rPr>
                <a:t>DELETE</a:t>
              </a:r>
              <a:r>
                <a:rPr b="1" lang="en" sz="2400">
                  <a:solidFill>
                    <a:srgbClr val="434343"/>
                  </a:solidFill>
                  <a:latin typeface="Courier New"/>
                  <a:ea typeface="Courier New"/>
                  <a:cs typeface="Courier New"/>
                  <a:sym typeface="Courier New"/>
                </a:rPr>
                <a:t> /users/123</a:t>
              </a:r>
              <a:endParaRPr b="1" sz="2400">
                <a:latin typeface="Courier New"/>
                <a:ea typeface="Courier New"/>
                <a:cs typeface="Courier New"/>
                <a:sym typeface="Courier New"/>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5"/>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A primer on HTTP (2/3)</a:t>
            </a:r>
            <a:endParaRPr b="0" i="0" sz="4395" u="none" cap="none" strike="noStrike">
              <a:solidFill>
                <a:schemeClr val="lt1"/>
              </a:solidFill>
              <a:latin typeface="Calibri"/>
              <a:ea typeface="Calibri"/>
              <a:cs typeface="Calibri"/>
              <a:sym typeface="Calibri"/>
            </a:endParaRPr>
          </a:p>
        </p:txBody>
      </p:sp>
      <p:sp>
        <p:nvSpPr>
          <p:cNvPr id="179" name="Google Shape;179;p45"/>
          <p:cNvSpPr txBox="1"/>
          <p:nvPr>
            <p:ph idx="4294967295" type="body"/>
          </p:nvPr>
        </p:nvSpPr>
        <p:spPr>
          <a:xfrm>
            <a:off x="268950" y="1472800"/>
            <a:ext cx="12141900" cy="1756800"/>
          </a:xfrm>
          <a:prstGeom prst="rect">
            <a:avLst/>
          </a:prstGeom>
          <a:noFill/>
          <a:ln>
            <a:noFill/>
          </a:ln>
        </p:spPr>
        <p:txBody>
          <a:bodyPr anchorCtr="0" anchor="t" bIns="182675" lIns="182675" spcFirstLastPara="1" rIns="182675" wrap="square" tIns="182675">
            <a:noAutofit/>
          </a:bodyPr>
          <a:lstStyle/>
          <a:p>
            <a:pPr indent="-672475" lvl="0" marL="913584" marR="0" rtl="0" algn="l">
              <a:lnSpc>
                <a:spcPct val="115000"/>
              </a:lnSpc>
              <a:spcBef>
                <a:spcPts val="1600"/>
              </a:spcBef>
              <a:spcAft>
                <a:spcPts val="0"/>
              </a:spcAft>
              <a:buClr>
                <a:srgbClr val="434343"/>
              </a:buClr>
              <a:buSzPts val="3200"/>
              <a:buFont typeface="Calibri"/>
              <a:buChar char="●"/>
            </a:pPr>
            <a:r>
              <a:rPr lang="en" sz="3200">
                <a:solidFill>
                  <a:srgbClr val="434343"/>
                </a:solidFill>
              </a:rPr>
              <a:t>Each HTTP request can contain any number of </a:t>
            </a:r>
            <a:r>
              <a:rPr b="1" lang="en" sz="3200">
                <a:solidFill>
                  <a:srgbClr val="434343"/>
                </a:solidFill>
              </a:rPr>
              <a:t>Headers</a:t>
            </a:r>
            <a:r>
              <a:rPr lang="en" sz="3200">
                <a:solidFill>
                  <a:srgbClr val="434343"/>
                </a:solidFill>
              </a:rPr>
              <a:t>: a Header is a </a:t>
            </a:r>
            <a:r>
              <a:rPr i="1" lang="en" sz="3200">
                <a:solidFill>
                  <a:srgbClr val="434343"/>
                </a:solidFill>
              </a:rPr>
              <a:t>key-value pair</a:t>
            </a:r>
            <a:r>
              <a:rPr lang="en" sz="3200">
                <a:solidFill>
                  <a:srgbClr val="434343"/>
                </a:solidFill>
              </a:rPr>
              <a:t> and usually contains metadata that are useful for the server to better serve a response</a:t>
            </a:r>
            <a:endParaRPr sz="3200">
              <a:solidFill>
                <a:srgbClr val="434343"/>
              </a:solidFill>
              <a:latin typeface="Courier New"/>
              <a:ea typeface="Courier New"/>
              <a:cs typeface="Courier New"/>
              <a:sym typeface="Courier New"/>
            </a:endParaRPr>
          </a:p>
        </p:txBody>
      </p:sp>
      <p:sp>
        <p:nvSpPr>
          <p:cNvPr id="180" name="Google Shape;180;p45"/>
          <p:cNvSpPr txBox="1"/>
          <p:nvPr/>
        </p:nvSpPr>
        <p:spPr>
          <a:xfrm>
            <a:off x="304800" y="3676475"/>
            <a:ext cx="17138400" cy="1507800"/>
          </a:xfrm>
          <a:prstGeom prst="rect">
            <a:avLst/>
          </a:prstGeom>
          <a:noFill/>
          <a:ln>
            <a:noFill/>
          </a:ln>
        </p:spPr>
        <p:txBody>
          <a:bodyPr anchorCtr="0" anchor="ctr" bIns="91425" lIns="91425" spcFirstLastPara="1" rIns="91425" wrap="square" tIns="91425">
            <a:noAutofit/>
          </a:bodyPr>
          <a:lstStyle/>
          <a:p>
            <a:pPr indent="-672475" lvl="0" marL="913584"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Eg: clients can tell the server what is the format of data they send and what format they expect data back in the response. This is called </a:t>
            </a:r>
            <a:r>
              <a:rPr b="1" lang="en" sz="3200">
                <a:solidFill>
                  <a:srgbClr val="434343"/>
                </a:solidFill>
                <a:latin typeface="Calibri"/>
                <a:ea typeface="Calibri"/>
                <a:cs typeface="Calibri"/>
                <a:sym typeface="Calibri"/>
              </a:rPr>
              <a:t>content-negotiation</a:t>
            </a:r>
            <a:r>
              <a:rPr lang="en" sz="3200">
                <a:solidFill>
                  <a:srgbClr val="434343"/>
                </a:solidFill>
                <a:latin typeface="Calibri"/>
                <a:ea typeface="Calibri"/>
                <a:cs typeface="Calibri"/>
                <a:sym typeface="Calibri"/>
              </a:rPr>
              <a:t> and is done via HTTP headers</a:t>
            </a:r>
            <a:endParaRPr/>
          </a:p>
        </p:txBody>
      </p:sp>
      <p:sp>
        <p:nvSpPr>
          <p:cNvPr id="181" name="Google Shape;181;p45"/>
          <p:cNvSpPr txBox="1"/>
          <p:nvPr/>
        </p:nvSpPr>
        <p:spPr>
          <a:xfrm>
            <a:off x="433650" y="6469350"/>
            <a:ext cx="17138400" cy="1756800"/>
          </a:xfrm>
          <a:prstGeom prst="rect">
            <a:avLst/>
          </a:prstGeom>
          <a:noFill/>
          <a:ln>
            <a:noFill/>
          </a:ln>
        </p:spPr>
        <p:txBody>
          <a:bodyPr anchorCtr="0" anchor="ctr" bIns="91425" lIns="91425" spcFirstLastPara="1" rIns="91425" wrap="square" tIns="91425">
            <a:noAutofit/>
          </a:bodyPr>
          <a:lstStyle/>
          <a:p>
            <a:pPr indent="-672475" lvl="0" marL="913584"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Each HTTP requests results in a server response that carries a number named </a:t>
            </a:r>
            <a:r>
              <a:rPr b="1" lang="en" sz="3200">
                <a:solidFill>
                  <a:srgbClr val="434343"/>
                </a:solidFill>
                <a:latin typeface="Calibri"/>
                <a:ea typeface="Calibri"/>
                <a:cs typeface="Calibri"/>
                <a:sym typeface="Calibri"/>
              </a:rPr>
              <a:t>status code</a:t>
            </a:r>
            <a:r>
              <a:rPr lang="en" sz="3200">
                <a:solidFill>
                  <a:srgbClr val="434343"/>
                </a:solidFill>
                <a:latin typeface="Calibri"/>
                <a:ea typeface="Calibri"/>
                <a:cs typeface="Calibri"/>
                <a:sym typeface="Calibri"/>
              </a:rPr>
              <a:t>: this tells if the server-side computation was OK or not, and in case what kind of error happened</a:t>
            </a:r>
            <a:endParaRPr/>
          </a:p>
        </p:txBody>
      </p:sp>
      <p:sp>
        <p:nvSpPr>
          <p:cNvPr id="182" name="Google Shape;182;p45"/>
          <p:cNvSpPr txBox="1"/>
          <p:nvPr/>
        </p:nvSpPr>
        <p:spPr>
          <a:xfrm>
            <a:off x="12616350" y="2086375"/>
            <a:ext cx="5221500" cy="8823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2400">
                <a:solidFill>
                  <a:srgbClr val="434343"/>
                </a:solidFill>
                <a:latin typeface="Courier New"/>
                <a:ea typeface="Courier New"/>
                <a:cs typeface="Courier New"/>
                <a:sym typeface="Courier New"/>
              </a:rPr>
              <a:t>Header-Name:  Header-Value</a:t>
            </a:r>
            <a:endParaRPr b="1" sz="2400">
              <a:latin typeface="Courier New"/>
              <a:ea typeface="Courier New"/>
              <a:cs typeface="Courier New"/>
              <a:sym typeface="Courier New"/>
            </a:endParaRPr>
          </a:p>
        </p:txBody>
      </p:sp>
      <p:grpSp>
        <p:nvGrpSpPr>
          <p:cNvPr id="183" name="Google Shape;183;p45"/>
          <p:cNvGrpSpPr/>
          <p:nvPr/>
        </p:nvGrpSpPr>
        <p:grpSpPr>
          <a:xfrm>
            <a:off x="1282800" y="5184275"/>
            <a:ext cx="15999975" cy="904075"/>
            <a:chOff x="1282800" y="5870075"/>
            <a:chExt cx="15999975" cy="904075"/>
          </a:xfrm>
        </p:grpSpPr>
        <p:sp>
          <p:nvSpPr>
            <p:cNvPr id="184" name="Google Shape;184;p45"/>
            <p:cNvSpPr txBox="1"/>
            <p:nvPr/>
          </p:nvSpPr>
          <p:spPr>
            <a:xfrm>
              <a:off x="2334775" y="6325650"/>
              <a:ext cx="7068900" cy="448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2000">
                  <a:solidFill>
                    <a:srgbClr val="434343"/>
                  </a:solidFill>
                  <a:latin typeface="Courier New"/>
                  <a:ea typeface="Courier New"/>
                  <a:cs typeface="Courier New"/>
                  <a:sym typeface="Courier New"/>
                </a:rPr>
                <a:t>Accept</a:t>
              </a:r>
              <a:r>
                <a:rPr b="1" lang="en" sz="2000">
                  <a:solidFill>
                    <a:srgbClr val="434343"/>
                  </a:solidFill>
                  <a:latin typeface="Courier New"/>
                  <a:ea typeface="Courier New"/>
                  <a:cs typeface="Courier New"/>
                  <a:sym typeface="Courier New"/>
                </a:rPr>
                <a:t>:  application/xml, application/json</a:t>
              </a:r>
              <a:endParaRPr b="1" sz="2000">
                <a:latin typeface="Courier New"/>
                <a:ea typeface="Courier New"/>
                <a:cs typeface="Courier New"/>
                <a:sym typeface="Courier New"/>
              </a:endParaRPr>
            </a:p>
          </p:txBody>
        </p:sp>
        <p:sp>
          <p:nvSpPr>
            <p:cNvPr id="185" name="Google Shape;185;p45"/>
            <p:cNvSpPr txBox="1"/>
            <p:nvPr/>
          </p:nvSpPr>
          <p:spPr>
            <a:xfrm>
              <a:off x="12061275" y="6325650"/>
              <a:ext cx="5221500" cy="448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2000">
                  <a:solidFill>
                    <a:srgbClr val="434343"/>
                  </a:solidFill>
                  <a:latin typeface="Courier New"/>
                  <a:ea typeface="Courier New"/>
                  <a:cs typeface="Courier New"/>
                  <a:sym typeface="Courier New"/>
                </a:rPr>
                <a:t>Content-Type</a:t>
              </a:r>
              <a:r>
                <a:rPr b="1" lang="en" sz="2000">
                  <a:solidFill>
                    <a:srgbClr val="434343"/>
                  </a:solidFill>
                  <a:latin typeface="Courier New"/>
                  <a:ea typeface="Courier New"/>
                  <a:cs typeface="Courier New"/>
                  <a:sym typeface="Courier New"/>
                </a:rPr>
                <a:t>:  application/json</a:t>
              </a:r>
              <a:endParaRPr b="1" sz="2000">
                <a:latin typeface="Courier New"/>
                <a:ea typeface="Courier New"/>
                <a:cs typeface="Courier New"/>
                <a:sym typeface="Courier New"/>
              </a:endParaRPr>
            </a:p>
          </p:txBody>
        </p:sp>
        <p:sp>
          <p:nvSpPr>
            <p:cNvPr id="186" name="Google Shape;186;p45"/>
            <p:cNvSpPr txBox="1"/>
            <p:nvPr/>
          </p:nvSpPr>
          <p:spPr>
            <a:xfrm>
              <a:off x="1282800" y="5870075"/>
              <a:ext cx="1052100" cy="594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i="1" lang="en" sz="3200">
                  <a:solidFill>
                    <a:srgbClr val="434343"/>
                  </a:solidFill>
                  <a:latin typeface="Calibri"/>
                  <a:ea typeface="Calibri"/>
                  <a:cs typeface="Calibri"/>
                  <a:sym typeface="Calibri"/>
                </a:rPr>
                <a:t>REQ</a:t>
              </a:r>
              <a:endParaRPr i="1"/>
            </a:p>
          </p:txBody>
        </p:sp>
        <p:sp>
          <p:nvSpPr>
            <p:cNvPr id="187" name="Google Shape;187;p45"/>
            <p:cNvSpPr txBox="1"/>
            <p:nvPr/>
          </p:nvSpPr>
          <p:spPr>
            <a:xfrm>
              <a:off x="10973775" y="5986713"/>
              <a:ext cx="1316100" cy="594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i="1" lang="en" sz="3200">
                  <a:solidFill>
                    <a:srgbClr val="434343"/>
                  </a:solidFill>
                  <a:latin typeface="Calibri"/>
                  <a:ea typeface="Calibri"/>
                  <a:cs typeface="Calibri"/>
                  <a:sym typeface="Calibri"/>
                </a:rPr>
                <a:t>RESP</a:t>
              </a:r>
              <a:endParaRPr i="1"/>
            </a:p>
          </p:txBody>
        </p:sp>
      </p:grpSp>
      <p:sp>
        <p:nvSpPr>
          <p:cNvPr id="188" name="Google Shape;188;p45"/>
          <p:cNvSpPr txBox="1"/>
          <p:nvPr/>
        </p:nvSpPr>
        <p:spPr>
          <a:xfrm>
            <a:off x="1532425" y="8161775"/>
            <a:ext cx="2243100" cy="1507800"/>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1600"/>
              </a:spcBef>
              <a:spcAft>
                <a:spcPts val="0"/>
              </a:spcAft>
              <a:buNone/>
            </a:pPr>
            <a:r>
              <a:rPr b="1" lang="en" sz="2400">
                <a:solidFill>
                  <a:srgbClr val="434343"/>
                </a:solidFill>
                <a:latin typeface="Courier New"/>
                <a:ea typeface="Courier New"/>
                <a:cs typeface="Courier New"/>
                <a:sym typeface="Courier New"/>
              </a:rPr>
              <a:t>OK: </a:t>
            </a:r>
            <a:r>
              <a:rPr b="1" lang="en" sz="2800">
                <a:solidFill>
                  <a:srgbClr val="434343"/>
                </a:solidFill>
                <a:latin typeface="Courier New"/>
                <a:ea typeface="Courier New"/>
                <a:cs typeface="Courier New"/>
                <a:sym typeface="Courier New"/>
              </a:rPr>
              <a:t>200</a:t>
            </a:r>
            <a:endParaRPr b="1" sz="2800">
              <a:solidFill>
                <a:srgbClr val="434343"/>
              </a:solidFill>
              <a:latin typeface="Courier New"/>
              <a:ea typeface="Courier New"/>
              <a:cs typeface="Courier New"/>
              <a:sym typeface="Courier New"/>
            </a:endParaRPr>
          </a:p>
        </p:txBody>
      </p:sp>
      <p:sp>
        <p:nvSpPr>
          <p:cNvPr id="189" name="Google Shape;189;p45"/>
          <p:cNvSpPr txBox="1"/>
          <p:nvPr/>
        </p:nvSpPr>
        <p:spPr>
          <a:xfrm>
            <a:off x="4257925" y="8161625"/>
            <a:ext cx="5988300" cy="1507800"/>
          </a:xfrm>
          <a:prstGeom prst="rect">
            <a:avLst/>
          </a:prstGeom>
          <a:solidFill>
            <a:srgbClr val="EAD1DC"/>
          </a:solidFill>
          <a:ln>
            <a:noFill/>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2400">
                <a:solidFill>
                  <a:srgbClr val="434343"/>
                </a:solidFill>
                <a:latin typeface="Courier New"/>
                <a:ea typeface="Courier New"/>
                <a:cs typeface="Courier New"/>
                <a:sym typeface="Courier New"/>
              </a:rPr>
              <a:t>Errors due to the client</a:t>
            </a:r>
            <a:r>
              <a:rPr b="1" lang="en" sz="2400">
                <a:solidFill>
                  <a:srgbClr val="434343"/>
                </a:solidFill>
                <a:latin typeface="Courier New"/>
                <a:ea typeface="Courier New"/>
                <a:cs typeface="Courier New"/>
                <a:sym typeface="Courier New"/>
              </a:rPr>
              <a:t>: </a:t>
            </a:r>
            <a:r>
              <a:rPr b="1" lang="en" sz="2800">
                <a:solidFill>
                  <a:srgbClr val="434343"/>
                </a:solidFill>
                <a:latin typeface="Courier New"/>
                <a:ea typeface="Courier New"/>
                <a:cs typeface="Courier New"/>
                <a:sym typeface="Courier New"/>
              </a:rPr>
              <a:t>4xx</a:t>
            </a:r>
            <a:endParaRPr b="1" sz="2800">
              <a:solidFill>
                <a:srgbClr val="434343"/>
              </a:solidFill>
              <a:latin typeface="Courier New"/>
              <a:ea typeface="Courier New"/>
              <a:cs typeface="Courier New"/>
              <a:sym typeface="Courier New"/>
            </a:endParaRPr>
          </a:p>
          <a:p>
            <a:pPr indent="0" lvl="0" marL="0" rtl="0" algn="ctr">
              <a:lnSpc>
                <a:spcPct val="115000"/>
              </a:lnSpc>
              <a:spcBef>
                <a:spcPts val="1600"/>
              </a:spcBef>
              <a:spcAft>
                <a:spcPts val="0"/>
              </a:spcAft>
              <a:buNone/>
            </a:pPr>
            <a:r>
              <a:rPr b="1" lang="en" sz="2000">
                <a:solidFill>
                  <a:srgbClr val="434343"/>
                </a:solidFill>
                <a:latin typeface="Courier New"/>
                <a:ea typeface="Courier New"/>
                <a:cs typeface="Courier New"/>
                <a:sym typeface="Courier New"/>
              </a:rPr>
              <a:t>(eg. Not Found 404)</a:t>
            </a:r>
            <a:endParaRPr b="1" sz="2000">
              <a:solidFill>
                <a:srgbClr val="434343"/>
              </a:solidFill>
              <a:latin typeface="Courier New"/>
              <a:ea typeface="Courier New"/>
              <a:cs typeface="Courier New"/>
              <a:sym typeface="Courier New"/>
            </a:endParaRPr>
          </a:p>
        </p:txBody>
      </p:sp>
      <p:sp>
        <p:nvSpPr>
          <p:cNvPr id="190" name="Google Shape;190;p45"/>
          <p:cNvSpPr txBox="1"/>
          <p:nvPr/>
        </p:nvSpPr>
        <p:spPr>
          <a:xfrm>
            <a:off x="10779625" y="8161625"/>
            <a:ext cx="6474300" cy="1507800"/>
          </a:xfrm>
          <a:prstGeom prst="rect">
            <a:avLst/>
          </a:prstGeom>
          <a:solidFill>
            <a:srgbClr val="EAD1DC"/>
          </a:solidFill>
          <a:ln>
            <a:noFill/>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2400">
                <a:solidFill>
                  <a:srgbClr val="434343"/>
                </a:solidFill>
                <a:latin typeface="Courier New"/>
                <a:ea typeface="Courier New"/>
                <a:cs typeface="Courier New"/>
                <a:sym typeface="Courier New"/>
              </a:rPr>
              <a:t>Errors due to the server: </a:t>
            </a:r>
            <a:r>
              <a:rPr b="1" lang="en" sz="2800">
                <a:solidFill>
                  <a:srgbClr val="434343"/>
                </a:solidFill>
                <a:latin typeface="Courier New"/>
                <a:ea typeface="Courier New"/>
                <a:cs typeface="Courier New"/>
                <a:sym typeface="Courier New"/>
              </a:rPr>
              <a:t>5xx</a:t>
            </a:r>
            <a:endParaRPr b="1" sz="2800">
              <a:solidFill>
                <a:srgbClr val="434343"/>
              </a:solidFill>
              <a:latin typeface="Courier New"/>
              <a:ea typeface="Courier New"/>
              <a:cs typeface="Courier New"/>
              <a:sym typeface="Courier New"/>
            </a:endParaRPr>
          </a:p>
          <a:p>
            <a:pPr indent="0" lvl="0" marL="0" rtl="0" algn="ctr">
              <a:lnSpc>
                <a:spcPct val="115000"/>
              </a:lnSpc>
              <a:spcBef>
                <a:spcPts val="1600"/>
              </a:spcBef>
              <a:spcAft>
                <a:spcPts val="0"/>
              </a:spcAft>
              <a:buNone/>
            </a:pPr>
            <a:r>
              <a:rPr b="1" lang="en" sz="2000">
                <a:solidFill>
                  <a:srgbClr val="434343"/>
                </a:solidFill>
                <a:latin typeface="Courier New"/>
                <a:ea typeface="Courier New"/>
                <a:cs typeface="Courier New"/>
                <a:sym typeface="Courier New"/>
              </a:rPr>
              <a:t>(eg. Internal Server Error 500)</a:t>
            </a:r>
            <a:endParaRPr b="1" sz="2000">
              <a:solidFill>
                <a:srgbClr val="434343"/>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6"/>
          <p:cNvSpPr txBox="1"/>
          <p:nvPr>
            <p:ph idx="4294967295" type="body"/>
          </p:nvPr>
        </p:nvSpPr>
        <p:spPr>
          <a:xfrm>
            <a:off x="126825" y="1693327"/>
            <a:ext cx="17416800" cy="1204200"/>
          </a:xfrm>
          <a:prstGeom prst="rect">
            <a:avLst/>
          </a:prstGeom>
          <a:noFill/>
          <a:ln>
            <a:noFill/>
          </a:ln>
        </p:spPr>
        <p:txBody>
          <a:bodyPr anchorCtr="0" anchor="t" bIns="182675" lIns="182675" spcFirstLastPara="1" rIns="182675" wrap="square" tIns="182675">
            <a:noAutofit/>
          </a:bodyPr>
          <a:lstStyle/>
          <a:p>
            <a:pPr indent="-659775" lvl="0" marL="913584" marR="0" rtl="0" algn="l">
              <a:lnSpc>
                <a:spcPct val="115000"/>
              </a:lnSpc>
              <a:spcBef>
                <a:spcPts val="1600"/>
              </a:spcBef>
              <a:spcAft>
                <a:spcPts val="0"/>
              </a:spcAft>
              <a:buClr>
                <a:srgbClr val="434343"/>
              </a:buClr>
              <a:buSzPts val="3000"/>
              <a:buFont typeface="Calibri"/>
              <a:buChar char="●"/>
            </a:pPr>
            <a:r>
              <a:rPr b="1" lang="en" sz="3000">
                <a:solidFill>
                  <a:srgbClr val="434343"/>
                </a:solidFill>
              </a:rPr>
              <a:t>REST (REpresentational State Transfer)</a:t>
            </a:r>
            <a:r>
              <a:rPr lang="en" sz="3000">
                <a:solidFill>
                  <a:srgbClr val="434343"/>
                </a:solidFill>
              </a:rPr>
              <a:t> is a way of designing web APIs based on the concept of </a:t>
            </a:r>
            <a:r>
              <a:rPr b="1" lang="en" sz="3000">
                <a:solidFill>
                  <a:srgbClr val="434343"/>
                </a:solidFill>
              </a:rPr>
              <a:t>resource</a:t>
            </a:r>
            <a:endParaRPr sz="3000">
              <a:solidFill>
                <a:srgbClr val="434343"/>
              </a:solidFill>
            </a:endParaRPr>
          </a:p>
        </p:txBody>
      </p:sp>
      <p:sp>
        <p:nvSpPr>
          <p:cNvPr id="196" name="Google Shape;196;p46"/>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A primer on HTTP (3/3)</a:t>
            </a:r>
            <a:endParaRPr b="0" i="0" sz="4395" u="none" cap="none" strike="noStrike">
              <a:solidFill>
                <a:schemeClr val="lt1"/>
              </a:solidFill>
              <a:latin typeface="Calibri"/>
              <a:ea typeface="Calibri"/>
              <a:cs typeface="Calibri"/>
              <a:sym typeface="Calibri"/>
            </a:endParaRPr>
          </a:p>
        </p:txBody>
      </p:sp>
      <p:sp>
        <p:nvSpPr>
          <p:cNvPr id="197" name="Google Shape;197;p46"/>
          <p:cNvSpPr txBox="1"/>
          <p:nvPr/>
        </p:nvSpPr>
        <p:spPr>
          <a:xfrm>
            <a:off x="518250" y="4889000"/>
            <a:ext cx="17838000" cy="3000000"/>
          </a:xfrm>
          <a:prstGeom prst="rect">
            <a:avLst/>
          </a:prstGeom>
          <a:noFill/>
          <a:ln>
            <a:noFill/>
          </a:ln>
        </p:spPr>
        <p:txBody>
          <a:bodyPr anchorCtr="0" anchor="ctr" bIns="91425" lIns="91425" spcFirstLastPara="1" rIns="91425" wrap="square" tIns="91425">
            <a:noAutofit/>
          </a:bodyPr>
          <a:lstStyle/>
          <a:p>
            <a:pPr indent="-419100" lvl="0" marL="457200" rtl="0" algn="l">
              <a:lnSpc>
                <a:spcPct val="115000"/>
              </a:lnSpc>
              <a:spcBef>
                <a:spcPts val="160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More REST characteristics:</a:t>
            </a:r>
            <a:endParaRPr sz="3000">
              <a:solidFill>
                <a:srgbClr val="434343"/>
              </a:solidFill>
              <a:latin typeface="Calibri"/>
              <a:ea typeface="Calibri"/>
              <a:cs typeface="Calibri"/>
              <a:sym typeface="Calibri"/>
            </a:endParaRPr>
          </a:p>
          <a:p>
            <a:pPr indent="-419100" lvl="1"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Client/server interactions are </a:t>
            </a:r>
            <a:r>
              <a:rPr b="1" lang="en" sz="3000">
                <a:solidFill>
                  <a:srgbClr val="434343"/>
                </a:solidFill>
                <a:latin typeface="Calibri"/>
                <a:ea typeface="Calibri"/>
                <a:cs typeface="Calibri"/>
                <a:sym typeface="Calibri"/>
              </a:rPr>
              <a:t>stateless</a:t>
            </a:r>
            <a:r>
              <a:rPr lang="en" sz="3000">
                <a:solidFill>
                  <a:srgbClr val="434343"/>
                </a:solidFill>
                <a:latin typeface="Calibri"/>
                <a:ea typeface="Calibri"/>
                <a:cs typeface="Calibri"/>
                <a:sym typeface="Calibri"/>
              </a:rPr>
              <a:t> (no sessions): this greatly helps APIs scalability</a:t>
            </a:r>
            <a:endParaRPr sz="3000">
              <a:solidFill>
                <a:srgbClr val="434343"/>
              </a:solidFill>
              <a:latin typeface="Calibri"/>
              <a:ea typeface="Calibri"/>
              <a:cs typeface="Calibri"/>
              <a:sym typeface="Calibri"/>
            </a:endParaRPr>
          </a:p>
          <a:p>
            <a:pPr indent="-419100" lvl="1"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Clients and servers can </a:t>
            </a:r>
            <a:r>
              <a:rPr b="1" lang="en" sz="3000">
                <a:solidFill>
                  <a:srgbClr val="434343"/>
                </a:solidFill>
                <a:latin typeface="Calibri"/>
                <a:ea typeface="Calibri"/>
                <a:cs typeface="Calibri"/>
                <a:sym typeface="Calibri"/>
              </a:rPr>
              <a:t>agree to exchange different representations of a resource</a:t>
            </a:r>
            <a:r>
              <a:rPr lang="en" sz="3000">
                <a:solidFill>
                  <a:srgbClr val="434343"/>
                </a:solidFill>
                <a:latin typeface="Calibri"/>
                <a:ea typeface="Calibri"/>
                <a:cs typeface="Calibri"/>
                <a:sym typeface="Calibri"/>
              </a:rPr>
              <a:t> (data formats)</a:t>
            </a:r>
            <a:endParaRPr sz="3000">
              <a:solidFill>
                <a:srgbClr val="434343"/>
              </a:solidFill>
              <a:latin typeface="Calibri"/>
              <a:ea typeface="Calibri"/>
              <a:cs typeface="Calibri"/>
              <a:sym typeface="Calibri"/>
            </a:endParaRPr>
          </a:p>
          <a:p>
            <a:pPr indent="-419100" lvl="1"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REST is well-suited for </a:t>
            </a:r>
            <a:r>
              <a:rPr b="1" lang="en" sz="3000">
                <a:solidFill>
                  <a:srgbClr val="434343"/>
                </a:solidFill>
                <a:latin typeface="Calibri"/>
                <a:ea typeface="Calibri"/>
                <a:cs typeface="Calibri"/>
                <a:sym typeface="Calibri"/>
              </a:rPr>
              <a:t>CRUD </a:t>
            </a:r>
            <a:r>
              <a:rPr lang="en" sz="3000">
                <a:solidFill>
                  <a:srgbClr val="434343"/>
                </a:solidFill>
                <a:latin typeface="Calibri"/>
                <a:ea typeface="Calibri"/>
                <a:cs typeface="Calibri"/>
                <a:sym typeface="Calibri"/>
              </a:rPr>
              <a:t>(Create Read Update Delete) APIs, as they naturally adhere to HTTP verbs</a:t>
            </a:r>
            <a:endParaRPr sz="3000">
              <a:solidFill>
                <a:srgbClr val="434343"/>
              </a:solidFill>
              <a:latin typeface="Calibri"/>
              <a:ea typeface="Calibri"/>
              <a:cs typeface="Calibri"/>
              <a:sym typeface="Calibri"/>
            </a:endParaRPr>
          </a:p>
          <a:p>
            <a:pPr indent="-419100" lvl="1"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Most of modern APIs are REST and use JSON as resource representation format</a:t>
            </a:r>
            <a:endParaRPr sz="3000">
              <a:solidFill>
                <a:srgbClr val="434343"/>
              </a:solidFill>
              <a:latin typeface="Calibri"/>
              <a:ea typeface="Calibri"/>
              <a:cs typeface="Calibri"/>
              <a:sym typeface="Calibri"/>
            </a:endParaRPr>
          </a:p>
        </p:txBody>
      </p:sp>
      <p:sp>
        <p:nvSpPr>
          <p:cNvPr id="198" name="Google Shape;198;p46"/>
          <p:cNvSpPr txBox="1"/>
          <p:nvPr/>
        </p:nvSpPr>
        <p:spPr>
          <a:xfrm>
            <a:off x="228600" y="2362200"/>
            <a:ext cx="17637300" cy="3000000"/>
          </a:xfrm>
          <a:prstGeom prst="rect">
            <a:avLst/>
          </a:prstGeom>
          <a:noFill/>
          <a:ln>
            <a:noFill/>
          </a:ln>
        </p:spPr>
        <p:txBody>
          <a:bodyPr anchorCtr="0" anchor="ctr" bIns="91425" lIns="91425" spcFirstLastPara="1" rIns="91425" wrap="square" tIns="91425">
            <a:noAutofit/>
          </a:bodyPr>
          <a:lstStyle/>
          <a:p>
            <a:pPr indent="-659775" lvl="0" marL="913584" rtl="0" algn="l">
              <a:lnSpc>
                <a:spcPct val="115000"/>
              </a:lnSpc>
              <a:spcBef>
                <a:spcPts val="160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Each dataset/operation exposed by the API becomes </a:t>
            </a:r>
            <a:r>
              <a:rPr b="1" lang="en" sz="3000">
                <a:solidFill>
                  <a:srgbClr val="434343"/>
                </a:solidFill>
                <a:latin typeface="Calibri"/>
                <a:ea typeface="Calibri"/>
                <a:cs typeface="Calibri"/>
                <a:sym typeface="Calibri"/>
              </a:rPr>
              <a:t>a resource that the clients can manipulate through HTTP verbs</a:t>
            </a:r>
            <a:r>
              <a:rPr lang="en" sz="3000">
                <a:solidFill>
                  <a:srgbClr val="434343"/>
                </a:solidFill>
                <a:latin typeface="Calibri"/>
                <a:ea typeface="Calibri"/>
                <a:cs typeface="Calibri"/>
                <a:sym typeface="Calibri"/>
              </a:rPr>
              <a:t> (GET, POST, etc..). Each REST resource has a unique identifier and is addressable via an URL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7"/>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The httpbin test service</a:t>
            </a:r>
            <a:endParaRPr sz="4395"/>
          </a:p>
        </p:txBody>
      </p:sp>
      <p:sp>
        <p:nvSpPr>
          <p:cNvPr id="204" name="Google Shape;204;p47"/>
          <p:cNvSpPr txBox="1"/>
          <p:nvPr>
            <p:ph idx="4294967295" type="body"/>
          </p:nvPr>
        </p:nvSpPr>
        <p:spPr>
          <a:xfrm>
            <a:off x="421350" y="1777608"/>
            <a:ext cx="17416800" cy="75525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1600"/>
              </a:spcBef>
              <a:spcAft>
                <a:spcPts val="0"/>
              </a:spcAft>
              <a:buClr>
                <a:srgbClr val="434343"/>
              </a:buClr>
              <a:buSzPts val="3997"/>
              <a:buFont typeface="Calibri"/>
              <a:buChar char="●"/>
            </a:pPr>
            <a:r>
              <a:rPr b="1" lang="en" sz="3997">
                <a:solidFill>
                  <a:srgbClr val="434343"/>
                </a:solidFill>
              </a:rPr>
              <a:t>Httpbin</a:t>
            </a:r>
            <a:r>
              <a:rPr lang="en" sz="3997">
                <a:solidFill>
                  <a:srgbClr val="434343"/>
                </a:solidFill>
              </a:rPr>
              <a:t> is a web service conceived to test HTTP clients capabilities by providing a test API</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Most of its endpoints actually don’t do much, eg. they reflect back former request’s parameters and/or headers or return random values</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All endpoints are listed and explained at the page: </a:t>
            </a:r>
            <a:r>
              <a:rPr lang="en" sz="3997" u="sng">
                <a:solidFill>
                  <a:schemeClr val="accent5"/>
                </a:solidFill>
                <a:hlinkClick r:id="rId3">
                  <a:extLst>
                    <a:ext uri="{A12FA001-AC4F-418D-AE19-62706E023703}">
                      <ahyp:hlinkClr val="tx"/>
                    </a:ext>
                  </a:extLst>
                </a:hlinkClick>
              </a:rPr>
              <a:t>https://httpbin.org/</a:t>
            </a:r>
            <a:endParaRPr sz="3997">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8"/>
          <p:cNvSpPr txBox="1"/>
          <p:nvPr>
            <p:ph type="title"/>
          </p:nvPr>
        </p:nvSpPr>
        <p:spPr>
          <a:xfrm>
            <a:off x="980311" y="976048"/>
            <a:ext cx="160605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sz="11000"/>
              <a:t>Code: interact with httpbin using </a:t>
            </a:r>
            <a:r>
              <a:rPr lang="en" sz="11000">
                <a:latin typeface="Courier New"/>
                <a:ea typeface="Courier New"/>
                <a:cs typeface="Courier New"/>
                <a:sym typeface="Courier New"/>
              </a:rPr>
              <a:t>Requests</a:t>
            </a:r>
            <a:endParaRPr sz="110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9"/>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Summary</a:t>
            </a:r>
            <a:endParaRPr b="0" i="0" sz="4395" u="none" cap="none" strike="noStrike">
              <a:solidFill>
                <a:schemeClr val="lt1"/>
              </a:solidFill>
              <a:latin typeface="Calibri"/>
              <a:ea typeface="Calibri"/>
              <a:cs typeface="Calibri"/>
              <a:sym typeface="Calibri"/>
            </a:endParaRPr>
          </a:p>
        </p:txBody>
      </p:sp>
      <p:sp>
        <p:nvSpPr>
          <p:cNvPr id="215" name="Google Shape;215;p49"/>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rtl="0" algn="l">
              <a:spcBef>
                <a:spcPts val="1600"/>
              </a:spcBef>
              <a:spcAft>
                <a:spcPts val="0"/>
              </a:spcAft>
              <a:buClr>
                <a:srgbClr val="434343"/>
              </a:buClr>
              <a:buSzPts val="3997"/>
              <a:buFont typeface="Calibri"/>
              <a:buChar char="●"/>
            </a:pPr>
            <a:r>
              <a:rPr lang="en" sz="3997">
                <a:solidFill>
                  <a:srgbClr val="434343"/>
                </a:solidFill>
              </a:rPr>
              <a:t>A primer on HTTP</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The httpbin test service</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Code: interact with httpbin using </a:t>
            </a:r>
            <a:r>
              <a:rPr lang="en" sz="3997">
                <a:solidFill>
                  <a:srgbClr val="434343"/>
                </a:solidFill>
                <a:latin typeface="Courier New"/>
                <a:ea typeface="Courier New"/>
                <a:cs typeface="Courier New"/>
                <a:sym typeface="Courier New"/>
              </a:rPr>
              <a:t>Requests</a:t>
            </a:r>
            <a:endParaRPr sz="3997">
              <a:solidFill>
                <a:srgbClr val="434343"/>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50"/>
          <p:cNvSpPr txBox="1"/>
          <p:nvPr>
            <p:ph type="ctrTitle"/>
          </p:nvPr>
        </p:nvSpPr>
        <p:spPr>
          <a:xfrm>
            <a:off x="780954" y="3636866"/>
            <a:ext cx="164367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t/>
            </a:r>
            <a:endParaRPr sz="8900"/>
          </a:p>
          <a:p>
            <a:pPr indent="0" lvl="0" marL="0" marR="0" rtl="0" algn="l">
              <a:lnSpc>
                <a:spcPct val="100000"/>
              </a:lnSpc>
              <a:spcBef>
                <a:spcPts val="0"/>
              </a:spcBef>
              <a:spcAft>
                <a:spcPts val="0"/>
              </a:spcAft>
              <a:buClr>
                <a:srgbClr val="000000"/>
              </a:buClr>
              <a:buSzPts val="1100"/>
              <a:buFont typeface="Arial"/>
              <a:buNone/>
            </a:pPr>
            <a:r>
              <a:rPr lang="en" sz="8900"/>
              <a:t>Fetching cryptocurrencies market prices from the Coinmarketcap API</a:t>
            </a:r>
            <a:endParaRPr sz="8900"/>
          </a:p>
        </p:txBody>
      </p:sp>
      <p:sp>
        <p:nvSpPr>
          <p:cNvPr id="221" name="Google Shape;221;p50"/>
          <p:cNvSpPr txBox="1"/>
          <p:nvPr>
            <p:ph idx="1" type="subTitle"/>
          </p:nvPr>
        </p:nvSpPr>
        <p:spPr>
          <a:xfrm>
            <a:off x="780954" y="5575679"/>
            <a:ext cx="16436700" cy="865500"/>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