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6" r:id="rId3"/>
    <p:sldMasterId id="214748368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10282225" cx="1828005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6df1e9795_0_1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36df1e9795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[Mandatory Slide]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Before the start of the video, we’d like to highlight what are important topics or pointers that we’d be covering in this video. This slide would immediately follow the intro/name slide. This would just be say 2-3 points for the viewers to know what they are getting into.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6df1e9795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36df1e979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Something that needs to grab the viewers attention!!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6df1e9795_0_1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36df1e9795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6df1e9795_0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36df1e979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Something that needs to grab the viewers attention!!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6df1e9795_0_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36df1e9795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[Mandatory Slide]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Before the start of the video, we’d like to highlight what are important topics or pointers that we’d be covering in this video. This slide would immediately follow the intro/name slide. This would just be say 2-3 points for the viewers to know what they are getting into.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6df1e9795_0_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36df1e979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Something that needs to grab the viewers attention!!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and Subsection Title">
  <p:cSld name="Section and Subsection Title">
    <p:bg>
      <p:bgPr>
        <a:solidFill>
          <a:srgbClr val="F3702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80711" y="3636865"/>
            <a:ext cx="16437063" cy="186633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9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80711" y="5575681"/>
            <a:ext cx="16437063" cy="86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Summary">
  <p:cSld name="Split Summar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/>
          <p:nvPr/>
        </p:nvSpPr>
        <p:spPr>
          <a:xfrm flipH="1">
            <a:off x="1" y="0"/>
            <a:ext cx="9140032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825" lIns="182825" spcFirstLastPara="1" rIns="182825" wrap="square" tIns="182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1"/>
          <p:cNvSpPr/>
          <p:nvPr/>
        </p:nvSpPr>
        <p:spPr>
          <a:xfrm rot="5400000">
            <a:off x="3891311" y="5033166"/>
            <a:ext cx="10281039" cy="217106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825" lIns="182825" spcFirstLastPara="1" rIns="182825" wrap="square" tIns="182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1"/>
          <p:cNvSpPr txBox="1"/>
          <p:nvPr>
            <p:ph type="title"/>
          </p:nvPr>
        </p:nvSpPr>
        <p:spPr>
          <a:xfrm>
            <a:off x="530769" y="2465208"/>
            <a:ext cx="8086889" cy="296322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83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" type="subTitle"/>
          </p:nvPr>
        </p:nvSpPr>
        <p:spPr>
          <a:xfrm>
            <a:off x="530769" y="5556362"/>
            <a:ext cx="8086889" cy="24690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11"/>
          <p:cNvSpPr txBox="1"/>
          <p:nvPr>
            <p:ph idx="2" type="body"/>
          </p:nvPr>
        </p:nvSpPr>
        <p:spPr>
          <a:xfrm>
            <a:off x="9874714" y="1447733"/>
            <a:ext cx="7670669" cy="7386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alibri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urse Title and Author Name" type="title">
  <p:cSld name="TITLE">
    <p:bg>
      <p:bgPr>
        <a:solidFill>
          <a:srgbClr val="F3702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type="ctrTitle"/>
          </p:nvPr>
        </p:nvSpPr>
        <p:spPr>
          <a:xfrm>
            <a:off x="780711" y="3636865"/>
            <a:ext cx="16437063" cy="186633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9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2"/>
          <p:cNvSpPr txBox="1"/>
          <p:nvPr>
            <p:ph idx="1" type="subTitle"/>
          </p:nvPr>
        </p:nvSpPr>
        <p:spPr>
          <a:xfrm>
            <a:off x="780711" y="5575681"/>
            <a:ext cx="16437063" cy="86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/>
        </p:nvSpPr>
        <p:spPr>
          <a:xfrm flipH="1" rot="10800000">
            <a:off x="1" y="0"/>
            <a:ext cx="18280063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825" lIns="182825" spcFirstLastPara="1" rIns="182825" wrap="square" tIns="182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/>
          <p:nvPr/>
        </p:nvSpPr>
        <p:spPr>
          <a:xfrm flipH="1" rot="10800000">
            <a:off x="1" y="9241173"/>
            <a:ext cx="18280063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825" lIns="182825" spcFirstLastPara="1" rIns="182825" wrap="square" tIns="182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114251" y="9389302"/>
            <a:ext cx="16756724" cy="892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Calibri"/>
              <a:buNone/>
              <a:defRPr b="0" i="0" sz="2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Assembly)">
  <p:cSld name="Blank (Assembly)">
    <p:bg>
      <p:bgPr>
        <a:solidFill>
          <a:srgbClr val="3E5DAA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Classic)">
  <p:cSld name="Blank (Classic)">
    <p:bg>
      <p:bgPr>
        <a:solidFill>
          <a:srgbClr val="F3702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Ruby)">
  <p:cSld name="Blank (Ruby)">
    <p:bg>
      <p:bgPr>
        <a:solidFill>
          <a:srgbClr val="EE2D4A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Field)">
  <p:cSld name="Blank (Field)">
    <p:bg>
      <p:bgPr>
        <a:solidFill>
          <a:srgbClr val="00A349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Evolve)">
  <p:cSld name="Blank (Evolve)">
    <p:bg>
      <p:bgPr>
        <a:solidFill>
          <a:srgbClr val="29BEC6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Hack)">
  <p:cSld name="Blank (Hack)">
    <p:bg>
      <p:bgPr>
        <a:solidFill>
          <a:srgbClr val="4C3896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uthor Profile">
  <p:cSld name="Author Profi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 flipH="1">
            <a:off x="1" y="0"/>
            <a:ext cx="9140032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825" lIns="182825" spcFirstLastPara="1" rIns="182825" wrap="square" tIns="182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/>
          <p:nvPr/>
        </p:nvSpPr>
        <p:spPr>
          <a:xfrm rot="5400000">
            <a:off x="3891311" y="5033166"/>
            <a:ext cx="10281039" cy="217106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825" lIns="182825" spcFirstLastPara="1" rIns="182825" wrap="square" tIns="182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530769" y="6772113"/>
            <a:ext cx="8086889" cy="29632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Font typeface="Calibri"/>
              <a:buNone/>
              <a:defRPr b="0" i="0" sz="4800" u="none" cap="none" strike="noStrike">
                <a:solidFill>
                  <a:srgbClr val="4285F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9874714" y="1447733"/>
            <a:ext cx="7670669" cy="7386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alibri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7" name="Google Shape;1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61813" y="1163325"/>
            <a:ext cx="47625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Sprint)">
  <p:cSld name="Blank (Sprint)">
    <p:bg>
      <p:bgPr>
        <a:solidFill>
          <a:srgbClr val="BE1A8C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and Subsection Title">
  <p:cSld name="Section and Subsection Title">
    <p:bg>
      <p:bgPr>
        <a:solidFill>
          <a:srgbClr val="F3702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3"/>
          <p:cNvSpPr txBox="1"/>
          <p:nvPr>
            <p:ph type="ctrTitle"/>
          </p:nvPr>
        </p:nvSpPr>
        <p:spPr>
          <a:xfrm>
            <a:off x="780711" y="3636865"/>
            <a:ext cx="16437000" cy="186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9596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2" name="Google Shape;72;p23"/>
          <p:cNvSpPr txBox="1"/>
          <p:nvPr>
            <p:ph idx="1" type="subTitle"/>
          </p:nvPr>
        </p:nvSpPr>
        <p:spPr>
          <a:xfrm>
            <a:off x="780711" y="5575679"/>
            <a:ext cx="164370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4"/>
          <p:cNvSpPr/>
          <p:nvPr/>
        </p:nvSpPr>
        <p:spPr>
          <a:xfrm flipH="1" rot="10800000">
            <a:off x="0" y="1312238"/>
            <a:ext cx="18280200" cy="897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4"/>
          <p:cNvSpPr/>
          <p:nvPr/>
        </p:nvSpPr>
        <p:spPr>
          <a:xfrm>
            <a:off x="0" y="1312094"/>
            <a:ext cx="18280200" cy="2172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4"/>
          <p:cNvSpPr txBox="1"/>
          <p:nvPr>
            <p:ph type="title"/>
          </p:nvPr>
        </p:nvSpPr>
        <p:spPr>
          <a:xfrm>
            <a:off x="196414" y="32685"/>
            <a:ext cx="176454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9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5"/>
          <p:cNvSpPr/>
          <p:nvPr/>
        </p:nvSpPr>
        <p:spPr>
          <a:xfrm flipH="1" rot="10800000">
            <a:off x="0" y="3370539"/>
            <a:ext cx="18280200" cy="6911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5"/>
          <p:cNvSpPr/>
          <p:nvPr/>
        </p:nvSpPr>
        <p:spPr>
          <a:xfrm>
            <a:off x="0" y="3370440"/>
            <a:ext cx="18280200" cy="2172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5"/>
          <p:cNvSpPr txBox="1"/>
          <p:nvPr>
            <p:ph type="title"/>
          </p:nvPr>
        </p:nvSpPr>
        <p:spPr>
          <a:xfrm>
            <a:off x="943390" y="1476767"/>
            <a:ext cx="16437000" cy="153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1" name="Google Shape;81;p25"/>
          <p:cNvSpPr txBox="1"/>
          <p:nvPr>
            <p:ph idx="1" type="body"/>
          </p:nvPr>
        </p:nvSpPr>
        <p:spPr>
          <a:xfrm>
            <a:off x="943390" y="3836375"/>
            <a:ext cx="7996200" cy="54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998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598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1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3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Calibri"/>
              <a:buNone/>
              <a:defRPr b="0" i="0" sz="23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25"/>
          <p:cNvSpPr txBox="1"/>
          <p:nvPr>
            <p:ph idx="2" type="body"/>
          </p:nvPr>
        </p:nvSpPr>
        <p:spPr>
          <a:xfrm>
            <a:off x="9384425" y="3836375"/>
            <a:ext cx="7996200" cy="54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998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598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1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3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Calibri"/>
              <a:buNone/>
              <a:defRPr b="0" i="0" sz="23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6"/>
          <p:cNvSpPr/>
          <p:nvPr/>
        </p:nvSpPr>
        <p:spPr>
          <a:xfrm flipH="1" rot="10800000">
            <a:off x="0" y="3370539"/>
            <a:ext cx="18280200" cy="6911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6"/>
          <p:cNvSpPr/>
          <p:nvPr/>
        </p:nvSpPr>
        <p:spPr>
          <a:xfrm>
            <a:off x="0" y="3370440"/>
            <a:ext cx="18280200" cy="2172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6"/>
          <p:cNvSpPr txBox="1"/>
          <p:nvPr>
            <p:ph type="title"/>
          </p:nvPr>
        </p:nvSpPr>
        <p:spPr>
          <a:xfrm>
            <a:off x="943390" y="1476767"/>
            <a:ext cx="16437000" cy="153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7" name="Google Shape;87;p26"/>
          <p:cNvSpPr txBox="1"/>
          <p:nvPr>
            <p:ph idx="1" type="body"/>
          </p:nvPr>
        </p:nvSpPr>
        <p:spPr>
          <a:xfrm>
            <a:off x="943390" y="3836374"/>
            <a:ext cx="16437000" cy="54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998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598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1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/>
          <p:nvPr>
            <p:ph type="title"/>
          </p:nvPr>
        </p:nvSpPr>
        <p:spPr>
          <a:xfrm>
            <a:off x="980075" y="976049"/>
            <a:ext cx="16061100" cy="81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199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199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8"/>
          <p:cNvSpPr txBox="1"/>
          <p:nvPr>
            <p:ph type="title"/>
          </p:nvPr>
        </p:nvSpPr>
        <p:spPr>
          <a:xfrm>
            <a:off x="921500" y="2495444"/>
            <a:ext cx="16437000" cy="392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398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8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2" name="Google Shape;92;p28"/>
          <p:cNvSpPr txBox="1"/>
          <p:nvPr>
            <p:ph idx="1" type="body"/>
          </p:nvPr>
        </p:nvSpPr>
        <p:spPr>
          <a:xfrm>
            <a:off x="3189415" y="6544819"/>
            <a:ext cx="11901300" cy="26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1800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400"/>
              <a:buFont typeface="Calibri"/>
              <a:buNone/>
              <a:defRPr b="0" i="0" sz="27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9"/>
          <p:cNvSpPr txBox="1"/>
          <p:nvPr/>
        </p:nvSpPr>
        <p:spPr>
          <a:xfrm flipH="1" rot="10800000">
            <a:off x="6550356" y="88"/>
            <a:ext cx="11729700" cy="10282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9"/>
          <p:cNvSpPr/>
          <p:nvPr/>
        </p:nvSpPr>
        <p:spPr>
          <a:xfrm rot="-5400000">
            <a:off x="1517856" y="5032538"/>
            <a:ext cx="10282200" cy="2172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9"/>
          <p:cNvSpPr txBox="1"/>
          <p:nvPr>
            <p:ph type="title"/>
          </p:nvPr>
        </p:nvSpPr>
        <p:spPr>
          <a:xfrm>
            <a:off x="451958" y="715270"/>
            <a:ext cx="5613600" cy="190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7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798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7" name="Google Shape;97;p29"/>
          <p:cNvSpPr txBox="1"/>
          <p:nvPr>
            <p:ph idx="1" type="body"/>
          </p:nvPr>
        </p:nvSpPr>
        <p:spPr>
          <a:xfrm>
            <a:off x="451954" y="2930244"/>
            <a:ext cx="5613600" cy="6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1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alibri"/>
              <a:buNone/>
              <a:defRPr b="0" i="0" sz="2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Summary">
  <p:cSld name="Split Summar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0"/>
          <p:cNvSpPr/>
          <p:nvPr/>
        </p:nvSpPr>
        <p:spPr>
          <a:xfrm flipH="1">
            <a:off x="-68" y="0"/>
            <a:ext cx="9140100" cy="10282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0"/>
          <p:cNvSpPr/>
          <p:nvPr/>
        </p:nvSpPr>
        <p:spPr>
          <a:xfrm rot="5400000">
            <a:off x="3891283" y="5033100"/>
            <a:ext cx="10281000" cy="2172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0"/>
          <p:cNvSpPr txBox="1"/>
          <p:nvPr>
            <p:ph type="title"/>
          </p:nvPr>
        </p:nvSpPr>
        <p:spPr>
          <a:xfrm>
            <a:off x="530769" y="2465208"/>
            <a:ext cx="8086800" cy="296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8396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8396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2" name="Google Shape;102;p30"/>
          <p:cNvSpPr txBox="1"/>
          <p:nvPr>
            <p:ph idx="1" type="subTitle"/>
          </p:nvPr>
        </p:nvSpPr>
        <p:spPr>
          <a:xfrm>
            <a:off x="530769" y="5556360"/>
            <a:ext cx="8086800" cy="24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41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30"/>
          <p:cNvSpPr txBox="1"/>
          <p:nvPr>
            <p:ph idx="2" type="body"/>
          </p:nvPr>
        </p:nvSpPr>
        <p:spPr>
          <a:xfrm>
            <a:off x="9874713" y="1447731"/>
            <a:ext cx="7670700" cy="73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1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urse Title and Author Name" type="title">
  <p:cSld name="TITLE">
    <p:bg>
      <p:bgPr>
        <a:solidFill>
          <a:srgbClr val="F3702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1"/>
          <p:cNvSpPr txBox="1"/>
          <p:nvPr>
            <p:ph type="ctrTitle"/>
          </p:nvPr>
        </p:nvSpPr>
        <p:spPr>
          <a:xfrm>
            <a:off x="780711" y="3636865"/>
            <a:ext cx="16437000" cy="186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9596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959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6" name="Google Shape;106;p31"/>
          <p:cNvSpPr txBox="1"/>
          <p:nvPr>
            <p:ph idx="1" type="subTitle"/>
          </p:nvPr>
        </p:nvSpPr>
        <p:spPr>
          <a:xfrm>
            <a:off x="780711" y="5575679"/>
            <a:ext cx="164370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ndalone Introduction or Summary" type="secHead">
  <p:cSld name="SECTION_HEADER">
    <p:bg>
      <p:bgPr>
        <a:solidFill>
          <a:srgbClr val="F3702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921501" y="4128788"/>
            <a:ext cx="16437063" cy="202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8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8399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8399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8399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8399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8399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8399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8399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8399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2"/>
          <p:cNvSpPr txBox="1"/>
          <p:nvPr/>
        </p:nvSpPr>
        <p:spPr>
          <a:xfrm flipH="1" rot="10800000">
            <a:off x="0" y="-148"/>
            <a:ext cx="18280200" cy="9387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2"/>
          <p:cNvSpPr/>
          <p:nvPr/>
        </p:nvSpPr>
        <p:spPr>
          <a:xfrm flipH="1" rot="10800000">
            <a:off x="0" y="9241102"/>
            <a:ext cx="18280200" cy="1482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2"/>
          <p:cNvSpPr txBox="1"/>
          <p:nvPr>
            <p:ph idx="1" type="body"/>
          </p:nvPr>
        </p:nvSpPr>
        <p:spPr>
          <a:xfrm>
            <a:off x="114251" y="9389302"/>
            <a:ext cx="16756800" cy="8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Assembly)">
  <p:cSld name="Blank (Assembly)">
    <p:bg>
      <p:bgPr>
        <a:solidFill>
          <a:srgbClr val="3E5DAA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Classic)">
  <p:cSld name="Blank (Classic)">
    <p:bg>
      <p:bgPr>
        <a:solidFill>
          <a:srgbClr val="F3702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Ruby)">
  <p:cSld name="Blank (Ruby)">
    <p:bg>
      <p:bgPr>
        <a:solidFill>
          <a:srgbClr val="EE2D4A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Field)">
  <p:cSld name="Blank (Field)">
    <p:bg>
      <p:bgPr>
        <a:solidFill>
          <a:srgbClr val="00A349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Evolve)">
  <p:cSld name="Blank (Evolve)">
    <p:bg>
      <p:bgPr>
        <a:solidFill>
          <a:srgbClr val="29BEC6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Hack)">
  <p:cSld name="Blank (Hack)">
    <p:bg>
      <p:bgPr>
        <a:solidFill>
          <a:srgbClr val="4C3896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Sprint)">
  <p:cSld name="Blank (Sprint)">
    <p:bg>
      <p:bgPr>
        <a:solidFill>
          <a:srgbClr val="BE1A8C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/>
          <p:nvPr/>
        </p:nvSpPr>
        <p:spPr>
          <a:xfrm flipH="1" rot="10800000">
            <a:off x="1" y="3370442"/>
            <a:ext cx="18280063" cy="6911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825" lIns="182825" spcFirstLastPara="1" rIns="182825" wrap="square" tIns="182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5"/>
          <p:cNvSpPr/>
          <p:nvPr/>
        </p:nvSpPr>
        <p:spPr>
          <a:xfrm>
            <a:off x="1" y="3370441"/>
            <a:ext cx="18280063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825" lIns="182825" spcFirstLastPara="1" rIns="182825" wrap="square" tIns="182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943390" y="1476769"/>
            <a:ext cx="16437063" cy="153468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943390" y="3836376"/>
            <a:ext cx="16437063" cy="54178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40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5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2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8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8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8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8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8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Calibri"/>
              <a:buNone/>
              <a:defRPr b="0" i="0" sz="28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/>
          <p:nvPr/>
        </p:nvSpPr>
        <p:spPr>
          <a:xfrm flipH="1" rot="10800000">
            <a:off x="1" y="3370442"/>
            <a:ext cx="18280063" cy="6911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825" lIns="182825" spcFirstLastPara="1" rIns="182825" wrap="square" tIns="182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6"/>
          <p:cNvSpPr/>
          <p:nvPr/>
        </p:nvSpPr>
        <p:spPr>
          <a:xfrm>
            <a:off x="1" y="3370441"/>
            <a:ext cx="18280063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825" lIns="182825" spcFirstLastPara="1" rIns="182825" wrap="square" tIns="182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943390" y="1476769"/>
            <a:ext cx="16437063" cy="153468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943390" y="3836377"/>
            <a:ext cx="7996328" cy="54178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40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5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2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8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8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8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8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4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Calibri"/>
              <a:buNone/>
              <a:defRPr b="0" i="0" sz="24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9384425" y="3836377"/>
            <a:ext cx="7996328" cy="54178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40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599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32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8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8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8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8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None/>
              <a:defRPr b="0" i="0" sz="24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Calibri"/>
              <a:buNone/>
              <a:defRPr b="0" i="0" sz="24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 flipH="1" rot="10800000">
            <a:off x="1" y="1312192"/>
            <a:ext cx="18280063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825" lIns="182825" spcFirstLastPara="1" rIns="182825" wrap="square" tIns="182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7"/>
          <p:cNvSpPr/>
          <p:nvPr/>
        </p:nvSpPr>
        <p:spPr>
          <a:xfrm>
            <a:off x="1" y="1312096"/>
            <a:ext cx="18280063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825" lIns="182825" spcFirstLastPara="1" rIns="182825" wrap="square" tIns="182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196414" y="32685"/>
            <a:ext cx="17645539" cy="1204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9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9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9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9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9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9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9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599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980075" y="976051"/>
            <a:ext cx="16061026" cy="81778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921501" y="2495444"/>
            <a:ext cx="16437063" cy="392518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3999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3999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" type="body"/>
          </p:nvPr>
        </p:nvSpPr>
        <p:spPr>
          <a:xfrm>
            <a:off x="3189416" y="6544819"/>
            <a:ext cx="11901233" cy="26003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1800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800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800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800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800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800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800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alibri"/>
              <a:buNone/>
              <a:defRPr b="0" i="0" sz="2800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400"/>
              <a:buFont typeface="Calibri"/>
              <a:buNone/>
              <a:defRPr b="0" i="0" sz="2800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/>
        </p:nvSpPr>
        <p:spPr>
          <a:xfrm flipH="1" rot="10800000">
            <a:off x="6550357" y="50"/>
            <a:ext cx="11729707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825" lIns="182825" spcFirstLastPara="1" rIns="182825" wrap="square" tIns="182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0"/>
          <p:cNvSpPr/>
          <p:nvPr/>
        </p:nvSpPr>
        <p:spPr>
          <a:xfrm rot="-5400000">
            <a:off x="1517790" y="5032566"/>
            <a:ext cx="10282238" cy="217106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825" lIns="182825" spcFirstLastPara="1" rIns="182825" wrap="square" tIns="182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59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0"/>
          <p:cNvSpPr txBox="1"/>
          <p:nvPr>
            <p:ph type="title"/>
          </p:nvPr>
        </p:nvSpPr>
        <p:spPr>
          <a:xfrm>
            <a:off x="451959" y="715270"/>
            <a:ext cx="5613563" cy="190591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451955" y="2930246"/>
            <a:ext cx="5613563" cy="63240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3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2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8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33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43390" y="1476769"/>
            <a:ext cx="16437063" cy="153468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43390" y="3836376"/>
            <a:ext cx="16437063" cy="54178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Calibri"/>
              <a:buNone/>
              <a:defRPr b="0" i="0" sz="2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7039683" y="9386898"/>
            <a:ext cx="1096924" cy="786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333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2"/>
          <p:cNvSpPr txBox="1"/>
          <p:nvPr>
            <p:ph type="title"/>
          </p:nvPr>
        </p:nvSpPr>
        <p:spPr>
          <a:xfrm>
            <a:off x="943390" y="1476767"/>
            <a:ext cx="16437000" cy="153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8" name="Google Shape;68;p22"/>
          <p:cNvSpPr txBox="1"/>
          <p:nvPr>
            <p:ph idx="1" type="body"/>
          </p:nvPr>
        </p:nvSpPr>
        <p:spPr>
          <a:xfrm>
            <a:off x="943390" y="3836374"/>
            <a:ext cx="16437000" cy="54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Calibri"/>
              <a:buNone/>
              <a:defRPr b="0" i="0" sz="2799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22"/>
          <p:cNvSpPr txBox="1"/>
          <p:nvPr>
            <p:ph idx="12" type="sldNum"/>
          </p:nvPr>
        </p:nvSpPr>
        <p:spPr>
          <a:xfrm>
            <a:off x="17039683" y="9386898"/>
            <a:ext cx="10968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1999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1"/>
          <p:cNvSpPr txBox="1"/>
          <p:nvPr>
            <p:ph type="ctrTitle"/>
          </p:nvPr>
        </p:nvSpPr>
        <p:spPr>
          <a:xfrm>
            <a:off x="777325" y="3636213"/>
            <a:ext cx="16443724" cy="1867146"/>
          </a:xfrm>
          <a:prstGeom prst="rect">
            <a:avLst/>
          </a:prstGeom>
          <a:noFill/>
          <a:ln>
            <a:noFill/>
          </a:ln>
        </p:spPr>
        <p:txBody>
          <a:bodyPr anchorCtr="0" anchor="b" bIns="182825" lIns="182825" spcFirstLastPara="1" rIns="182825" wrap="square" tIns="182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/>
              <a:t>Python for Everyday Life</a:t>
            </a:r>
            <a:endParaRPr/>
          </a:p>
        </p:txBody>
      </p:sp>
      <p:sp>
        <p:nvSpPr>
          <p:cNvPr id="124" name="Google Shape;124;p41"/>
          <p:cNvSpPr txBox="1"/>
          <p:nvPr>
            <p:ph idx="1" type="subTitle"/>
          </p:nvPr>
        </p:nvSpPr>
        <p:spPr>
          <a:xfrm>
            <a:off x="777325" y="5575869"/>
            <a:ext cx="16443724" cy="865775"/>
          </a:xfrm>
          <a:prstGeom prst="rect">
            <a:avLst/>
          </a:prstGeom>
          <a:noFill/>
          <a:ln>
            <a:noFill/>
          </a:ln>
        </p:spPr>
        <p:txBody>
          <a:bodyPr anchorCtr="0" anchor="t" bIns="182825" lIns="182825" spcFirstLastPara="1" rIns="182825" wrap="square" tIns="182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/>
              <a:t>Claudio Sparpaglione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0"/>
          <p:cNvSpPr txBox="1"/>
          <p:nvPr>
            <p:ph type="title"/>
          </p:nvPr>
        </p:nvSpPr>
        <p:spPr>
          <a:xfrm>
            <a:off x="200555" y="34902"/>
            <a:ext cx="17637300" cy="12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675" lIns="182675" spcFirstLastPara="1" rIns="182675" wrap="square" tIns="182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 sz="4395"/>
              <a:t>Why should I take this course?</a:t>
            </a:r>
            <a:endParaRPr b="0" i="0" sz="4395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50"/>
          <p:cNvSpPr txBox="1"/>
          <p:nvPr>
            <p:ph idx="4294967295" type="body"/>
          </p:nvPr>
        </p:nvSpPr>
        <p:spPr>
          <a:xfrm>
            <a:off x="268950" y="1777600"/>
            <a:ext cx="17416800" cy="70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675" lIns="182675" spcFirstLastPara="1" rIns="182675" wrap="square" tIns="1826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</a:rPr>
              <a:t>Because life is incredibly beautiful and infamously short!</a:t>
            </a:r>
            <a:endParaRPr sz="4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997">
                <a:solidFill>
                  <a:srgbClr val="434343"/>
                </a:solidFill>
              </a:rPr>
              <a:t>There is no point in wasting time doing boring tasks that </a:t>
            </a:r>
            <a:r>
              <a:rPr lang="en" sz="3997">
                <a:solidFill>
                  <a:srgbClr val="434343"/>
                </a:solidFill>
              </a:rPr>
              <a:t>can be automated</a:t>
            </a:r>
            <a:endParaRPr sz="3997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997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997">
                <a:solidFill>
                  <a:srgbClr val="434343"/>
                </a:solidFill>
              </a:rPr>
              <a:t>Therefore the algorithm is simple:</a:t>
            </a:r>
            <a:endParaRPr b="1" sz="3997">
              <a:solidFill>
                <a:srgbClr val="434343"/>
              </a:solidFill>
            </a:endParaRPr>
          </a:p>
          <a:p>
            <a:pPr indent="-482409" lvl="0" marL="9144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997"/>
              <a:buAutoNum type="arabicPeriod"/>
            </a:pPr>
            <a:r>
              <a:rPr lang="en" sz="3997">
                <a:solidFill>
                  <a:srgbClr val="434343"/>
                </a:solidFill>
              </a:rPr>
              <a:t>Take this course</a:t>
            </a:r>
            <a:endParaRPr sz="3997">
              <a:solidFill>
                <a:srgbClr val="434343"/>
              </a:solidFill>
            </a:endParaRPr>
          </a:p>
          <a:p>
            <a:pPr indent="-482409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997"/>
              <a:buAutoNum type="arabicPeriod"/>
            </a:pPr>
            <a:r>
              <a:rPr lang="en" sz="3997">
                <a:solidFill>
                  <a:srgbClr val="434343"/>
                </a:solidFill>
              </a:rPr>
              <a:t>Automate as much as you can</a:t>
            </a:r>
            <a:endParaRPr sz="3997">
              <a:solidFill>
                <a:srgbClr val="434343"/>
              </a:solidFill>
            </a:endParaRPr>
          </a:p>
          <a:p>
            <a:pPr indent="-482409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997"/>
              <a:buAutoNum type="arabicPeriod"/>
            </a:pPr>
            <a:r>
              <a:rPr lang="en" sz="3997">
                <a:solidFill>
                  <a:srgbClr val="434343"/>
                </a:solidFill>
              </a:rPr>
              <a:t>Enjoy your life!</a:t>
            </a:r>
            <a:endParaRPr sz="3997">
              <a:solidFill>
                <a:srgbClr val="434343"/>
              </a:solidFill>
            </a:endParaRPr>
          </a:p>
        </p:txBody>
      </p:sp>
      <p:pic>
        <p:nvPicPr>
          <p:cNvPr id="214" name="Google Shape;21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01001" y="6250526"/>
            <a:ext cx="3344050" cy="338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2"/>
          <p:cNvSpPr txBox="1"/>
          <p:nvPr>
            <p:ph type="title"/>
          </p:nvPr>
        </p:nvSpPr>
        <p:spPr>
          <a:xfrm>
            <a:off x="918524" y="6760475"/>
            <a:ext cx="6964800" cy="29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25" lIns="182825" spcFirstLastPara="1" rIns="182825" wrap="square" tIns="18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Font typeface="Calibri"/>
              <a:buNone/>
            </a:pPr>
            <a:r>
              <a:rPr lang="en"/>
              <a:t>Claudio</a:t>
            </a:r>
            <a:br>
              <a:rPr b="0" i="0" lang="en" sz="4800" u="none" cap="none" strike="noStrike">
                <a:solidFill>
                  <a:srgbClr val="4285F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/>
              <a:t>Sparpaglione</a:t>
            </a:r>
            <a:endParaRPr/>
          </a:p>
        </p:txBody>
      </p:sp>
      <p:sp>
        <p:nvSpPr>
          <p:cNvPr id="130" name="Google Shape;130;p42"/>
          <p:cNvSpPr txBox="1"/>
          <p:nvPr>
            <p:ph idx="1" type="body"/>
          </p:nvPr>
        </p:nvSpPr>
        <p:spPr>
          <a:xfrm>
            <a:off x="9646125" y="609525"/>
            <a:ext cx="7963500" cy="89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25" lIns="182825" spcFirstLastPara="1" rIns="182825" wrap="square" tIns="182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 sz="6000"/>
              <a:t>Software Architect</a:t>
            </a:r>
            <a:endParaRPr sz="6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 sz="3600"/>
              <a:t>(previously: CTO, developer)</a:t>
            </a:r>
            <a:endParaRPr sz="3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sz="4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 sz="4000"/>
              <a:t>8+ years Pythonista with experience in designing and coding</a:t>
            </a:r>
            <a:r>
              <a:rPr b="0" i="0" lang="en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web-scal</a:t>
            </a:r>
            <a:r>
              <a:rPr lang="en" sz="4000"/>
              <a:t>e systems and APIs </a:t>
            </a:r>
            <a:endParaRPr sz="4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sz="4000"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 sz="4000"/>
              <a:t>Open source advocate &amp; maintainer</a:t>
            </a:r>
            <a:endParaRPr sz="4000"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sz="4000"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 sz="3600"/>
              <a:t>@csparpa </a:t>
            </a:r>
            <a:endParaRPr sz="3600"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 sz="3600"/>
              <a:t>csparpa.github.io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702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3"/>
          <p:cNvSpPr txBox="1"/>
          <p:nvPr>
            <p:ph type="title"/>
          </p:nvPr>
        </p:nvSpPr>
        <p:spPr>
          <a:xfrm>
            <a:off x="918171" y="4128350"/>
            <a:ext cx="16443724" cy="2025541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25" lIns="182825" spcFirstLastPara="1" rIns="182825" wrap="square" tIns="182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" sz="83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Course Overview</a:t>
            </a:r>
            <a:endParaRPr b="0" i="0" sz="8399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44"/>
          <p:cNvCxnSpPr/>
          <p:nvPr/>
        </p:nvCxnSpPr>
        <p:spPr>
          <a:xfrm flipH="1">
            <a:off x="1905000" y="6781700"/>
            <a:ext cx="4200" cy="99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41" name="Google Shape;141;p44"/>
          <p:cNvSpPr txBox="1"/>
          <p:nvPr>
            <p:ph type="title"/>
          </p:nvPr>
        </p:nvSpPr>
        <p:spPr>
          <a:xfrm>
            <a:off x="-94600" y="3728513"/>
            <a:ext cx="3006300" cy="15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25" lIns="182825" spcFirstLastPara="1" rIns="182825" wrap="square" tIns="18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1</a:t>
            </a:r>
            <a:r>
              <a:rPr lang="en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Programmers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 sz="2400">
                <a:solidFill>
                  <a:schemeClr val="dk1"/>
                </a:solidFill>
              </a:rPr>
              <a:t>Tooling</a:t>
            </a:r>
            <a:endParaRPr sz="2400">
              <a:solidFill>
                <a:schemeClr val="dk1"/>
              </a:solidFill>
            </a:endParaRPr>
          </a:p>
        </p:txBody>
      </p:sp>
      <p:cxnSp>
        <p:nvCxnSpPr>
          <p:cNvPr id="142" name="Google Shape;142;p44"/>
          <p:cNvCxnSpPr/>
          <p:nvPr/>
        </p:nvCxnSpPr>
        <p:spPr>
          <a:xfrm flipH="1" rot="10800000">
            <a:off x="3179700" y="5515075"/>
            <a:ext cx="11100" cy="106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43" name="Google Shape;143;p44"/>
          <p:cNvSpPr txBox="1"/>
          <p:nvPr>
            <p:ph type="title"/>
          </p:nvPr>
        </p:nvSpPr>
        <p:spPr>
          <a:xfrm>
            <a:off x="800100" y="8035400"/>
            <a:ext cx="2209800" cy="12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25" lIns="182825" spcFirstLastPara="1" rIns="182825" wrap="square" tIns="18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lang="en" sz="2400">
                <a:solidFill>
                  <a:schemeClr val="dk1"/>
                </a:solidFill>
              </a:rPr>
              <a:t>2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 sz="2400">
                <a:solidFill>
                  <a:schemeClr val="dk1"/>
                </a:solidFill>
              </a:rPr>
              <a:t>Finding the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 sz="2400">
                <a:solidFill>
                  <a:schemeClr val="dk1"/>
                </a:solidFill>
              </a:rPr>
              <a:t>right tool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 sz="2400">
                <a:solidFill>
                  <a:schemeClr val="dk1"/>
                </a:solidFill>
              </a:rPr>
              <a:t>for the job</a:t>
            </a:r>
            <a:endParaRPr sz="2400"/>
          </a:p>
        </p:txBody>
      </p:sp>
      <p:sp>
        <p:nvSpPr>
          <p:cNvPr id="144" name="Google Shape;144;p44"/>
          <p:cNvSpPr txBox="1"/>
          <p:nvPr>
            <p:ph type="title"/>
          </p:nvPr>
        </p:nvSpPr>
        <p:spPr>
          <a:xfrm>
            <a:off x="2142900" y="4004575"/>
            <a:ext cx="2086200" cy="12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25" lIns="182825" spcFirstLastPara="1" rIns="182825" wrap="square" tIns="18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lang="en" sz="2400">
                <a:solidFill>
                  <a:schemeClr val="dk1"/>
                </a:solidFill>
              </a:rPr>
              <a:t>3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 sz="2400">
                <a:solidFill>
                  <a:schemeClr val="dk1"/>
                </a:solidFill>
              </a:rPr>
              <a:t>Advanced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 sz="2400">
                <a:solidFill>
                  <a:schemeClr val="dk1"/>
                </a:solidFill>
              </a:rPr>
              <a:t>Python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 sz="2400">
                <a:solidFill>
                  <a:schemeClr val="dk1"/>
                </a:solidFill>
              </a:rPr>
              <a:t>topics</a:t>
            </a:r>
            <a:endParaRPr sz="2400"/>
          </a:p>
        </p:txBody>
      </p:sp>
      <p:sp>
        <p:nvSpPr>
          <p:cNvPr id="145" name="Google Shape;145;p44"/>
          <p:cNvSpPr txBox="1"/>
          <p:nvPr>
            <p:ph type="title"/>
          </p:nvPr>
        </p:nvSpPr>
        <p:spPr>
          <a:xfrm>
            <a:off x="940070" y="1475178"/>
            <a:ext cx="16443724" cy="1535355"/>
          </a:xfrm>
          <a:prstGeom prst="rect">
            <a:avLst/>
          </a:prstGeom>
          <a:noFill/>
          <a:ln>
            <a:noFill/>
          </a:ln>
        </p:spPr>
        <p:txBody>
          <a:bodyPr anchorCtr="0" anchor="b" bIns="182825" lIns="182825" spcFirstLastPara="1" rIns="182825" wrap="square" tIns="182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/>
              <a:t>Python for Everyday Life course overview</a:t>
            </a:r>
            <a:endParaRPr/>
          </a:p>
        </p:txBody>
      </p:sp>
      <p:cxnSp>
        <p:nvCxnSpPr>
          <p:cNvPr id="146" name="Google Shape;146;p44"/>
          <p:cNvCxnSpPr>
            <a:endCxn id="141" idx="2"/>
          </p:cNvCxnSpPr>
          <p:nvPr/>
        </p:nvCxnSpPr>
        <p:spPr>
          <a:xfrm flipH="1" rot="10800000">
            <a:off x="1404350" y="5263913"/>
            <a:ext cx="4200" cy="112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147" name="Google Shape;147;p44"/>
          <p:cNvCxnSpPr/>
          <p:nvPr/>
        </p:nvCxnSpPr>
        <p:spPr>
          <a:xfrm>
            <a:off x="3952450" y="6846650"/>
            <a:ext cx="9900" cy="9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48" name="Google Shape;148;p44"/>
          <p:cNvSpPr txBox="1"/>
          <p:nvPr>
            <p:ph type="title"/>
          </p:nvPr>
        </p:nvSpPr>
        <p:spPr>
          <a:xfrm>
            <a:off x="2733700" y="7947350"/>
            <a:ext cx="2430900" cy="112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25" lIns="182825" spcFirstLastPara="1" rIns="182825" wrap="square" tIns="18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lang="en" sz="2400">
                <a:solidFill>
                  <a:schemeClr val="dk1"/>
                </a:solidFill>
              </a:rPr>
              <a:t>4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 sz="2400">
                <a:solidFill>
                  <a:schemeClr val="dk1"/>
                </a:solidFill>
              </a:rPr>
              <a:t>Manipulate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 sz="2400">
                <a:solidFill>
                  <a:schemeClr val="dk1"/>
                </a:solidFill>
              </a:rPr>
              <a:t>files &amp; folders</a:t>
            </a:r>
            <a:endParaRPr sz="2400"/>
          </a:p>
        </p:txBody>
      </p:sp>
      <p:cxnSp>
        <p:nvCxnSpPr>
          <p:cNvPr id="149" name="Google Shape;149;p44"/>
          <p:cNvCxnSpPr>
            <a:endCxn id="150" idx="2"/>
          </p:cNvCxnSpPr>
          <p:nvPr/>
        </p:nvCxnSpPr>
        <p:spPr>
          <a:xfrm flipH="1" rot="10800000">
            <a:off x="4849800" y="5450125"/>
            <a:ext cx="6300" cy="131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50" name="Google Shape;150;p44"/>
          <p:cNvSpPr txBox="1"/>
          <p:nvPr>
            <p:ph type="title"/>
          </p:nvPr>
        </p:nvSpPr>
        <p:spPr>
          <a:xfrm>
            <a:off x="3495450" y="3814225"/>
            <a:ext cx="2721300" cy="163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25" lIns="182825" spcFirstLastPara="1" rIns="182825" wrap="square" tIns="18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lang="en" sz="2400">
                <a:solidFill>
                  <a:schemeClr val="dk1"/>
                </a:solidFill>
              </a:rPr>
              <a:t>5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 sz="2400">
                <a:solidFill>
                  <a:schemeClr val="dk1"/>
                </a:solidFill>
              </a:rPr>
              <a:t>Handle 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 sz="2400">
                <a:solidFill>
                  <a:schemeClr val="dk1"/>
                </a:solidFill>
              </a:rPr>
              <a:t>common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 sz="2400">
                <a:solidFill>
                  <a:schemeClr val="dk1"/>
                </a:solidFill>
              </a:rPr>
              <a:t>file formats</a:t>
            </a:r>
            <a:endParaRPr sz="2400"/>
          </a:p>
        </p:txBody>
      </p:sp>
      <p:cxnSp>
        <p:nvCxnSpPr>
          <p:cNvPr id="151" name="Google Shape;151;p44"/>
          <p:cNvCxnSpPr/>
          <p:nvPr/>
        </p:nvCxnSpPr>
        <p:spPr>
          <a:xfrm>
            <a:off x="5923150" y="6694250"/>
            <a:ext cx="10800" cy="110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52" name="Google Shape;152;p44"/>
          <p:cNvSpPr txBox="1"/>
          <p:nvPr>
            <p:ph type="title"/>
          </p:nvPr>
        </p:nvSpPr>
        <p:spPr>
          <a:xfrm>
            <a:off x="5019700" y="7947350"/>
            <a:ext cx="1800300" cy="112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25" lIns="182825" spcFirstLastPara="1" rIns="182825" wrap="square" tIns="18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lang="en" sz="2400">
                <a:solidFill>
                  <a:schemeClr val="dk1"/>
                </a:solidFill>
              </a:rPr>
              <a:t>6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 sz="2400">
                <a:solidFill>
                  <a:schemeClr val="dk1"/>
                </a:solidFill>
              </a:rPr>
              <a:t>Processing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 sz="2400">
                <a:solidFill>
                  <a:schemeClr val="dk1"/>
                </a:solidFill>
              </a:rPr>
              <a:t>images</a:t>
            </a:r>
            <a:endParaRPr sz="2400"/>
          </a:p>
        </p:txBody>
      </p:sp>
      <p:cxnSp>
        <p:nvCxnSpPr>
          <p:cNvPr id="153" name="Google Shape;153;p44"/>
          <p:cNvCxnSpPr>
            <a:endCxn id="154" idx="2"/>
          </p:cNvCxnSpPr>
          <p:nvPr/>
        </p:nvCxnSpPr>
        <p:spPr>
          <a:xfrm flipH="1" rot="10800000">
            <a:off x="6556350" y="5259750"/>
            <a:ext cx="6300" cy="131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54" name="Google Shape;154;p44"/>
          <p:cNvSpPr txBox="1"/>
          <p:nvPr>
            <p:ph type="title"/>
          </p:nvPr>
        </p:nvSpPr>
        <p:spPr>
          <a:xfrm>
            <a:off x="5495700" y="3623850"/>
            <a:ext cx="2133900" cy="163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25" lIns="182825" spcFirstLastPara="1" rIns="182825" wrap="square" tIns="18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lang="en" sz="2400">
                <a:solidFill>
                  <a:schemeClr val="dk1"/>
                </a:solidFill>
              </a:rPr>
              <a:t>7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 sz="2400">
                <a:solidFill>
                  <a:schemeClr val="dk1"/>
                </a:solidFill>
              </a:rPr>
              <a:t>Interacting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 sz="2400">
                <a:solidFill>
                  <a:schemeClr val="dk1"/>
                </a:solidFill>
              </a:rPr>
              <a:t>with websites</a:t>
            </a:r>
            <a:endParaRPr sz="2400"/>
          </a:p>
        </p:txBody>
      </p:sp>
      <p:cxnSp>
        <p:nvCxnSpPr>
          <p:cNvPr id="155" name="Google Shape;155;p44"/>
          <p:cNvCxnSpPr/>
          <p:nvPr/>
        </p:nvCxnSpPr>
        <p:spPr>
          <a:xfrm flipH="1">
            <a:off x="7467550" y="6684725"/>
            <a:ext cx="5400" cy="97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56" name="Google Shape;156;p44"/>
          <p:cNvSpPr txBox="1"/>
          <p:nvPr>
            <p:ph type="title"/>
          </p:nvPr>
        </p:nvSpPr>
        <p:spPr>
          <a:xfrm>
            <a:off x="5876950" y="7937825"/>
            <a:ext cx="3185400" cy="112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25" lIns="182825" spcFirstLastPara="1" rIns="182825" wrap="square" tIns="18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lang="en" sz="2400">
                <a:solidFill>
                  <a:schemeClr val="dk1"/>
                </a:solidFill>
              </a:rPr>
              <a:t>8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 sz="2400">
                <a:solidFill>
                  <a:schemeClr val="dk1"/>
                </a:solidFill>
              </a:rPr>
              <a:t>The power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 sz="2400">
                <a:solidFill>
                  <a:schemeClr val="dk1"/>
                </a:solidFill>
              </a:rPr>
              <a:t>of APIs</a:t>
            </a:r>
            <a:endParaRPr sz="2400"/>
          </a:p>
        </p:txBody>
      </p:sp>
      <p:cxnSp>
        <p:nvCxnSpPr>
          <p:cNvPr id="157" name="Google Shape;157;p44"/>
          <p:cNvCxnSpPr>
            <a:endCxn id="158" idx="2"/>
          </p:cNvCxnSpPr>
          <p:nvPr/>
        </p:nvCxnSpPr>
        <p:spPr>
          <a:xfrm flipH="1" rot="10800000">
            <a:off x="8469838" y="5418938"/>
            <a:ext cx="6300" cy="131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58" name="Google Shape;158;p44"/>
          <p:cNvSpPr txBox="1"/>
          <p:nvPr>
            <p:ph type="title"/>
          </p:nvPr>
        </p:nvSpPr>
        <p:spPr>
          <a:xfrm>
            <a:off x="7115488" y="3783038"/>
            <a:ext cx="2721300" cy="163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25" lIns="182825" spcFirstLastPara="1" rIns="182825" wrap="square" tIns="18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lang="en" sz="2400">
                <a:solidFill>
                  <a:schemeClr val="dk1"/>
                </a:solidFill>
              </a:rPr>
              <a:t>9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 sz="2400">
                <a:solidFill>
                  <a:schemeClr val="dk1"/>
                </a:solidFill>
              </a:rPr>
              <a:t>Automate common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 sz="2400">
                <a:solidFill>
                  <a:schemeClr val="dk1"/>
                </a:solidFill>
              </a:rPr>
              <a:t>Internet tasks</a:t>
            </a:r>
            <a:endParaRPr sz="2400"/>
          </a:p>
        </p:txBody>
      </p:sp>
      <p:cxnSp>
        <p:nvCxnSpPr>
          <p:cNvPr id="159" name="Google Shape;159;p44"/>
          <p:cNvCxnSpPr/>
          <p:nvPr/>
        </p:nvCxnSpPr>
        <p:spPr>
          <a:xfrm>
            <a:off x="9213150" y="6694250"/>
            <a:ext cx="7200" cy="98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60" name="Google Shape;160;p44"/>
          <p:cNvSpPr txBox="1"/>
          <p:nvPr>
            <p:ph type="title"/>
          </p:nvPr>
        </p:nvSpPr>
        <p:spPr>
          <a:xfrm>
            <a:off x="8104950" y="7947350"/>
            <a:ext cx="2209800" cy="112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25" lIns="182825" spcFirstLastPara="1" rIns="182825" wrap="square" tIns="18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lang="en" sz="2400">
                <a:solidFill>
                  <a:schemeClr val="dk1"/>
                </a:solidFill>
              </a:rPr>
              <a:t>10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 sz="2400">
                <a:solidFill>
                  <a:schemeClr val="dk1"/>
                </a:solidFill>
              </a:rPr>
              <a:t>Anatomy of 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 sz="2400">
                <a:solidFill>
                  <a:schemeClr val="dk1"/>
                </a:solidFill>
              </a:rPr>
              <a:t>a web app</a:t>
            </a:r>
            <a:endParaRPr sz="2400"/>
          </a:p>
        </p:txBody>
      </p:sp>
      <p:cxnSp>
        <p:nvCxnSpPr>
          <p:cNvPr id="161" name="Google Shape;161;p44"/>
          <p:cNvCxnSpPr/>
          <p:nvPr/>
        </p:nvCxnSpPr>
        <p:spPr>
          <a:xfrm rot="10800000">
            <a:off x="10610925" y="5724475"/>
            <a:ext cx="1500" cy="110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62" name="Google Shape;162;p44"/>
          <p:cNvSpPr txBox="1"/>
          <p:nvPr>
            <p:ph type="title"/>
          </p:nvPr>
        </p:nvSpPr>
        <p:spPr>
          <a:xfrm>
            <a:off x="9258075" y="3879175"/>
            <a:ext cx="2721300" cy="163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25" lIns="182825" spcFirstLastPara="1" rIns="182825" wrap="square" tIns="18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lang="en" sz="2400">
                <a:solidFill>
                  <a:schemeClr val="dk1"/>
                </a:solidFill>
              </a:rPr>
              <a:t>11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 sz="2400">
                <a:solidFill>
                  <a:schemeClr val="dk1"/>
                </a:solidFill>
              </a:rPr>
              <a:t>Build a static website with 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 sz="2400">
                <a:solidFill>
                  <a:schemeClr val="dk1"/>
                </a:solidFill>
              </a:rPr>
              <a:t>Flask &amp; 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 sz="2400">
                <a:solidFill>
                  <a:schemeClr val="dk1"/>
                </a:solidFill>
              </a:rPr>
              <a:t>Bootstrap</a:t>
            </a:r>
            <a:endParaRPr sz="2400"/>
          </a:p>
        </p:txBody>
      </p:sp>
      <p:cxnSp>
        <p:nvCxnSpPr>
          <p:cNvPr id="163" name="Google Shape;163;p44"/>
          <p:cNvCxnSpPr/>
          <p:nvPr/>
        </p:nvCxnSpPr>
        <p:spPr>
          <a:xfrm>
            <a:off x="11423300" y="6684725"/>
            <a:ext cx="25800" cy="9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64" name="Google Shape;164;p44"/>
          <p:cNvSpPr txBox="1"/>
          <p:nvPr>
            <p:ph type="title"/>
          </p:nvPr>
        </p:nvSpPr>
        <p:spPr>
          <a:xfrm>
            <a:off x="10315100" y="7937825"/>
            <a:ext cx="2209800" cy="112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25" lIns="182825" spcFirstLastPara="1" rIns="182825" wrap="square" tIns="18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lang="en" sz="2400">
                <a:solidFill>
                  <a:schemeClr val="dk1"/>
                </a:solidFill>
              </a:rPr>
              <a:t>12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 sz="2400">
                <a:solidFill>
                  <a:schemeClr val="dk1"/>
                </a:solidFill>
              </a:rPr>
              <a:t>Python &amp; databases</a:t>
            </a:r>
            <a:endParaRPr sz="2400"/>
          </a:p>
        </p:txBody>
      </p:sp>
      <p:cxnSp>
        <p:nvCxnSpPr>
          <p:cNvPr id="165" name="Google Shape;165;p44"/>
          <p:cNvCxnSpPr>
            <a:endCxn id="166" idx="2"/>
          </p:cNvCxnSpPr>
          <p:nvPr/>
        </p:nvCxnSpPr>
        <p:spPr>
          <a:xfrm flipH="1" rot="10800000">
            <a:off x="12974625" y="5362675"/>
            <a:ext cx="6300" cy="131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66" name="Google Shape;166;p44"/>
          <p:cNvSpPr txBox="1"/>
          <p:nvPr>
            <p:ph type="title"/>
          </p:nvPr>
        </p:nvSpPr>
        <p:spPr>
          <a:xfrm>
            <a:off x="11620275" y="3726775"/>
            <a:ext cx="2721300" cy="163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25" lIns="182825" spcFirstLastPara="1" rIns="182825" wrap="square" tIns="18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lang="en" sz="2400">
                <a:solidFill>
                  <a:schemeClr val="dk1"/>
                </a:solidFill>
              </a:rPr>
              <a:t>13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 sz="2400">
                <a:solidFill>
                  <a:schemeClr val="dk1"/>
                </a:solidFill>
              </a:rPr>
              <a:t>Publish your CV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 sz="2400">
                <a:solidFill>
                  <a:schemeClr val="dk1"/>
                </a:solidFill>
              </a:rPr>
              <a:t>as an API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 sz="2400">
                <a:solidFill>
                  <a:schemeClr val="dk1"/>
                </a:solidFill>
              </a:rPr>
              <a:t>on Django</a:t>
            </a:r>
            <a:endParaRPr sz="2400"/>
          </a:p>
        </p:txBody>
      </p:sp>
      <p:cxnSp>
        <p:nvCxnSpPr>
          <p:cNvPr id="167" name="Google Shape;167;p44"/>
          <p:cNvCxnSpPr/>
          <p:nvPr/>
        </p:nvCxnSpPr>
        <p:spPr>
          <a:xfrm flipH="1">
            <a:off x="13392200" y="6760925"/>
            <a:ext cx="12300" cy="104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68" name="Google Shape;168;p44"/>
          <p:cNvSpPr txBox="1"/>
          <p:nvPr>
            <p:ph type="title"/>
          </p:nvPr>
        </p:nvSpPr>
        <p:spPr>
          <a:xfrm>
            <a:off x="12296300" y="8014025"/>
            <a:ext cx="2209800" cy="17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25" lIns="182825" spcFirstLastPara="1" rIns="182825" wrap="square" tIns="18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lang="en" sz="2400">
                <a:solidFill>
                  <a:schemeClr val="dk1"/>
                </a:solidFill>
              </a:rPr>
              <a:t>14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 sz="2400">
                <a:solidFill>
                  <a:schemeClr val="dk1"/>
                </a:solidFill>
              </a:rPr>
              <a:t>A Facebook messenger bot based on Flask &amp; Heroku</a:t>
            </a:r>
            <a:endParaRPr sz="2400"/>
          </a:p>
        </p:txBody>
      </p:sp>
      <p:cxnSp>
        <p:nvCxnSpPr>
          <p:cNvPr id="169" name="Google Shape;169;p44"/>
          <p:cNvCxnSpPr/>
          <p:nvPr/>
        </p:nvCxnSpPr>
        <p:spPr>
          <a:xfrm flipH="1" rot="10800000">
            <a:off x="15278100" y="5743675"/>
            <a:ext cx="17400" cy="9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70" name="Google Shape;170;p44"/>
          <p:cNvSpPr txBox="1"/>
          <p:nvPr>
            <p:ph type="title"/>
          </p:nvPr>
        </p:nvSpPr>
        <p:spPr>
          <a:xfrm>
            <a:off x="14058675" y="3726775"/>
            <a:ext cx="2721300" cy="201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25" lIns="182825" spcFirstLastPara="1" rIns="182825" wrap="square" tIns="18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lang="en" sz="2400">
                <a:solidFill>
                  <a:schemeClr val="dk1"/>
                </a:solidFill>
              </a:rPr>
              <a:t>15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 sz="2400">
                <a:solidFill>
                  <a:schemeClr val="dk1"/>
                </a:solidFill>
              </a:rPr>
              <a:t>Datasets manipulation &amp; visualization with Jupyter &amp; Pandas</a:t>
            </a:r>
            <a:endParaRPr sz="2400"/>
          </a:p>
        </p:txBody>
      </p:sp>
      <p:cxnSp>
        <p:nvCxnSpPr>
          <p:cNvPr id="171" name="Google Shape;171;p44"/>
          <p:cNvCxnSpPr/>
          <p:nvPr/>
        </p:nvCxnSpPr>
        <p:spPr>
          <a:xfrm flipH="1">
            <a:off x="15992600" y="6846650"/>
            <a:ext cx="2700" cy="94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72" name="Google Shape;172;p44"/>
          <p:cNvSpPr txBox="1"/>
          <p:nvPr>
            <p:ph type="title"/>
          </p:nvPr>
        </p:nvSpPr>
        <p:spPr>
          <a:xfrm>
            <a:off x="14887100" y="8099750"/>
            <a:ext cx="2209800" cy="112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25" lIns="182825" spcFirstLastPara="1" rIns="182825" wrap="square" tIns="182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lang="en" sz="2400">
                <a:solidFill>
                  <a:schemeClr val="dk1"/>
                </a:solidFill>
              </a:rPr>
              <a:t>16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 sz="2400">
                <a:solidFill>
                  <a:schemeClr val="dk1"/>
                </a:solidFill>
              </a:rPr>
              <a:t>Getting insights from your datasets</a:t>
            </a:r>
            <a:endParaRPr sz="2400"/>
          </a:p>
        </p:txBody>
      </p:sp>
      <p:grpSp>
        <p:nvGrpSpPr>
          <p:cNvPr id="173" name="Google Shape;173;p44"/>
          <p:cNvGrpSpPr/>
          <p:nvPr/>
        </p:nvGrpSpPr>
        <p:grpSpPr>
          <a:xfrm>
            <a:off x="763133" y="5981896"/>
            <a:ext cx="17029882" cy="1335533"/>
            <a:chOff x="383437" y="2845250"/>
            <a:chExt cx="8377137" cy="667800"/>
          </a:xfrm>
        </p:grpSpPr>
        <p:sp>
          <p:nvSpPr>
            <p:cNvPr id="174" name="Google Shape;174;p44"/>
            <p:cNvSpPr/>
            <p:nvPr/>
          </p:nvSpPr>
          <p:spPr>
            <a:xfrm rot="5400000">
              <a:off x="8137924" y="2890400"/>
              <a:ext cx="667800" cy="577500"/>
            </a:xfrm>
            <a:prstGeom prst="triangle">
              <a:avLst>
                <a:gd fmla="val 50000" name="adj"/>
              </a:avLst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182825" lIns="182825" spcFirstLastPara="1" rIns="182825" wrap="square" tIns="182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59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44"/>
            <p:cNvSpPr/>
            <p:nvPr/>
          </p:nvSpPr>
          <p:spPr>
            <a:xfrm>
              <a:off x="383437" y="3057650"/>
              <a:ext cx="7904700" cy="24300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182825" lIns="182825" spcFirstLastPara="1" rIns="182825" wrap="square" tIns="182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59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5"/>
          <p:cNvSpPr txBox="1"/>
          <p:nvPr>
            <p:ph type="title"/>
          </p:nvPr>
        </p:nvSpPr>
        <p:spPr>
          <a:xfrm>
            <a:off x="980300" y="976050"/>
            <a:ext cx="16251900" cy="81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/>
              <a:t>Prerequisites &amp;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/>
              <a:t>Tooling</a:t>
            </a:r>
            <a:endParaRPr sz="7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6"/>
          <p:cNvSpPr txBox="1"/>
          <p:nvPr>
            <p:ph type="title"/>
          </p:nvPr>
        </p:nvSpPr>
        <p:spPr>
          <a:xfrm>
            <a:off x="531025" y="685804"/>
            <a:ext cx="8086800" cy="16182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0" lIns="182750" spcFirstLastPara="1" rIns="182750" wrap="square" tIns="18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Calibri"/>
              <a:buNone/>
            </a:pPr>
            <a:r>
              <a:rPr lang="en"/>
              <a:t>Prerequisites</a:t>
            </a:r>
            <a:endParaRPr/>
          </a:p>
        </p:txBody>
      </p:sp>
      <p:sp>
        <p:nvSpPr>
          <p:cNvPr id="186" name="Google Shape;186;p46"/>
          <p:cNvSpPr txBox="1"/>
          <p:nvPr>
            <p:ph idx="2" type="body"/>
          </p:nvPr>
        </p:nvSpPr>
        <p:spPr>
          <a:xfrm>
            <a:off x="9874700" y="4114800"/>
            <a:ext cx="7765500" cy="53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600"/>
              <a:buChar char="●"/>
            </a:pPr>
            <a:r>
              <a:rPr b="1" lang="en" sz="3600"/>
              <a:t>Min HW</a:t>
            </a:r>
            <a:r>
              <a:rPr lang="en" sz="3600"/>
              <a:t>: Dual Core 3.0 Ghz, 4GB memory, 500 MB free disk space</a:t>
            </a:r>
            <a:endParaRPr sz="3600"/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b="1" lang="en" sz="3600"/>
              <a:t>OS</a:t>
            </a:r>
            <a:r>
              <a:rPr lang="en" sz="3600"/>
              <a:t>: Windows, Linux, MacOS</a:t>
            </a:r>
            <a:endParaRPr sz="3600"/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b="1" lang="en" sz="3600"/>
              <a:t>SW:</a:t>
            </a:r>
            <a:endParaRPr b="1" sz="3600"/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 sz="3000"/>
              <a:t>Python 3.5+ interpreter installed</a:t>
            </a:r>
            <a:endParaRPr sz="3000"/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 sz="3000"/>
              <a:t>A modern web browser (eg. Chrome or Firefox)</a:t>
            </a:r>
            <a:endParaRPr sz="30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187" name="Google Shape;187;p46"/>
          <p:cNvSpPr txBox="1"/>
          <p:nvPr>
            <p:ph idx="1" type="subTitle"/>
          </p:nvPr>
        </p:nvSpPr>
        <p:spPr>
          <a:xfrm>
            <a:off x="531025" y="1974956"/>
            <a:ext cx="8086800" cy="9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750" lIns="182750" spcFirstLastPara="1" rIns="182750" wrap="square" tIns="18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alibri"/>
              <a:buNone/>
            </a:pPr>
            <a:r>
              <a:rPr lang="en"/>
              <a:t>What you need to know</a:t>
            </a:r>
            <a:endParaRPr/>
          </a:p>
        </p:txBody>
      </p:sp>
      <p:sp>
        <p:nvSpPr>
          <p:cNvPr id="188" name="Google Shape;188;p46"/>
          <p:cNvSpPr txBox="1"/>
          <p:nvPr>
            <p:ph type="title"/>
          </p:nvPr>
        </p:nvSpPr>
        <p:spPr>
          <a:xfrm>
            <a:off x="531025" y="3886204"/>
            <a:ext cx="8086800" cy="16182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0" lIns="182750" spcFirstLastPara="1" rIns="182750" wrap="square" tIns="18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Calibri"/>
              <a:buNone/>
            </a:pPr>
            <a:r>
              <a:rPr lang="en"/>
              <a:t>Tooling</a:t>
            </a:r>
            <a:endParaRPr/>
          </a:p>
        </p:txBody>
      </p:sp>
      <p:sp>
        <p:nvSpPr>
          <p:cNvPr id="189" name="Google Shape;189;p46"/>
          <p:cNvSpPr txBox="1"/>
          <p:nvPr>
            <p:ph idx="1" type="subTitle"/>
          </p:nvPr>
        </p:nvSpPr>
        <p:spPr>
          <a:xfrm>
            <a:off x="531025" y="5251556"/>
            <a:ext cx="8086800" cy="9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750" lIns="182750" spcFirstLastPara="1" rIns="182750" wrap="square" tIns="18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alibri"/>
              <a:buNone/>
            </a:pPr>
            <a:r>
              <a:rPr lang="en"/>
              <a:t>What you need to have</a:t>
            </a:r>
            <a:endParaRPr/>
          </a:p>
        </p:txBody>
      </p:sp>
      <p:sp>
        <p:nvSpPr>
          <p:cNvPr id="190" name="Google Shape;190;p46"/>
          <p:cNvSpPr txBox="1"/>
          <p:nvPr>
            <p:ph idx="2" type="body"/>
          </p:nvPr>
        </p:nvSpPr>
        <p:spPr>
          <a:xfrm>
            <a:off x="9950900" y="1123950"/>
            <a:ext cx="7765500" cy="24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Basic programming experience</a:t>
            </a:r>
            <a:endParaRPr sz="3600"/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Exposure to the basics of the Python programming language</a:t>
            </a:r>
            <a:endParaRPr sz="36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7"/>
          <p:cNvSpPr txBox="1"/>
          <p:nvPr>
            <p:ph type="title"/>
          </p:nvPr>
        </p:nvSpPr>
        <p:spPr>
          <a:xfrm>
            <a:off x="980300" y="976050"/>
            <a:ext cx="16251900" cy="81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/>
              <a:t>Course Goals</a:t>
            </a:r>
            <a:endParaRPr sz="7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8"/>
          <p:cNvSpPr txBox="1"/>
          <p:nvPr>
            <p:ph type="title"/>
          </p:nvPr>
        </p:nvSpPr>
        <p:spPr>
          <a:xfrm>
            <a:off x="200555" y="34902"/>
            <a:ext cx="17637300" cy="12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675" lIns="182675" spcFirstLastPara="1" rIns="182675" wrap="square" tIns="182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 sz="4395"/>
              <a:t>Course Goals</a:t>
            </a:r>
            <a:endParaRPr b="0" i="0" sz="4395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48"/>
          <p:cNvSpPr txBox="1"/>
          <p:nvPr>
            <p:ph idx="4294967295" type="body"/>
          </p:nvPr>
        </p:nvSpPr>
        <p:spPr>
          <a:xfrm>
            <a:off x="421350" y="1777603"/>
            <a:ext cx="17416800" cy="42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675" lIns="182675" spcFirstLastPara="1" rIns="182675" wrap="square" tIns="182675">
            <a:no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997">
                <a:solidFill>
                  <a:srgbClr val="434343"/>
                </a:solidFill>
              </a:rPr>
              <a:t>By the end of this course you will have learned how to:</a:t>
            </a:r>
            <a:endParaRPr sz="3997">
              <a:solidFill>
                <a:srgbClr val="434343"/>
              </a:solidFill>
            </a:endParaRPr>
          </a:p>
          <a:p>
            <a:pPr indent="-457200" lvl="0" marL="9144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600"/>
              <a:buAutoNum type="arabicPeriod"/>
            </a:pPr>
            <a:r>
              <a:rPr b="1" lang="en" sz="3600">
                <a:solidFill>
                  <a:srgbClr val="434343"/>
                </a:solidFill>
              </a:rPr>
              <a:t>write code proficiently</a:t>
            </a:r>
            <a:r>
              <a:rPr lang="en" sz="3600">
                <a:solidFill>
                  <a:srgbClr val="434343"/>
                </a:solidFill>
              </a:rPr>
              <a:t> and in a structured fashion</a:t>
            </a:r>
            <a:endParaRPr sz="3600">
              <a:solidFill>
                <a:srgbClr val="434343"/>
              </a:solidFill>
            </a:endParaRPr>
          </a:p>
          <a:p>
            <a:pPr indent="-45720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AutoNum type="arabicPeriod"/>
            </a:pPr>
            <a:r>
              <a:rPr b="1" lang="en" sz="3600">
                <a:solidFill>
                  <a:srgbClr val="434343"/>
                </a:solidFill>
              </a:rPr>
              <a:t>tackle coding problems</a:t>
            </a:r>
            <a:r>
              <a:rPr lang="en" sz="3600">
                <a:solidFill>
                  <a:srgbClr val="434343"/>
                </a:solidFill>
              </a:rPr>
              <a:t> by crafting tailored solutions or applying suitable pattern/tools</a:t>
            </a:r>
            <a:endParaRPr sz="3600">
              <a:solidFill>
                <a:srgbClr val="434343"/>
              </a:solidFill>
            </a:endParaRPr>
          </a:p>
          <a:p>
            <a:pPr indent="-45720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AutoNum type="arabicPeriod"/>
            </a:pPr>
            <a:r>
              <a:rPr b="1" lang="en" sz="3600">
                <a:solidFill>
                  <a:srgbClr val="434343"/>
                </a:solidFill>
              </a:rPr>
              <a:t>manipulate and visualize data</a:t>
            </a:r>
            <a:r>
              <a:rPr lang="en" sz="3600">
                <a:solidFill>
                  <a:srgbClr val="434343"/>
                </a:solidFill>
              </a:rPr>
              <a:t> as a support to take informed decisions</a:t>
            </a:r>
            <a:endParaRPr sz="3600">
              <a:solidFill>
                <a:srgbClr val="434343"/>
              </a:solidFill>
            </a:endParaRPr>
          </a:p>
          <a:p>
            <a:pPr indent="-45720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AutoNum type="arabicPeriod"/>
            </a:pPr>
            <a:r>
              <a:rPr lang="en" sz="3600">
                <a:solidFill>
                  <a:srgbClr val="434343"/>
                </a:solidFill>
              </a:rPr>
              <a:t>i</a:t>
            </a:r>
            <a:r>
              <a:rPr b="1" lang="en" sz="3600">
                <a:solidFill>
                  <a:srgbClr val="434343"/>
                </a:solidFill>
              </a:rPr>
              <a:t>mplement a wide range of applications to handle common everyday life tasks</a:t>
            </a:r>
            <a:endParaRPr b="1" sz="3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997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997">
              <a:solidFill>
                <a:srgbClr val="434343"/>
              </a:solidFill>
            </a:endParaRPr>
          </a:p>
        </p:txBody>
      </p:sp>
      <p:pic>
        <p:nvPicPr>
          <p:cNvPr id="202" name="Google Shape;20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1701" y="6537702"/>
            <a:ext cx="3607800" cy="343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9"/>
          <p:cNvSpPr txBox="1"/>
          <p:nvPr>
            <p:ph type="title"/>
          </p:nvPr>
        </p:nvSpPr>
        <p:spPr>
          <a:xfrm>
            <a:off x="980300" y="976050"/>
            <a:ext cx="16251900" cy="81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750" lIns="182750" spcFirstLastPara="1" rIns="182750" wrap="square" tIns="18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 sz="9600"/>
              <a:t>Why should I take this course?</a:t>
            </a:r>
            <a:endParaRPr sz="9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