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3.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 id="2147483662" r:id="rId2"/>
  </p:sldMasterIdLst>
  <p:notesMasterIdLst>
    <p:notesMasterId r:id="rId26"/>
  </p:notesMasterIdLst>
  <p:sldIdLst>
    <p:sldId id="1406" r:id="rId3"/>
    <p:sldId id="259" r:id="rId4"/>
    <p:sldId id="1408" r:id="rId5"/>
    <p:sldId id="1409" r:id="rId6"/>
    <p:sldId id="1410" r:id="rId7"/>
    <p:sldId id="1412" r:id="rId8"/>
    <p:sldId id="1411" r:id="rId9"/>
    <p:sldId id="1413" r:id="rId10"/>
    <p:sldId id="1414" r:id="rId11"/>
    <p:sldId id="1415" r:id="rId12"/>
    <p:sldId id="1418" r:id="rId13"/>
    <p:sldId id="1419" r:id="rId14"/>
    <p:sldId id="1420" r:id="rId15"/>
    <p:sldId id="1417" r:id="rId16"/>
    <p:sldId id="1422" r:id="rId17"/>
    <p:sldId id="1421" r:id="rId18"/>
    <p:sldId id="1425" r:id="rId19"/>
    <p:sldId id="1426" r:id="rId20"/>
    <p:sldId id="1427" r:id="rId21"/>
    <p:sldId id="1428" r:id="rId22"/>
    <p:sldId id="1431" r:id="rId23"/>
    <p:sldId id="1429" r:id="rId24"/>
    <p:sldId id="1430" r:id="rId25"/>
  </p:sldIdLst>
  <p:sldSz cx="9144000" cy="5143500" type="screen16x9"/>
  <p:notesSz cx="6858000" cy="9144000"/>
  <p:embeddedFontLst>
    <p:embeddedFont>
      <p:font typeface="Lora" panose="02000503000000020004" pitchFamily="2" charset="0"/>
      <p:regular r:id="rId27"/>
      <p:bold r:id="rId28"/>
      <p:italic r:id="rId29"/>
      <p:boldItalic r:id="rId30"/>
    </p:embeddedFont>
    <p:embeddedFont>
      <p:font typeface="Quattrocento Sans" panose="020B0502050000020003"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Jong, Paul (NL - Amsterdam)" initials="dJP(-A" lastIdx="7" clrIdx="0">
    <p:extLst>
      <p:ext uri="{19B8F6BF-5375-455C-9EA6-DF929625EA0E}">
        <p15:presenceInfo xmlns:p15="http://schemas.microsoft.com/office/powerpoint/2012/main" userId="S-1-5-21-69083081-917395282-1404200075-246432" providerId="AD"/>
      </p:ext>
    </p:extLst>
  </p:cmAuthor>
  <p:cmAuthor id="2" name="Tor-Inge Flaa" initials="TF" lastIdx="1" clrIdx="1">
    <p:extLst>
      <p:ext uri="{19B8F6BF-5375-455C-9EA6-DF929625EA0E}">
        <p15:presenceInfo xmlns:p15="http://schemas.microsoft.com/office/powerpoint/2012/main" userId="217107219f585c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4A5666"/>
    <a:srgbClr val="5A3E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26F3C0-434D-4CFE-90C5-373F740CEE54}">
  <a:tblStyle styleId="{7E26F3C0-434D-4CFE-90C5-373F740CEE5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6" autoAdjust="0"/>
    <p:restoredTop sz="80562" autoAdjust="0"/>
  </p:normalViewPr>
  <p:slideViewPr>
    <p:cSldViewPr snapToGrid="0">
      <p:cViewPr varScale="1">
        <p:scale>
          <a:sx n="127" d="100"/>
          <a:sy n="127" d="100"/>
        </p:scale>
        <p:origin x="1206" y="10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nb-NO" dirty="0"/>
              <a:t>https://pixabay.com/id/photos/mesin-ketik-buku-catatan-kertas-801921/</a:t>
            </a:r>
          </a:p>
        </p:txBody>
      </p:sp>
    </p:spTree>
    <p:extLst>
      <p:ext uri="{BB962C8B-B14F-4D97-AF65-F5344CB8AC3E}">
        <p14:creationId xmlns:p14="http://schemas.microsoft.com/office/powerpoint/2010/main" val="98068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20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49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reserve="1" userDrawn="1">
  <p:cSld name="1_Subtitle">
    <p:spTree>
      <p:nvGrpSpPr>
        <p:cNvPr id="1" name="Shape 13"/>
        <p:cNvGrpSpPr/>
        <p:nvPr/>
      </p:nvGrpSpPr>
      <p:grpSpPr>
        <a:xfrm>
          <a:off x="0" y="0"/>
          <a:ext cx="0" cy="0"/>
          <a:chOff x="0" y="0"/>
          <a:chExt cx="0" cy="0"/>
        </a:xfrm>
      </p:grpSpPr>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 name="Google Shape;6;p1">
            <a:extLst>
              <a:ext uri="{FF2B5EF4-FFF2-40B4-BE49-F238E27FC236}">
                <a16:creationId xmlns:a16="http://schemas.microsoft.com/office/drawing/2014/main" id="{4AA1922C-2D4C-4724-B18F-F38E17C8F1CF}"/>
              </a:ext>
            </a:extLst>
          </p:cNvPr>
          <p:cNvSpPr txBox="1">
            <a:spLocks noGrp="1"/>
          </p:cNvSpPr>
          <p:nvPr>
            <p:ph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dirty="0"/>
          </a:p>
        </p:txBody>
      </p:sp>
      <p:sp>
        <p:nvSpPr>
          <p:cNvPr id="9" name="Google Shape;7;p1">
            <a:extLst>
              <a:ext uri="{FF2B5EF4-FFF2-40B4-BE49-F238E27FC236}">
                <a16:creationId xmlns:a16="http://schemas.microsoft.com/office/drawing/2014/main" id="{68ECC22E-7FF0-466E-B1C0-F09AEB88D408}"/>
              </a:ext>
            </a:extLst>
          </p:cNvPr>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dirty="0"/>
          </a:p>
        </p:txBody>
      </p:sp>
    </p:spTree>
    <p:extLst>
      <p:ext uri="{BB962C8B-B14F-4D97-AF65-F5344CB8AC3E}">
        <p14:creationId xmlns:p14="http://schemas.microsoft.com/office/powerpoint/2010/main" val="2298442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400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65"/>
        <p:cNvGrpSpPr/>
        <p:nvPr/>
      </p:nvGrpSpPr>
      <p:grpSpPr>
        <a:xfrm>
          <a:off x="0" y="0"/>
          <a:ext cx="0" cy="0"/>
          <a:chOff x="0" y="0"/>
          <a:chExt cx="0" cy="0"/>
        </a:xfrm>
      </p:grpSpPr>
    </p:spTree>
    <p:extLst>
      <p:ext uri="{BB962C8B-B14F-4D97-AF65-F5344CB8AC3E}">
        <p14:creationId xmlns:p14="http://schemas.microsoft.com/office/powerpoint/2010/main" val="3215503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238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4227076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Tree>
    <p:extLst>
      <p:ext uri="{BB962C8B-B14F-4D97-AF65-F5344CB8AC3E}">
        <p14:creationId xmlns:p14="http://schemas.microsoft.com/office/powerpoint/2010/main" val="15191175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3788965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3675715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599172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1882336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lstStyle>
            <a:lvl1pPr marL="457200" lvl="0" indent="-228600" algn="ctr">
              <a:spcBef>
                <a:spcPts val="360"/>
              </a:spcBef>
              <a:spcAft>
                <a:spcPts val="0"/>
              </a:spcAft>
              <a:buSzPts val="1400"/>
              <a:buFont typeface="Lora"/>
              <a:buNone/>
              <a:defRPr sz="1400" i="1">
                <a:latin typeface="Lora"/>
                <a:ea typeface="Lora"/>
                <a:cs typeface="Lora"/>
                <a:sym typeface="Lora"/>
              </a:defRPr>
            </a:lvl1pPr>
          </a:lstStyle>
          <a:p>
            <a:endParaRPr/>
          </a:p>
        </p:txBody>
      </p:sp>
      <p:cxnSp>
        <p:nvCxnSpPr>
          <p:cNvPr id="58" name="Google Shape;58;p9"/>
          <p:cNvCxnSpPr/>
          <p:nvPr/>
        </p:nvCxnSpPr>
        <p:spPr>
          <a:xfrm>
            <a:off x="-6025" y="4666129"/>
            <a:ext cx="9162000" cy="0"/>
          </a:xfrm>
          <a:prstGeom prst="straightConnector1">
            <a:avLst/>
          </a:prstGeom>
          <a:noFill/>
          <a:ln w="9525" cap="flat" cmpd="sng">
            <a:solidFill>
              <a:srgbClr val="CCCCCC"/>
            </a:solidFill>
            <a:prstDash val="solid"/>
            <a:round/>
            <a:headEnd type="none" w="med" len="med"/>
            <a:tailEnd type="none" w="med" len="med"/>
          </a:ln>
        </p:spPr>
      </p:cxnSp>
      <p:sp>
        <p:nvSpPr>
          <p:cNvPr id="59" name="Google Shape;59;p9"/>
          <p:cNvSpPr/>
          <p:nvPr/>
        </p:nvSpPr>
        <p:spPr>
          <a:xfrm>
            <a:off x="4457400" y="4551496"/>
            <a:ext cx="229200" cy="2292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538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dirty="0"/>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dirty="0"/>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4A5666"/>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Tree>
    <p:extLst>
      <p:ext uri="{BB962C8B-B14F-4D97-AF65-F5344CB8AC3E}">
        <p14:creationId xmlns:p14="http://schemas.microsoft.com/office/powerpoint/2010/main" val="1848772201"/>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5F76358-94B2-4F0D-9493-5A8724946D3B}"/>
              </a:ext>
            </a:extLst>
          </p:cNvPr>
          <p:cNvGrpSpPr/>
          <p:nvPr/>
        </p:nvGrpSpPr>
        <p:grpSpPr>
          <a:xfrm>
            <a:off x="2100715" y="1825770"/>
            <a:ext cx="5564825" cy="2433816"/>
            <a:chOff x="2100715" y="1825770"/>
            <a:chExt cx="5564825" cy="2433816"/>
          </a:xfrm>
        </p:grpSpPr>
        <p:sp>
          <p:nvSpPr>
            <p:cNvPr id="7" name="TextBox 6">
              <a:extLst>
                <a:ext uri="{FF2B5EF4-FFF2-40B4-BE49-F238E27FC236}">
                  <a16:creationId xmlns:a16="http://schemas.microsoft.com/office/drawing/2014/main" id="{8CDD26D0-31F5-48BC-8FF5-0A8B50E6EA5F}"/>
                </a:ext>
              </a:extLst>
            </p:cNvPr>
            <p:cNvSpPr txBox="1"/>
            <p:nvPr/>
          </p:nvSpPr>
          <p:spPr>
            <a:xfrm>
              <a:off x="2100715" y="1828151"/>
              <a:ext cx="5562444" cy="2431435"/>
            </a:xfrm>
            <a:prstGeom prst="rect">
              <a:avLst/>
            </a:prstGeom>
            <a:solidFill>
              <a:schemeClr val="tx1">
                <a:alpha val="56000"/>
              </a:schemeClr>
            </a:solid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800" kern="1200" dirty="0">
                  <a:solidFill>
                    <a:prstClr val="white"/>
                  </a:solidFill>
                  <a:latin typeface="+mj-lt"/>
                  <a:ea typeface="+mn-ea"/>
                  <a:cs typeface="+mn-cs"/>
                </a:rPr>
                <a:t>Automatic Invoicing</a:t>
              </a:r>
              <a:endParaRPr kumimoji="0" lang="en-GB" sz="4800" b="0" i="0" u="none" strike="noStrike" kern="1200" cap="none" spc="0" normalizeH="0" baseline="0" noProof="0" dirty="0">
                <a:ln>
                  <a:noFill/>
                </a:ln>
                <a:solidFill>
                  <a:prstClr val="white"/>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500" b="0" i="0" u="none" strike="noStrike" kern="1200" cap="none" spc="0" normalizeH="0" baseline="0" noProof="0" dirty="0">
                <a:ln>
                  <a:noFill/>
                </a:ln>
                <a:solidFill>
                  <a:prstClr val="white"/>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500" b="0" i="0" u="none" strike="noStrike" kern="1200" cap="none" spc="0" normalizeH="0" baseline="0" noProof="0" dirty="0">
                  <a:ln>
                    <a:noFill/>
                  </a:ln>
                  <a:solidFill>
                    <a:prstClr val="white"/>
                  </a:solidFill>
                  <a:effectLst/>
                  <a:uLnTx/>
                  <a:uFillTx/>
                  <a:latin typeface="+mj-lt"/>
                  <a:ea typeface="+mn-ea"/>
                  <a:cs typeface="+mn-cs"/>
                </a:rPr>
                <a:t>Process Definition Document (PDD)</a:t>
              </a:r>
              <a:endParaRPr kumimoji="0" lang="en-GB" sz="4800" b="1" i="0" u="none" strike="noStrike" kern="1200" cap="none" spc="0" normalizeH="0" baseline="0" noProof="0" dirty="0">
                <a:ln>
                  <a:noFill/>
                </a:ln>
                <a:solidFill>
                  <a:prstClr val="white"/>
                </a:solidFill>
                <a:effectLst/>
                <a:uLnTx/>
                <a:uFillTx/>
                <a:latin typeface="+mj-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endParaRPr lang="en-GB" sz="1800" b="1" kern="1200" dirty="0">
                <a:solidFill>
                  <a:prstClr val="white"/>
                </a:solidFill>
                <a:latin typeface="+mj-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endParaRPr lang="en-GB" sz="1800" b="1" kern="1200" dirty="0">
                <a:solidFill>
                  <a:prstClr val="white"/>
                </a:solidFill>
                <a:latin typeface="+mj-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white"/>
                  </a:solidFill>
                  <a:effectLst/>
                  <a:uLnTx/>
                  <a:uFillTx/>
                  <a:latin typeface="+mj-lt"/>
                  <a:ea typeface="+mn-ea"/>
                  <a:cs typeface="+mn-cs"/>
                </a:rPr>
                <a:t>Complete UiPath RPA Developer – Final Project</a:t>
              </a:r>
            </a:p>
          </p:txBody>
        </p:sp>
        <p:pic>
          <p:nvPicPr>
            <p:cNvPr id="29" name="Picture 28" descr="A picture containing text&#10;&#10;Description automatically generated">
              <a:extLst>
                <a:ext uri="{FF2B5EF4-FFF2-40B4-BE49-F238E27FC236}">
                  <a16:creationId xmlns:a16="http://schemas.microsoft.com/office/drawing/2014/main" id="{5221BBD0-65B6-48FE-993B-C5D4A2E6AEA7}"/>
                </a:ext>
              </a:extLst>
            </p:cNvPr>
            <p:cNvPicPr>
              <a:picLocks noChangeAspect="1"/>
            </p:cNvPicPr>
            <p:nvPr/>
          </p:nvPicPr>
          <p:blipFill rotWithShape="1">
            <a:blip r:embed="rId3"/>
            <a:srcRect l="73894" t="37802" r="16195" b="52288"/>
            <a:stretch/>
          </p:blipFill>
          <p:spPr>
            <a:xfrm>
              <a:off x="6759231" y="1825770"/>
              <a:ext cx="906309" cy="604100"/>
            </a:xfrm>
            <a:custGeom>
              <a:avLst/>
              <a:gdLst>
                <a:gd name="connsiteX0" fmla="*/ 0 w 906309"/>
                <a:gd name="connsiteY0" fmla="*/ 0 h 604100"/>
                <a:gd name="connsiteX1" fmla="*/ 906309 w 906309"/>
                <a:gd name="connsiteY1" fmla="*/ 0 h 604100"/>
                <a:gd name="connsiteX2" fmla="*/ 906309 w 906309"/>
                <a:gd name="connsiteY2" fmla="*/ 604100 h 604100"/>
                <a:gd name="connsiteX3" fmla="*/ 0 w 906309"/>
                <a:gd name="connsiteY3" fmla="*/ 0 h 604100"/>
              </a:gdLst>
              <a:ahLst/>
              <a:cxnLst>
                <a:cxn ang="0">
                  <a:pos x="connsiteX0" y="connsiteY0"/>
                </a:cxn>
                <a:cxn ang="0">
                  <a:pos x="connsiteX1" y="connsiteY1"/>
                </a:cxn>
                <a:cxn ang="0">
                  <a:pos x="connsiteX2" y="connsiteY2"/>
                </a:cxn>
                <a:cxn ang="0">
                  <a:pos x="connsiteX3" y="connsiteY3"/>
                </a:cxn>
              </a:cxnLst>
              <a:rect l="l" t="t" r="r" b="b"/>
              <a:pathLst>
                <a:path w="906309" h="604100">
                  <a:moveTo>
                    <a:pt x="0" y="0"/>
                  </a:moveTo>
                  <a:lnTo>
                    <a:pt x="906309" y="0"/>
                  </a:lnTo>
                  <a:lnTo>
                    <a:pt x="906309" y="604100"/>
                  </a:lnTo>
                  <a:lnTo>
                    <a:pt x="0" y="0"/>
                  </a:lnTo>
                  <a:close/>
                </a:path>
              </a:pathLst>
            </a:custGeom>
          </p:spPr>
        </p:pic>
      </p:grpSp>
      <p:pic>
        <p:nvPicPr>
          <p:cNvPr id="28" name="Picture 27" descr="A picture containing text&#10;&#10;Description automatically generated">
            <a:extLst>
              <a:ext uri="{FF2B5EF4-FFF2-40B4-BE49-F238E27FC236}">
                <a16:creationId xmlns:a16="http://schemas.microsoft.com/office/drawing/2014/main" id="{9407A3BE-F136-4BDA-ABAA-BBAD80BF99C8}"/>
              </a:ext>
            </a:extLst>
          </p:cNvPr>
          <p:cNvPicPr>
            <a:picLocks noChangeAspect="1"/>
          </p:cNvPicPr>
          <p:nvPr/>
        </p:nvPicPr>
        <p:blipFill rotWithShape="1">
          <a:blip r:embed="rId3"/>
          <a:srcRect l="83805" t="47712" r="15886" b="51979"/>
          <a:stretch/>
        </p:blipFill>
        <p:spPr>
          <a:xfrm>
            <a:off x="7665540" y="2429871"/>
            <a:ext cx="28278" cy="18849"/>
          </a:xfrm>
          <a:custGeom>
            <a:avLst/>
            <a:gdLst>
              <a:gd name="connsiteX0" fmla="*/ 0 w 28278"/>
              <a:gd name="connsiteY0" fmla="*/ 0 h 18849"/>
              <a:gd name="connsiteX1" fmla="*/ 28278 w 28278"/>
              <a:gd name="connsiteY1" fmla="*/ 18849 h 18849"/>
              <a:gd name="connsiteX2" fmla="*/ 0 w 28278"/>
              <a:gd name="connsiteY2" fmla="*/ 18849 h 18849"/>
              <a:gd name="connsiteX3" fmla="*/ 0 w 28278"/>
              <a:gd name="connsiteY3" fmla="*/ 0 h 18849"/>
            </a:gdLst>
            <a:ahLst/>
            <a:cxnLst>
              <a:cxn ang="0">
                <a:pos x="connsiteX0" y="connsiteY0"/>
              </a:cxn>
              <a:cxn ang="0">
                <a:pos x="connsiteX1" y="connsiteY1"/>
              </a:cxn>
              <a:cxn ang="0">
                <a:pos x="connsiteX2" y="connsiteY2"/>
              </a:cxn>
              <a:cxn ang="0">
                <a:pos x="connsiteX3" y="connsiteY3"/>
              </a:cxn>
            </a:cxnLst>
            <a:rect l="l" t="t" r="r" b="b"/>
            <a:pathLst>
              <a:path w="28278" h="18849">
                <a:moveTo>
                  <a:pt x="0" y="0"/>
                </a:moveTo>
                <a:lnTo>
                  <a:pt x="28278" y="18849"/>
                </a:lnTo>
                <a:lnTo>
                  <a:pt x="0" y="18849"/>
                </a:lnTo>
                <a:lnTo>
                  <a:pt x="0" y="0"/>
                </a:lnTo>
                <a:close/>
              </a:path>
            </a:pathLst>
          </a:custGeom>
        </p:spPr>
      </p:pic>
    </p:spTree>
    <p:extLst>
      <p:ext uri="{BB962C8B-B14F-4D97-AF65-F5344CB8AC3E}">
        <p14:creationId xmlns:p14="http://schemas.microsoft.com/office/powerpoint/2010/main" val="429050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FBC1F03-C02A-4F01-949B-C81B14D0CD93}"/>
              </a:ext>
            </a:extLst>
          </p:cNvPr>
          <p:cNvPicPr>
            <a:picLocks noChangeAspect="1"/>
          </p:cNvPicPr>
          <p:nvPr/>
        </p:nvPicPr>
        <p:blipFill>
          <a:blip r:embed="rId2"/>
          <a:srcRect/>
          <a:stretch/>
        </p:blipFill>
        <p:spPr>
          <a:xfrm>
            <a:off x="466721" y="1767073"/>
            <a:ext cx="5667375" cy="3187898"/>
          </a:xfrm>
          <a:prstGeom prst="rect">
            <a:avLst/>
          </a:prstGeom>
        </p:spPr>
      </p:pic>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a:xfrm>
            <a:off x="1381250" y="922668"/>
            <a:ext cx="4078452" cy="435600"/>
          </a:xfrm>
        </p:spPr>
        <p:txBody>
          <a:bodyPr/>
          <a:lstStyle/>
          <a:p>
            <a:r>
              <a:rPr lang="en-GB" dirty="0"/>
              <a:t>2.3 Enter Invoice Details (all)</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nvGraphicFramePr>
        <p:xfrm>
          <a:off x="466724" y="1419225"/>
          <a:ext cx="5667375" cy="3125757"/>
        </p:xfrm>
        <a:graphic>
          <a:graphicData uri="http://schemas.openxmlformats.org/drawingml/2006/table">
            <a:tbl>
              <a:tblPr firstRow="1" bandRow="1">
                <a:tableStyleId>{21E4AEA4-8DFA-4A89-87EB-49C32662AFE0}</a:tableStyleId>
              </a:tblPr>
              <a:tblGrid>
                <a:gridCol w="5667375">
                  <a:extLst>
                    <a:ext uri="{9D8B030D-6E8A-4147-A177-3AD203B41FA5}">
                      <a16:colId xmlns:a16="http://schemas.microsoft.com/office/drawing/2014/main" val="2814494913"/>
                    </a:ext>
                  </a:extLst>
                </a:gridCol>
              </a:tblGrid>
              <a:tr h="276225">
                <a:tc>
                  <a:txBody>
                    <a:bodyPr/>
                    <a:lstStyle/>
                    <a:p>
                      <a:r>
                        <a:rPr lang="en-GB" sz="1200" b="1" noProof="0" dirty="0"/>
                        <a:t>Screenshot</a:t>
                      </a:r>
                      <a:endParaRPr lang="en-GB" sz="1200" b="1" noProof="0" dirty="0">
                        <a:latin typeface="Quattrocento Sans" panose="020B0604020202020204" charset="0"/>
                      </a:endParaRPr>
                    </a:p>
                  </a:txBody>
                  <a:tcPr anchor="ctr"/>
                </a:tc>
                <a:extLst>
                  <a:ext uri="{0D108BD9-81ED-4DB2-BD59-A6C34878D82A}">
                    <a16:rowId xmlns:a16="http://schemas.microsoft.com/office/drawing/2014/main" val="707991688"/>
                  </a:ext>
                </a:extLst>
              </a:tr>
              <a:tr h="2849532">
                <a:tc>
                  <a:txBody>
                    <a:bodyPr/>
                    <a:lstStyle/>
                    <a:p>
                      <a:endParaRPr lang="en-GB" noProof="0" dirty="0"/>
                    </a:p>
                  </a:txBody>
                  <a:tcPr>
                    <a:noFill/>
                  </a:tcPr>
                </a:tc>
                <a:extLst>
                  <a:ext uri="{0D108BD9-81ED-4DB2-BD59-A6C34878D82A}">
                    <a16:rowId xmlns:a16="http://schemas.microsoft.com/office/drawing/2014/main" val="4188724866"/>
                  </a:ext>
                </a:extLst>
              </a:tr>
            </a:tbl>
          </a:graphicData>
        </a:graphic>
      </p:graphicFrame>
      <p:graphicFrame>
        <p:nvGraphicFramePr>
          <p:cNvPr id="13" name="Table 11">
            <a:extLst>
              <a:ext uri="{FF2B5EF4-FFF2-40B4-BE49-F238E27FC236}">
                <a16:creationId xmlns:a16="http://schemas.microsoft.com/office/drawing/2014/main" id="{D6A37363-5940-4BF6-97D9-19D0632B10CB}"/>
              </a:ext>
            </a:extLst>
          </p:cNvPr>
          <p:cNvGraphicFramePr>
            <a:graphicFrameLocks noGrp="1"/>
          </p:cNvGraphicFramePr>
          <p:nvPr>
            <p:extLst>
              <p:ext uri="{D42A27DB-BD31-4B8C-83A1-F6EECF244321}">
                <p14:modId xmlns:p14="http://schemas.microsoft.com/office/powerpoint/2010/main" val="2480049055"/>
              </p:ext>
            </p:extLst>
          </p:nvPr>
        </p:nvGraphicFramePr>
        <p:xfrm>
          <a:off x="6219826" y="1419224"/>
          <a:ext cx="2457448" cy="3049134"/>
        </p:xfrm>
        <a:graphic>
          <a:graphicData uri="http://schemas.openxmlformats.org/drawingml/2006/table">
            <a:tbl>
              <a:tblPr firstRow="1" bandRow="1">
                <a:tableStyleId>{21E4AEA4-8DFA-4A89-87EB-49C32662AFE0}</a:tableStyleId>
              </a:tblPr>
              <a:tblGrid>
                <a:gridCol w="2457448">
                  <a:extLst>
                    <a:ext uri="{9D8B030D-6E8A-4147-A177-3AD203B41FA5}">
                      <a16:colId xmlns:a16="http://schemas.microsoft.com/office/drawing/2014/main" val="2814494913"/>
                    </a:ext>
                  </a:extLst>
                </a:gridCol>
              </a:tblGrid>
              <a:tr h="256064">
                <a:tc>
                  <a:txBody>
                    <a:bodyPr/>
                    <a:lstStyle/>
                    <a:p>
                      <a:r>
                        <a:rPr lang="en-GB" sz="1200" b="1" noProof="0" dirty="0">
                          <a:latin typeface="Quattrocento Sans" panose="020B0604020202020204" charset="0"/>
                        </a:rPr>
                        <a:t>Description</a:t>
                      </a:r>
                    </a:p>
                  </a:txBody>
                  <a:tcPr anchor="ctr"/>
                </a:tc>
                <a:extLst>
                  <a:ext uri="{0D108BD9-81ED-4DB2-BD59-A6C34878D82A}">
                    <a16:rowId xmlns:a16="http://schemas.microsoft.com/office/drawing/2014/main" val="707991688"/>
                  </a:ext>
                </a:extLst>
              </a:tr>
              <a:tr h="2774814">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Enter Invoice From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Enter Invoice To (Bill To)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Enter Invoice Number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Enter Date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Enter Due Date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Enter Item Description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Enter Item Quantity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Enter Item Rate/Price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txBody>
                  <a:tcPr>
                    <a:noFill/>
                  </a:tcPr>
                </a:tc>
                <a:extLst>
                  <a:ext uri="{0D108BD9-81ED-4DB2-BD59-A6C34878D82A}">
                    <a16:rowId xmlns:a16="http://schemas.microsoft.com/office/drawing/2014/main" val="4188724866"/>
                  </a:ext>
                </a:extLst>
              </a:tr>
            </a:tbl>
          </a:graphicData>
        </a:graphic>
      </p:graphicFrame>
      <p:grpSp>
        <p:nvGrpSpPr>
          <p:cNvPr id="25" name="Group 24">
            <a:extLst>
              <a:ext uri="{FF2B5EF4-FFF2-40B4-BE49-F238E27FC236}">
                <a16:creationId xmlns:a16="http://schemas.microsoft.com/office/drawing/2014/main" id="{444C09CA-1E72-4957-928A-F93242182EC3}"/>
              </a:ext>
            </a:extLst>
          </p:cNvPr>
          <p:cNvGrpSpPr/>
          <p:nvPr/>
        </p:nvGrpSpPr>
        <p:grpSpPr>
          <a:xfrm>
            <a:off x="1650206" y="2416590"/>
            <a:ext cx="1146963" cy="512348"/>
            <a:chOff x="1113637" y="4552608"/>
            <a:chExt cx="1146963" cy="512348"/>
          </a:xfrm>
        </p:grpSpPr>
        <p:sp>
          <p:nvSpPr>
            <p:cNvPr id="8" name="Rectangle 7">
              <a:extLst>
                <a:ext uri="{FF2B5EF4-FFF2-40B4-BE49-F238E27FC236}">
                  <a16:creationId xmlns:a16="http://schemas.microsoft.com/office/drawing/2014/main" id="{6988B0EC-0C7C-448F-825C-C668D4EB7C9F}"/>
                </a:ext>
              </a:extLst>
            </p:cNvPr>
            <p:cNvSpPr/>
            <p:nvPr/>
          </p:nvSpPr>
          <p:spPr>
            <a:xfrm>
              <a:off x="1113637" y="4831555"/>
              <a:ext cx="812794" cy="2334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83B73FBF-1B7A-4761-841C-6D48727DE91B}"/>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1</a:t>
              </a:r>
            </a:p>
          </p:txBody>
        </p:sp>
        <p:cxnSp>
          <p:nvCxnSpPr>
            <p:cNvPr id="20" name="Straight Connector 19">
              <a:extLst>
                <a:ext uri="{FF2B5EF4-FFF2-40B4-BE49-F238E27FC236}">
                  <a16:creationId xmlns:a16="http://schemas.microsoft.com/office/drawing/2014/main" id="{886A92E3-7400-4659-907D-FAE6B5800ED5}"/>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8D3D2602-9692-4C8E-921A-C4BBCBE83AF4}"/>
              </a:ext>
            </a:extLst>
          </p:cNvPr>
          <p:cNvGrpSpPr/>
          <p:nvPr/>
        </p:nvGrpSpPr>
        <p:grpSpPr>
          <a:xfrm>
            <a:off x="3607594" y="2228327"/>
            <a:ext cx="853276" cy="409507"/>
            <a:chOff x="1407324" y="4552608"/>
            <a:chExt cx="853276" cy="409507"/>
          </a:xfrm>
        </p:grpSpPr>
        <p:sp>
          <p:nvSpPr>
            <p:cNvPr id="31" name="Rectangle 30">
              <a:extLst>
                <a:ext uri="{FF2B5EF4-FFF2-40B4-BE49-F238E27FC236}">
                  <a16:creationId xmlns:a16="http://schemas.microsoft.com/office/drawing/2014/main" id="{1B4659B8-B9BA-4C92-A2B0-7254A9238A63}"/>
                </a:ext>
              </a:extLst>
            </p:cNvPr>
            <p:cNvSpPr/>
            <p:nvPr/>
          </p:nvSpPr>
          <p:spPr>
            <a:xfrm>
              <a:off x="1407324" y="4827936"/>
              <a:ext cx="519107" cy="1341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25042C39-3EE0-4C49-BDEA-86CA43B19C69}"/>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3</a:t>
              </a:r>
            </a:p>
          </p:txBody>
        </p:sp>
        <p:cxnSp>
          <p:nvCxnSpPr>
            <p:cNvPr id="33" name="Straight Connector 32">
              <a:extLst>
                <a:ext uri="{FF2B5EF4-FFF2-40B4-BE49-F238E27FC236}">
                  <a16:creationId xmlns:a16="http://schemas.microsoft.com/office/drawing/2014/main" id="{6DEE5845-3488-4F22-B24D-757184525D93}"/>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F850F19-22A1-4EAD-91F5-646A029B7488}"/>
              </a:ext>
            </a:extLst>
          </p:cNvPr>
          <p:cNvGrpSpPr/>
          <p:nvPr/>
        </p:nvGrpSpPr>
        <p:grpSpPr>
          <a:xfrm>
            <a:off x="1367243" y="2788591"/>
            <a:ext cx="878276" cy="471340"/>
            <a:chOff x="981687" y="4549786"/>
            <a:chExt cx="878276" cy="471340"/>
          </a:xfrm>
        </p:grpSpPr>
        <p:sp>
          <p:nvSpPr>
            <p:cNvPr id="21" name="Rectangle 20">
              <a:extLst>
                <a:ext uri="{FF2B5EF4-FFF2-40B4-BE49-F238E27FC236}">
                  <a16:creationId xmlns:a16="http://schemas.microsoft.com/office/drawing/2014/main" id="{211C390D-4D06-4C9B-85ED-DA408987B1D2}"/>
                </a:ext>
              </a:extLst>
            </p:cNvPr>
            <p:cNvSpPr/>
            <p:nvPr/>
          </p:nvSpPr>
          <p:spPr>
            <a:xfrm>
              <a:off x="1271463" y="4831555"/>
              <a:ext cx="588500" cy="1895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28FDEFD5-35C9-4751-87FC-F94C107FE66A}"/>
                </a:ext>
              </a:extLst>
            </p:cNvPr>
            <p:cNvSpPr/>
            <p:nvPr/>
          </p:nvSpPr>
          <p:spPr>
            <a:xfrm>
              <a:off x="981687" y="4549786"/>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2</a:t>
              </a:r>
            </a:p>
          </p:txBody>
        </p:sp>
        <p:cxnSp>
          <p:nvCxnSpPr>
            <p:cNvPr id="23" name="Straight Connector 22">
              <a:extLst>
                <a:ext uri="{FF2B5EF4-FFF2-40B4-BE49-F238E27FC236}">
                  <a16:creationId xmlns:a16="http://schemas.microsoft.com/office/drawing/2014/main" id="{7D4428D1-87CF-4D7E-950B-3C654B77FB0D}"/>
                </a:ext>
              </a:extLst>
            </p:cNvPr>
            <p:cNvCxnSpPr>
              <a:cxnSpLocks/>
            </p:cNvCxnSpPr>
            <p:nvPr/>
          </p:nvCxnSpPr>
          <p:spPr>
            <a:xfrm rot="16200000" flipV="1">
              <a:off x="1121680" y="4681775"/>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521940F6-EE93-4466-BA1C-80EC40D0F436}"/>
              </a:ext>
            </a:extLst>
          </p:cNvPr>
          <p:cNvGrpSpPr/>
          <p:nvPr/>
        </p:nvGrpSpPr>
        <p:grpSpPr>
          <a:xfrm>
            <a:off x="3698081" y="2478007"/>
            <a:ext cx="762789" cy="391931"/>
            <a:chOff x="1497811" y="4552608"/>
            <a:chExt cx="762789" cy="391931"/>
          </a:xfrm>
        </p:grpSpPr>
        <p:sp>
          <p:nvSpPr>
            <p:cNvPr id="35" name="Rectangle 34">
              <a:extLst>
                <a:ext uri="{FF2B5EF4-FFF2-40B4-BE49-F238E27FC236}">
                  <a16:creationId xmlns:a16="http://schemas.microsoft.com/office/drawing/2014/main" id="{31D129B6-40DB-4E67-A0B4-3B29231E1D87}"/>
                </a:ext>
              </a:extLst>
            </p:cNvPr>
            <p:cNvSpPr/>
            <p:nvPr/>
          </p:nvSpPr>
          <p:spPr>
            <a:xfrm>
              <a:off x="1497811" y="4827937"/>
              <a:ext cx="428620" cy="1166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E624EAEB-14AB-4443-AEC0-40E1DF95AAD1}"/>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4</a:t>
              </a:r>
            </a:p>
          </p:txBody>
        </p:sp>
        <p:cxnSp>
          <p:nvCxnSpPr>
            <p:cNvPr id="37" name="Straight Connector 36">
              <a:extLst>
                <a:ext uri="{FF2B5EF4-FFF2-40B4-BE49-F238E27FC236}">
                  <a16:creationId xmlns:a16="http://schemas.microsoft.com/office/drawing/2014/main" id="{CD3587B4-D977-4439-8098-F7251C2C10F1}"/>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A8855B87-6778-4274-A8B8-CC7554A6D7A4}"/>
              </a:ext>
            </a:extLst>
          </p:cNvPr>
          <p:cNvGrpSpPr/>
          <p:nvPr/>
        </p:nvGrpSpPr>
        <p:grpSpPr>
          <a:xfrm>
            <a:off x="3698081" y="2712734"/>
            <a:ext cx="762789" cy="391931"/>
            <a:chOff x="1497811" y="4552608"/>
            <a:chExt cx="762789" cy="391931"/>
          </a:xfrm>
        </p:grpSpPr>
        <p:sp>
          <p:nvSpPr>
            <p:cNvPr id="39" name="Rectangle 38">
              <a:extLst>
                <a:ext uri="{FF2B5EF4-FFF2-40B4-BE49-F238E27FC236}">
                  <a16:creationId xmlns:a16="http://schemas.microsoft.com/office/drawing/2014/main" id="{FAAFA1BF-4BF6-4A0C-9C7E-BD2FF34A2C7D}"/>
                </a:ext>
              </a:extLst>
            </p:cNvPr>
            <p:cNvSpPr/>
            <p:nvPr/>
          </p:nvSpPr>
          <p:spPr>
            <a:xfrm>
              <a:off x="1497811" y="4827937"/>
              <a:ext cx="428620" cy="1166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711FBF7C-4A21-4C2F-96FB-B9FB609AEFCF}"/>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5</a:t>
              </a:r>
            </a:p>
          </p:txBody>
        </p:sp>
        <p:cxnSp>
          <p:nvCxnSpPr>
            <p:cNvPr id="41" name="Straight Connector 40">
              <a:extLst>
                <a:ext uri="{FF2B5EF4-FFF2-40B4-BE49-F238E27FC236}">
                  <a16:creationId xmlns:a16="http://schemas.microsoft.com/office/drawing/2014/main" id="{1E48ACBE-A12B-4C26-AB92-8BF12585D2FE}"/>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F65AF3F7-F1D6-47ED-A3EB-EAE5F8D34E20}"/>
              </a:ext>
            </a:extLst>
          </p:cNvPr>
          <p:cNvGrpSpPr/>
          <p:nvPr/>
        </p:nvGrpSpPr>
        <p:grpSpPr>
          <a:xfrm>
            <a:off x="1657016" y="3160293"/>
            <a:ext cx="994097" cy="391931"/>
            <a:chOff x="1266503" y="4552608"/>
            <a:chExt cx="994097" cy="391931"/>
          </a:xfrm>
        </p:grpSpPr>
        <p:sp>
          <p:nvSpPr>
            <p:cNvPr id="43" name="Rectangle 42">
              <a:extLst>
                <a:ext uri="{FF2B5EF4-FFF2-40B4-BE49-F238E27FC236}">
                  <a16:creationId xmlns:a16="http://schemas.microsoft.com/office/drawing/2014/main" id="{7CDFA574-5C07-496F-9A58-73C7F8407CEE}"/>
                </a:ext>
              </a:extLst>
            </p:cNvPr>
            <p:cNvSpPr/>
            <p:nvPr/>
          </p:nvSpPr>
          <p:spPr>
            <a:xfrm>
              <a:off x="1266503" y="4827937"/>
              <a:ext cx="657547" cy="1166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96FAD80B-C1D5-4E62-A8D3-3C930711E20E}"/>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6</a:t>
              </a:r>
            </a:p>
          </p:txBody>
        </p:sp>
        <p:cxnSp>
          <p:nvCxnSpPr>
            <p:cNvPr id="45" name="Straight Connector 44">
              <a:extLst>
                <a:ext uri="{FF2B5EF4-FFF2-40B4-BE49-F238E27FC236}">
                  <a16:creationId xmlns:a16="http://schemas.microsoft.com/office/drawing/2014/main" id="{5EE67BAC-3258-4966-A8AC-366805C43CBE}"/>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38F9E300-9BC4-458E-954D-E23C123A2682}"/>
              </a:ext>
            </a:extLst>
          </p:cNvPr>
          <p:cNvGrpSpPr/>
          <p:nvPr/>
        </p:nvGrpSpPr>
        <p:grpSpPr>
          <a:xfrm>
            <a:off x="3195638" y="3162986"/>
            <a:ext cx="583723" cy="389238"/>
            <a:chOff x="1676877" y="4552608"/>
            <a:chExt cx="583723" cy="389238"/>
          </a:xfrm>
        </p:grpSpPr>
        <p:sp>
          <p:nvSpPr>
            <p:cNvPr id="47" name="Rectangle 46">
              <a:extLst>
                <a:ext uri="{FF2B5EF4-FFF2-40B4-BE49-F238E27FC236}">
                  <a16:creationId xmlns:a16="http://schemas.microsoft.com/office/drawing/2014/main" id="{028D52FB-AB02-424E-A0D6-F28F71196D19}"/>
                </a:ext>
              </a:extLst>
            </p:cNvPr>
            <p:cNvSpPr/>
            <p:nvPr/>
          </p:nvSpPr>
          <p:spPr>
            <a:xfrm>
              <a:off x="1676877" y="4827937"/>
              <a:ext cx="247173" cy="113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6ABC282C-33AB-4EAB-8884-C0B40B76E2CB}"/>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7</a:t>
              </a:r>
            </a:p>
          </p:txBody>
        </p:sp>
        <p:cxnSp>
          <p:nvCxnSpPr>
            <p:cNvPr id="49" name="Straight Connector 48">
              <a:extLst>
                <a:ext uri="{FF2B5EF4-FFF2-40B4-BE49-F238E27FC236}">
                  <a16:creationId xmlns:a16="http://schemas.microsoft.com/office/drawing/2014/main" id="{E29521E8-79F1-4B78-876F-B43EB5B36B90}"/>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BB88D2C4-5278-4BBD-8767-48DE2F84E7BB}"/>
              </a:ext>
            </a:extLst>
          </p:cNvPr>
          <p:cNvGrpSpPr/>
          <p:nvPr/>
        </p:nvGrpSpPr>
        <p:grpSpPr>
          <a:xfrm>
            <a:off x="3478262" y="3160293"/>
            <a:ext cx="670719" cy="389238"/>
            <a:chOff x="1589881" y="4552608"/>
            <a:chExt cx="670719" cy="389238"/>
          </a:xfrm>
        </p:grpSpPr>
        <p:sp>
          <p:nvSpPr>
            <p:cNvPr id="51" name="Rectangle 50">
              <a:extLst>
                <a:ext uri="{FF2B5EF4-FFF2-40B4-BE49-F238E27FC236}">
                  <a16:creationId xmlns:a16="http://schemas.microsoft.com/office/drawing/2014/main" id="{89B30504-F3CD-4A73-9F61-95A0F22DDA28}"/>
                </a:ext>
              </a:extLst>
            </p:cNvPr>
            <p:cNvSpPr/>
            <p:nvPr/>
          </p:nvSpPr>
          <p:spPr>
            <a:xfrm>
              <a:off x="1589881" y="4827937"/>
              <a:ext cx="334170" cy="113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8D7E5655-8E63-4C51-8B4D-8BE1997CFD2D}"/>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8</a:t>
              </a:r>
            </a:p>
          </p:txBody>
        </p:sp>
        <p:cxnSp>
          <p:nvCxnSpPr>
            <p:cNvPr id="53" name="Straight Connector 52">
              <a:extLst>
                <a:ext uri="{FF2B5EF4-FFF2-40B4-BE49-F238E27FC236}">
                  <a16:creationId xmlns:a16="http://schemas.microsoft.com/office/drawing/2014/main" id="{50040AA6-76E0-4113-89ED-37E6CAC0E5E6}"/>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6959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FBC1F03-C02A-4F01-949B-C81B14D0CD93}"/>
              </a:ext>
            </a:extLst>
          </p:cNvPr>
          <p:cNvPicPr>
            <a:picLocks noChangeAspect="1"/>
          </p:cNvPicPr>
          <p:nvPr/>
        </p:nvPicPr>
        <p:blipFill>
          <a:blip r:embed="rId2"/>
          <a:srcRect/>
          <a:stretch/>
        </p:blipFill>
        <p:spPr>
          <a:xfrm>
            <a:off x="466721" y="1767073"/>
            <a:ext cx="5667375" cy="3187898"/>
          </a:xfrm>
          <a:prstGeom prst="rect">
            <a:avLst/>
          </a:prstGeom>
        </p:spPr>
      </p:pic>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a:xfrm>
            <a:off x="1381250" y="922668"/>
            <a:ext cx="4078452" cy="435600"/>
          </a:xfrm>
        </p:spPr>
        <p:txBody>
          <a:bodyPr/>
          <a:lstStyle/>
          <a:p>
            <a:r>
              <a:rPr lang="en-GB" dirty="0"/>
              <a:t>2.3 Enter Invoice Details: Invoice from</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nvGraphicFramePr>
        <p:xfrm>
          <a:off x="466724" y="1419225"/>
          <a:ext cx="5667375" cy="3125757"/>
        </p:xfrm>
        <a:graphic>
          <a:graphicData uri="http://schemas.openxmlformats.org/drawingml/2006/table">
            <a:tbl>
              <a:tblPr firstRow="1" bandRow="1">
                <a:tableStyleId>{21E4AEA4-8DFA-4A89-87EB-49C32662AFE0}</a:tableStyleId>
              </a:tblPr>
              <a:tblGrid>
                <a:gridCol w="5667375">
                  <a:extLst>
                    <a:ext uri="{9D8B030D-6E8A-4147-A177-3AD203B41FA5}">
                      <a16:colId xmlns:a16="http://schemas.microsoft.com/office/drawing/2014/main" val="2814494913"/>
                    </a:ext>
                  </a:extLst>
                </a:gridCol>
              </a:tblGrid>
              <a:tr h="276225">
                <a:tc>
                  <a:txBody>
                    <a:bodyPr/>
                    <a:lstStyle/>
                    <a:p>
                      <a:r>
                        <a:rPr lang="en-GB" sz="1200" b="1" noProof="0" dirty="0"/>
                        <a:t>Screenshot</a:t>
                      </a:r>
                      <a:endParaRPr lang="en-GB" sz="1200" b="1" noProof="0" dirty="0">
                        <a:latin typeface="Quattrocento Sans" panose="020B0604020202020204" charset="0"/>
                      </a:endParaRPr>
                    </a:p>
                  </a:txBody>
                  <a:tcPr anchor="ctr"/>
                </a:tc>
                <a:extLst>
                  <a:ext uri="{0D108BD9-81ED-4DB2-BD59-A6C34878D82A}">
                    <a16:rowId xmlns:a16="http://schemas.microsoft.com/office/drawing/2014/main" val="707991688"/>
                  </a:ext>
                </a:extLst>
              </a:tr>
              <a:tr h="2849532">
                <a:tc>
                  <a:txBody>
                    <a:bodyPr/>
                    <a:lstStyle/>
                    <a:p>
                      <a:endParaRPr lang="en-GB" noProof="0" dirty="0"/>
                    </a:p>
                  </a:txBody>
                  <a:tcPr>
                    <a:noFill/>
                  </a:tcPr>
                </a:tc>
                <a:extLst>
                  <a:ext uri="{0D108BD9-81ED-4DB2-BD59-A6C34878D82A}">
                    <a16:rowId xmlns:a16="http://schemas.microsoft.com/office/drawing/2014/main" val="4188724866"/>
                  </a:ext>
                </a:extLst>
              </a:tr>
            </a:tbl>
          </a:graphicData>
        </a:graphic>
      </p:graphicFrame>
      <p:graphicFrame>
        <p:nvGraphicFramePr>
          <p:cNvPr id="13" name="Table 11">
            <a:extLst>
              <a:ext uri="{FF2B5EF4-FFF2-40B4-BE49-F238E27FC236}">
                <a16:creationId xmlns:a16="http://schemas.microsoft.com/office/drawing/2014/main" id="{D6A37363-5940-4BF6-97D9-19D0632B10CB}"/>
              </a:ext>
            </a:extLst>
          </p:cNvPr>
          <p:cNvGraphicFramePr>
            <a:graphicFrameLocks noGrp="1"/>
          </p:cNvGraphicFramePr>
          <p:nvPr>
            <p:extLst>
              <p:ext uri="{D42A27DB-BD31-4B8C-83A1-F6EECF244321}">
                <p14:modId xmlns:p14="http://schemas.microsoft.com/office/powerpoint/2010/main" val="292236526"/>
              </p:ext>
            </p:extLst>
          </p:nvPr>
        </p:nvGraphicFramePr>
        <p:xfrm>
          <a:off x="6219826" y="1419224"/>
          <a:ext cx="2457448" cy="3049134"/>
        </p:xfrm>
        <a:graphic>
          <a:graphicData uri="http://schemas.openxmlformats.org/drawingml/2006/table">
            <a:tbl>
              <a:tblPr firstRow="1" bandRow="1">
                <a:tableStyleId>{21E4AEA4-8DFA-4A89-87EB-49C32662AFE0}</a:tableStyleId>
              </a:tblPr>
              <a:tblGrid>
                <a:gridCol w="2457448">
                  <a:extLst>
                    <a:ext uri="{9D8B030D-6E8A-4147-A177-3AD203B41FA5}">
                      <a16:colId xmlns:a16="http://schemas.microsoft.com/office/drawing/2014/main" val="2814494913"/>
                    </a:ext>
                  </a:extLst>
                </a:gridCol>
              </a:tblGrid>
              <a:tr h="256064">
                <a:tc>
                  <a:txBody>
                    <a:bodyPr/>
                    <a:lstStyle/>
                    <a:p>
                      <a:r>
                        <a:rPr lang="en-GB" sz="1200" b="1" noProof="0" dirty="0">
                          <a:latin typeface="Quattrocento Sans" panose="020B0604020202020204" charset="0"/>
                        </a:rPr>
                        <a:t>Description</a:t>
                      </a:r>
                    </a:p>
                  </a:txBody>
                  <a:tcPr anchor="ctr"/>
                </a:tc>
                <a:extLst>
                  <a:ext uri="{0D108BD9-81ED-4DB2-BD59-A6C34878D82A}">
                    <a16:rowId xmlns:a16="http://schemas.microsoft.com/office/drawing/2014/main" val="707991688"/>
                  </a:ext>
                </a:extLst>
              </a:tr>
              <a:tr h="2774814">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Enter Invoice From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txBody>
                  <a:tcPr>
                    <a:noFill/>
                  </a:tcPr>
                </a:tc>
                <a:extLst>
                  <a:ext uri="{0D108BD9-81ED-4DB2-BD59-A6C34878D82A}">
                    <a16:rowId xmlns:a16="http://schemas.microsoft.com/office/drawing/2014/main" val="4188724866"/>
                  </a:ext>
                </a:extLst>
              </a:tr>
            </a:tbl>
          </a:graphicData>
        </a:graphic>
      </p:graphicFrame>
      <p:grpSp>
        <p:nvGrpSpPr>
          <p:cNvPr id="25" name="Group 24">
            <a:extLst>
              <a:ext uri="{FF2B5EF4-FFF2-40B4-BE49-F238E27FC236}">
                <a16:creationId xmlns:a16="http://schemas.microsoft.com/office/drawing/2014/main" id="{444C09CA-1E72-4957-928A-F93242182EC3}"/>
              </a:ext>
            </a:extLst>
          </p:cNvPr>
          <p:cNvGrpSpPr/>
          <p:nvPr/>
        </p:nvGrpSpPr>
        <p:grpSpPr>
          <a:xfrm>
            <a:off x="1650206" y="2416590"/>
            <a:ext cx="1146963" cy="512348"/>
            <a:chOff x="1113637" y="4552608"/>
            <a:chExt cx="1146963" cy="512348"/>
          </a:xfrm>
        </p:grpSpPr>
        <p:sp>
          <p:nvSpPr>
            <p:cNvPr id="8" name="Rectangle 7">
              <a:extLst>
                <a:ext uri="{FF2B5EF4-FFF2-40B4-BE49-F238E27FC236}">
                  <a16:creationId xmlns:a16="http://schemas.microsoft.com/office/drawing/2014/main" id="{6988B0EC-0C7C-448F-825C-C668D4EB7C9F}"/>
                </a:ext>
              </a:extLst>
            </p:cNvPr>
            <p:cNvSpPr/>
            <p:nvPr/>
          </p:nvSpPr>
          <p:spPr>
            <a:xfrm>
              <a:off x="1113637" y="4831555"/>
              <a:ext cx="812794" cy="2334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83B73FBF-1B7A-4761-841C-6D48727DE91B}"/>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1</a:t>
              </a:r>
            </a:p>
          </p:txBody>
        </p:sp>
        <p:cxnSp>
          <p:nvCxnSpPr>
            <p:cNvPr id="20" name="Straight Connector 19">
              <a:extLst>
                <a:ext uri="{FF2B5EF4-FFF2-40B4-BE49-F238E27FC236}">
                  <a16:creationId xmlns:a16="http://schemas.microsoft.com/office/drawing/2014/main" id="{886A92E3-7400-4659-907D-FAE6B5800ED5}"/>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B7D27762-93B7-4677-BE87-02775B59EDDB}"/>
              </a:ext>
            </a:extLst>
          </p:cNvPr>
          <p:cNvPicPr>
            <a:picLocks noChangeAspect="1"/>
          </p:cNvPicPr>
          <p:nvPr/>
        </p:nvPicPr>
        <p:blipFill>
          <a:blip r:embed="rId3"/>
          <a:stretch>
            <a:fillRect/>
          </a:stretch>
        </p:blipFill>
        <p:spPr>
          <a:xfrm>
            <a:off x="6249046" y="2086255"/>
            <a:ext cx="4403796" cy="1218564"/>
          </a:xfrm>
          <a:prstGeom prst="rect">
            <a:avLst/>
          </a:prstGeom>
        </p:spPr>
      </p:pic>
      <p:sp>
        <p:nvSpPr>
          <p:cNvPr id="55" name="Rectangle 54">
            <a:extLst>
              <a:ext uri="{FF2B5EF4-FFF2-40B4-BE49-F238E27FC236}">
                <a16:creationId xmlns:a16="http://schemas.microsoft.com/office/drawing/2014/main" id="{17708EDE-FA1C-48A4-A270-B21CD4B3E785}"/>
              </a:ext>
            </a:extLst>
          </p:cNvPr>
          <p:cNvSpPr/>
          <p:nvPr/>
        </p:nvSpPr>
        <p:spPr>
          <a:xfrm>
            <a:off x="7298531" y="2433123"/>
            <a:ext cx="1281113" cy="750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32621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FBC1F03-C02A-4F01-949B-C81B14D0CD93}"/>
              </a:ext>
            </a:extLst>
          </p:cNvPr>
          <p:cNvPicPr>
            <a:picLocks noChangeAspect="1"/>
          </p:cNvPicPr>
          <p:nvPr/>
        </p:nvPicPr>
        <p:blipFill>
          <a:blip r:embed="rId2"/>
          <a:srcRect/>
          <a:stretch/>
        </p:blipFill>
        <p:spPr>
          <a:xfrm>
            <a:off x="466721" y="1767073"/>
            <a:ext cx="5667375" cy="3187898"/>
          </a:xfrm>
          <a:prstGeom prst="rect">
            <a:avLst/>
          </a:prstGeom>
        </p:spPr>
      </p:pic>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a:xfrm>
            <a:off x="1381250" y="922668"/>
            <a:ext cx="4078452" cy="435600"/>
          </a:xfrm>
        </p:spPr>
        <p:txBody>
          <a:bodyPr/>
          <a:lstStyle/>
          <a:p>
            <a:r>
              <a:rPr lang="en-GB" dirty="0"/>
              <a:t>2.3 Enter Invoice Details: Invoice To</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nvGraphicFramePr>
        <p:xfrm>
          <a:off x="466724" y="1419225"/>
          <a:ext cx="5667375" cy="3125757"/>
        </p:xfrm>
        <a:graphic>
          <a:graphicData uri="http://schemas.openxmlformats.org/drawingml/2006/table">
            <a:tbl>
              <a:tblPr firstRow="1" bandRow="1">
                <a:tableStyleId>{21E4AEA4-8DFA-4A89-87EB-49C32662AFE0}</a:tableStyleId>
              </a:tblPr>
              <a:tblGrid>
                <a:gridCol w="5667375">
                  <a:extLst>
                    <a:ext uri="{9D8B030D-6E8A-4147-A177-3AD203B41FA5}">
                      <a16:colId xmlns:a16="http://schemas.microsoft.com/office/drawing/2014/main" val="2814494913"/>
                    </a:ext>
                  </a:extLst>
                </a:gridCol>
              </a:tblGrid>
              <a:tr h="276225">
                <a:tc>
                  <a:txBody>
                    <a:bodyPr/>
                    <a:lstStyle/>
                    <a:p>
                      <a:r>
                        <a:rPr lang="en-GB" sz="1200" b="1" noProof="0" dirty="0"/>
                        <a:t>Screenshot</a:t>
                      </a:r>
                      <a:endParaRPr lang="en-GB" sz="1200" b="1" noProof="0" dirty="0">
                        <a:latin typeface="Quattrocento Sans" panose="020B0604020202020204" charset="0"/>
                      </a:endParaRPr>
                    </a:p>
                  </a:txBody>
                  <a:tcPr anchor="ctr"/>
                </a:tc>
                <a:extLst>
                  <a:ext uri="{0D108BD9-81ED-4DB2-BD59-A6C34878D82A}">
                    <a16:rowId xmlns:a16="http://schemas.microsoft.com/office/drawing/2014/main" val="707991688"/>
                  </a:ext>
                </a:extLst>
              </a:tr>
              <a:tr h="2849532">
                <a:tc>
                  <a:txBody>
                    <a:bodyPr/>
                    <a:lstStyle/>
                    <a:p>
                      <a:endParaRPr lang="en-GB" noProof="0" dirty="0"/>
                    </a:p>
                  </a:txBody>
                  <a:tcPr>
                    <a:noFill/>
                  </a:tcPr>
                </a:tc>
                <a:extLst>
                  <a:ext uri="{0D108BD9-81ED-4DB2-BD59-A6C34878D82A}">
                    <a16:rowId xmlns:a16="http://schemas.microsoft.com/office/drawing/2014/main" val="4188724866"/>
                  </a:ext>
                </a:extLst>
              </a:tr>
            </a:tbl>
          </a:graphicData>
        </a:graphic>
      </p:graphicFrame>
      <p:graphicFrame>
        <p:nvGraphicFramePr>
          <p:cNvPr id="13" name="Table 11">
            <a:extLst>
              <a:ext uri="{FF2B5EF4-FFF2-40B4-BE49-F238E27FC236}">
                <a16:creationId xmlns:a16="http://schemas.microsoft.com/office/drawing/2014/main" id="{D6A37363-5940-4BF6-97D9-19D0632B10CB}"/>
              </a:ext>
            </a:extLst>
          </p:cNvPr>
          <p:cNvGraphicFramePr>
            <a:graphicFrameLocks noGrp="1"/>
          </p:cNvGraphicFramePr>
          <p:nvPr>
            <p:extLst>
              <p:ext uri="{D42A27DB-BD31-4B8C-83A1-F6EECF244321}">
                <p14:modId xmlns:p14="http://schemas.microsoft.com/office/powerpoint/2010/main" val="1544629519"/>
              </p:ext>
            </p:extLst>
          </p:nvPr>
        </p:nvGraphicFramePr>
        <p:xfrm>
          <a:off x="6219826" y="1419224"/>
          <a:ext cx="2457448" cy="3049134"/>
        </p:xfrm>
        <a:graphic>
          <a:graphicData uri="http://schemas.openxmlformats.org/drawingml/2006/table">
            <a:tbl>
              <a:tblPr firstRow="1" bandRow="1">
                <a:tableStyleId>{21E4AEA4-8DFA-4A89-87EB-49C32662AFE0}</a:tableStyleId>
              </a:tblPr>
              <a:tblGrid>
                <a:gridCol w="2457448">
                  <a:extLst>
                    <a:ext uri="{9D8B030D-6E8A-4147-A177-3AD203B41FA5}">
                      <a16:colId xmlns:a16="http://schemas.microsoft.com/office/drawing/2014/main" val="2814494913"/>
                    </a:ext>
                  </a:extLst>
                </a:gridCol>
              </a:tblGrid>
              <a:tr h="256064">
                <a:tc>
                  <a:txBody>
                    <a:bodyPr/>
                    <a:lstStyle/>
                    <a:p>
                      <a:r>
                        <a:rPr lang="en-GB" sz="1200" b="1" noProof="0" dirty="0">
                          <a:latin typeface="Quattrocento Sans" panose="020B0604020202020204" charset="0"/>
                        </a:rPr>
                        <a:t>Description</a:t>
                      </a:r>
                    </a:p>
                  </a:txBody>
                  <a:tcPr anchor="ctr"/>
                </a:tc>
                <a:extLst>
                  <a:ext uri="{0D108BD9-81ED-4DB2-BD59-A6C34878D82A}">
                    <a16:rowId xmlns:a16="http://schemas.microsoft.com/office/drawing/2014/main" val="707991688"/>
                  </a:ext>
                </a:extLst>
              </a:tr>
              <a:tr h="2774814">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Enter Invoice To (Bill 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txBody>
                  <a:tcPr>
                    <a:noFill/>
                  </a:tcPr>
                </a:tc>
                <a:extLst>
                  <a:ext uri="{0D108BD9-81ED-4DB2-BD59-A6C34878D82A}">
                    <a16:rowId xmlns:a16="http://schemas.microsoft.com/office/drawing/2014/main" val="4188724866"/>
                  </a:ext>
                </a:extLst>
              </a:tr>
            </a:tbl>
          </a:graphicData>
        </a:graphic>
      </p:graphicFrame>
      <p:grpSp>
        <p:nvGrpSpPr>
          <p:cNvPr id="19" name="Group 18">
            <a:extLst>
              <a:ext uri="{FF2B5EF4-FFF2-40B4-BE49-F238E27FC236}">
                <a16:creationId xmlns:a16="http://schemas.microsoft.com/office/drawing/2014/main" id="{8F850F19-22A1-4EAD-91F5-646A029B7488}"/>
              </a:ext>
            </a:extLst>
          </p:cNvPr>
          <p:cNvGrpSpPr/>
          <p:nvPr/>
        </p:nvGrpSpPr>
        <p:grpSpPr>
          <a:xfrm>
            <a:off x="1367243" y="2788591"/>
            <a:ext cx="878276" cy="471340"/>
            <a:chOff x="981687" y="4549786"/>
            <a:chExt cx="878276" cy="471340"/>
          </a:xfrm>
        </p:grpSpPr>
        <p:sp>
          <p:nvSpPr>
            <p:cNvPr id="21" name="Rectangle 20">
              <a:extLst>
                <a:ext uri="{FF2B5EF4-FFF2-40B4-BE49-F238E27FC236}">
                  <a16:creationId xmlns:a16="http://schemas.microsoft.com/office/drawing/2014/main" id="{211C390D-4D06-4C9B-85ED-DA408987B1D2}"/>
                </a:ext>
              </a:extLst>
            </p:cNvPr>
            <p:cNvSpPr/>
            <p:nvPr/>
          </p:nvSpPr>
          <p:spPr>
            <a:xfrm>
              <a:off x="1271463" y="4831555"/>
              <a:ext cx="588500" cy="1895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28FDEFD5-35C9-4751-87FC-F94C107FE66A}"/>
                </a:ext>
              </a:extLst>
            </p:cNvPr>
            <p:cNvSpPr/>
            <p:nvPr/>
          </p:nvSpPr>
          <p:spPr>
            <a:xfrm>
              <a:off x="981687" y="4549786"/>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2</a:t>
              </a:r>
            </a:p>
          </p:txBody>
        </p:sp>
        <p:cxnSp>
          <p:nvCxnSpPr>
            <p:cNvPr id="23" name="Straight Connector 22">
              <a:extLst>
                <a:ext uri="{FF2B5EF4-FFF2-40B4-BE49-F238E27FC236}">
                  <a16:creationId xmlns:a16="http://schemas.microsoft.com/office/drawing/2014/main" id="{7D4428D1-87CF-4D7E-950B-3C654B77FB0D}"/>
                </a:ext>
              </a:extLst>
            </p:cNvPr>
            <p:cNvCxnSpPr>
              <a:cxnSpLocks/>
            </p:cNvCxnSpPr>
            <p:nvPr/>
          </p:nvCxnSpPr>
          <p:spPr>
            <a:xfrm rot="16200000" flipV="1">
              <a:off x="1121680" y="4681775"/>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B7D27762-93B7-4677-BE87-02775B59EDDB}"/>
              </a:ext>
            </a:extLst>
          </p:cNvPr>
          <p:cNvPicPr>
            <a:picLocks noChangeAspect="1"/>
          </p:cNvPicPr>
          <p:nvPr/>
        </p:nvPicPr>
        <p:blipFill rotWithShape="1">
          <a:blip r:embed="rId3"/>
          <a:srcRect l="24376" t="-196" r="-24376" b="196"/>
          <a:stretch/>
        </p:blipFill>
        <p:spPr>
          <a:xfrm>
            <a:off x="6249046" y="2086255"/>
            <a:ext cx="4403796" cy="1218564"/>
          </a:xfrm>
          <a:prstGeom prst="rect">
            <a:avLst/>
          </a:prstGeom>
        </p:spPr>
      </p:pic>
      <p:sp>
        <p:nvSpPr>
          <p:cNvPr id="55" name="Rectangle 54">
            <a:extLst>
              <a:ext uri="{FF2B5EF4-FFF2-40B4-BE49-F238E27FC236}">
                <a16:creationId xmlns:a16="http://schemas.microsoft.com/office/drawing/2014/main" id="{17708EDE-FA1C-48A4-A270-B21CD4B3E785}"/>
              </a:ext>
            </a:extLst>
          </p:cNvPr>
          <p:cNvSpPr/>
          <p:nvPr/>
        </p:nvSpPr>
        <p:spPr>
          <a:xfrm>
            <a:off x="7486981" y="2433123"/>
            <a:ext cx="939469" cy="750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368823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FBC1F03-C02A-4F01-949B-C81B14D0CD93}"/>
              </a:ext>
            </a:extLst>
          </p:cNvPr>
          <p:cNvPicPr>
            <a:picLocks noChangeAspect="1"/>
          </p:cNvPicPr>
          <p:nvPr/>
        </p:nvPicPr>
        <p:blipFill>
          <a:blip r:embed="rId2"/>
          <a:srcRect/>
          <a:stretch/>
        </p:blipFill>
        <p:spPr>
          <a:xfrm>
            <a:off x="466721" y="1767073"/>
            <a:ext cx="5667375" cy="3187898"/>
          </a:xfrm>
          <a:prstGeom prst="rect">
            <a:avLst/>
          </a:prstGeom>
        </p:spPr>
      </p:pic>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a:xfrm>
            <a:off x="1381250" y="922668"/>
            <a:ext cx="4078452" cy="435600"/>
          </a:xfrm>
        </p:spPr>
        <p:txBody>
          <a:bodyPr/>
          <a:lstStyle/>
          <a:p>
            <a:r>
              <a:rPr lang="en-GB" dirty="0"/>
              <a:t>2.3 Enter Invoice Details: Invoice Number</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nvGraphicFramePr>
        <p:xfrm>
          <a:off x="466724" y="1419225"/>
          <a:ext cx="5667375" cy="3125757"/>
        </p:xfrm>
        <a:graphic>
          <a:graphicData uri="http://schemas.openxmlformats.org/drawingml/2006/table">
            <a:tbl>
              <a:tblPr firstRow="1" bandRow="1">
                <a:tableStyleId>{21E4AEA4-8DFA-4A89-87EB-49C32662AFE0}</a:tableStyleId>
              </a:tblPr>
              <a:tblGrid>
                <a:gridCol w="5667375">
                  <a:extLst>
                    <a:ext uri="{9D8B030D-6E8A-4147-A177-3AD203B41FA5}">
                      <a16:colId xmlns:a16="http://schemas.microsoft.com/office/drawing/2014/main" val="2814494913"/>
                    </a:ext>
                  </a:extLst>
                </a:gridCol>
              </a:tblGrid>
              <a:tr h="276225">
                <a:tc>
                  <a:txBody>
                    <a:bodyPr/>
                    <a:lstStyle/>
                    <a:p>
                      <a:r>
                        <a:rPr lang="en-GB" sz="1200" b="1" noProof="0" dirty="0"/>
                        <a:t>Screenshot</a:t>
                      </a:r>
                      <a:endParaRPr lang="en-GB" sz="1200" b="1" noProof="0" dirty="0">
                        <a:latin typeface="Quattrocento Sans" panose="020B0604020202020204" charset="0"/>
                      </a:endParaRPr>
                    </a:p>
                  </a:txBody>
                  <a:tcPr anchor="ctr"/>
                </a:tc>
                <a:extLst>
                  <a:ext uri="{0D108BD9-81ED-4DB2-BD59-A6C34878D82A}">
                    <a16:rowId xmlns:a16="http://schemas.microsoft.com/office/drawing/2014/main" val="707991688"/>
                  </a:ext>
                </a:extLst>
              </a:tr>
              <a:tr h="2849532">
                <a:tc>
                  <a:txBody>
                    <a:bodyPr/>
                    <a:lstStyle/>
                    <a:p>
                      <a:endParaRPr lang="en-GB" noProof="0" dirty="0"/>
                    </a:p>
                  </a:txBody>
                  <a:tcPr>
                    <a:noFill/>
                  </a:tcPr>
                </a:tc>
                <a:extLst>
                  <a:ext uri="{0D108BD9-81ED-4DB2-BD59-A6C34878D82A}">
                    <a16:rowId xmlns:a16="http://schemas.microsoft.com/office/drawing/2014/main" val="4188724866"/>
                  </a:ext>
                </a:extLst>
              </a:tr>
            </a:tbl>
          </a:graphicData>
        </a:graphic>
      </p:graphicFrame>
      <p:graphicFrame>
        <p:nvGraphicFramePr>
          <p:cNvPr id="13" name="Table 11">
            <a:extLst>
              <a:ext uri="{FF2B5EF4-FFF2-40B4-BE49-F238E27FC236}">
                <a16:creationId xmlns:a16="http://schemas.microsoft.com/office/drawing/2014/main" id="{D6A37363-5940-4BF6-97D9-19D0632B10CB}"/>
              </a:ext>
            </a:extLst>
          </p:cNvPr>
          <p:cNvGraphicFramePr>
            <a:graphicFrameLocks noGrp="1"/>
          </p:cNvGraphicFramePr>
          <p:nvPr/>
        </p:nvGraphicFramePr>
        <p:xfrm>
          <a:off x="6219826" y="1419224"/>
          <a:ext cx="2457448" cy="3049134"/>
        </p:xfrm>
        <a:graphic>
          <a:graphicData uri="http://schemas.openxmlformats.org/drawingml/2006/table">
            <a:tbl>
              <a:tblPr firstRow="1" bandRow="1">
                <a:tableStyleId>{21E4AEA4-8DFA-4A89-87EB-49C32662AFE0}</a:tableStyleId>
              </a:tblPr>
              <a:tblGrid>
                <a:gridCol w="2457448">
                  <a:extLst>
                    <a:ext uri="{9D8B030D-6E8A-4147-A177-3AD203B41FA5}">
                      <a16:colId xmlns:a16="http://schemas.microsoft.com/office/drawing/2014/main" val="2814494913"/>
                    </a:ext>
                  </a:extLst>
                </a:gridCol>
              </a:tblGrid>
              <a:tr h="256064">
                <a:tc>
                  <a:txBody>
                    <a:bodyPr/>
                    <a:lstStyle/>
                    <a:p>
                      <a:r>
                        <a:rPr lang="en-GB" sz="1200" b="1" noProof="0" dirty="0">
                          <a:latin typeface="Quattrocento Sans" panose="020B0604020202020204" charset="0"/>
                        </a:rPr>
                        <a:t>Description</a:t>
                      </a:r>
                    </a:p>
                  </a:txBody>
                  <a:tcPr anchor="ctr"/>
                </a:tc>
                <a:extLst>
                  <a:ext uri="{0D108BD9-81ED-4DB2-BD59-A6C34878D82A}">
                    <a16:rowId xmlns:a16="http://schemas.microsoft.com/office/drawing/2014/main" val="707991688"/>
                  </a:ext>
                </a:extLst>
              </a:tr>
              <a:tr h="2774814">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Enter Invoice Number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txBody>
                  <a:tcPr>
                    <a:noFill/>
                  </a:tcPr>
                </a:tc>
                <a:extLst>
                  <a:ext uri="{0D108BD9-81ED-4DB2-BD59-A6C34878D82A}">
                    <a16:rowId xmlns:a16="http://schemas.microsoft.com/office/drawing/2014/main" val="4188724866"/>
                  </a:ext>
                </a:extLst>
              </a:tr>
            </a:tbl>
          </a:graphicData>
        </a:graphic>
      </p:graphicFrame>
      <p:grpSp>
        <p:nvGrpSpPr>
          <p:cNvPr id="30" name="Group 29">
            <a:extLst>
              <a:ext uri="{FF2B5EF4-FFF2-40B4-BE49-F238E27FC236}">
                <a16:creationId xmlns:a16="http://schemas.microsoft.com/office/drawing/2014/main" id="{8D3D2602-9692-4C8E-921A-C4BBCBE83AF4}"/>
              </a:ext>
            </a:extLst>
          </p:cNvPr>
          <p:cNvGrpSpPr/>
          <p:nvPr/>
        </p:nvGrpSpPr>
        <p:grpSpPr>
          <a:xfrm>
            <a:off x="3607594" y="2228327"/>
            <a:ext cx="853276" cy="409507"/>
            <a:chOff x="1407324" y="4552608"/>
            <a:chExt cx="853276" cy="409507"/>
          </a:xfrm>
        </p:grpSpPr>
        <p:sp>
          <p:nvSpPr>
            <p:cNvPr id="31" name="Rectangle 30">
              <a:extLst>
                <a:ext uri="{FF2B5EF4-FFF2-40B4-BE49-F238E27FC236}">
                  <a16:creationId xmlns:a16="http://schemas.microsoft.com/office/drawing/2014/main" id="{1B4659B8-B9BA-4C92-A2B0-7254A9238A63}"/>
                </a:ext>
              </a:extLst>
            </p:cNvPr>
            <p:cNvSpPr/>
            <p:nvPr/>
          </p:nvSpPr>
          <p:spPr>
            <a:xfrm>
              <a:off x="1407324" y="4827936"/>
              <a:ext cx="519107" cy="1341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25042C39-3EE0-4C49-BDEA-86CA43B19C69}"/>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3</a:t>
              </a:r>
            </a:p>
          </p:txBody>
        </p:sp>
        <p:cxnSp>
          <p:nvCxnSpPr>
            <p:cNvPr id="33" name="Straight Connector 32">
              <a:extLst>
                <a:ext uri="{FF2B5EF4-FFF2-40B4-BE49-F238E27FC236}">
                  <a16:creationId xmlns:a16="http://schemas.microsoft.com/office/drawing/2014/main" id="{6DEE5845-3488-4F22-B24D-757184525D93}"/>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B7D27762-93B7-4677-BE87-02775B59EDDB}"/>
              </a:ext>
            </a:extLst>
          </p:cNvPr>
          <p:cNvPicPr>
            <a:picLocks noChangeAspect="1"/>
          </p:cNvPicPr>
          <p:nvPr/>
        </p:nvPicPr>
        <p:blipFill>
          <a:blip r:embed="rId3"/>
          <a:stretch>
            <a:fillRect/>
          </a:stretch>
        </p:blipFill>
        <p:spPr>
          <a:xfrm>
            <a:off x="6249046" y="2086255"/>
            <a:ext cx="4403796" cy="1218564"/>
          </a:xfrm>
          <a:prstGeom prst="rect">
            <a:avLst/>
          </a:prstGeom>
        </p:spPr>
      </p:pic>
      <p:sp>
        <p:nvSpPr>
          <p:cNvPr id="54" name="Rectangle 53">
            <a:extLst>
              <a:ext uri="{FF2B5EF4-FFF2-40B4-BE49-F238E27FC236}">
                <a16:creationId xmlns:a16="http://schemas.microsoft.com/office/drawing/2014/main" id="{BC49AF6A-7417-40AD-BABA-6384CFE45CDD}"/>
              </a:ext>
            </a:extLst>
          </p:cNvPr>
          <p:cNvSpPr/>
          <p:nvPr/>
        </p:nvSpPr>
        <p:spPr>
          <a:xfrm>
            <a:off x="6344945" y="2433123"/>
            <a:ext cx="351131" cy="750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03824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FBC1F03-C02A-4F01-949B-C81B14D0CD93}"/>
              </a:ext>
            </a:extLst>
          </p:cNvPr>
          <p:cNvPicPr>
            <a:picLocks noChangeAspect="1"/>
          </p:cNvPicPr>
          <p:nvPr/>
        </p:nvPicPr>
        <p:blipFill>
          <a:blip r:embed="rId2"/>
          <a:srcRect/>
          <a:stretch/>
        </p:blipFill>
        <p:spPr>
          <a:xfrm>
            <a:off x="466721" y="1767073"/>
            <a:ext cx="5667375" cy="3187898"/>
          </a:xfrm>
          <a:prstGeom prst="rect">
            <a:avLst/>
          </a:prstGeom>
        </p:spPr>
      </p:pic>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a:xfrm>
            <a:off x="1381250" y="922668"/>
            <a:ext cx="4078452" cy="435600"/>
          </a:xfrm>
        </p:spPr>
        <p:txBody>
          <a:bodyPr/>
          <a:lstStyle/>
          <a:p>
            <a:r>
              <a:rPr lang="en-GB" dirty="0"/>
              <a:t>2.3 Enter Invoice Details: Invoice Date</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nvGraphicFramePr>
        <p:xfrm>
          <a:off x="466724" y="1419225"/>
          <a:ext cx="5667375" cy="3125757"/>
        </p:xfrm>
        <a:graphic>
          <a:graphicData uri="http://schemas.openxmlformats.org/drawingml/2006/table">
            <a:tbl>
              <a:tblPr firstRow="1" bandRow="1">
                <a:tableStyleId>{21E4AEA4-8DFA-4A89-87EB-49C32662AFE0}</a:tableStyleId>
              </a:tblPr>
              <a:tblGrid>
                <a:gridCol w="5667375">
                  <a:extLst>
                    <a:ext uri="{9D8B030D-6E8A-4147-A177-3AD203B41FA5}">
                      <a16:colId xmlns:a16="http://schemas.microsoft.com/office/drawing/2014/main" val="2814494913"/>
                    </a:ext>
                  </a:extLst>
                </a:gridCol>
              </a:tblGrid>
              <a:tr h="276225">
                <a:tc>
                  <a:txBody>
                    <a:bodyPr/>
                    <a:lstStyle/>
                    <a:p>
                      <a:r>
                        <a:rPr lang="en-GB" sz="1200" b="1" noProof="0" dirty="0"/>
                        <a:t>Screenshot</a:t>
                      </a:r>
                      <a:endParaRPr lang="en-GB" sz="1200" b="1" noProof="0" dirty="0">
                        <a:latin typeface="Quattrocento Sans" panose="020B0604020202020204" charset="0"/>
                      </a:endParaRPr>
                    </a:p>
                  </a:txBody>
                  <a:tcPr anchor="ctr"/>
                </a:tc>
                <a:extLst>
                  <a:ext uri="{0D108BD9-81ED-4DB2-BD59-A6C34878D82A}">
                    <a16:rowId xmlns:a16="http://schemas.microsoft.com/office/drawing/2014/main" val="707991688"/>
                  </a:ext>
                </a:extLst>
              </a:tr>
              <a:tr h="2849532">
                <a:tc>
                  <a:txBody>
                    <a:bodyPr/>
                    <a:lstStyle/>
                    <a:p>
                      <a:endParaRPr lang="en-GB" noProof="0" dirty="0"/>
                    </a:p>
                  </a:txBody>
                  <a:tcPr>
                    <a:noFill/>
                  </a:tcPr>
                </a:tc>
                <a:extLst>
                  <a:ext uri="{0D108BD9-81ED-4DB2-BD59-A6C34878D82A}">
                    <a16:rowId xmlns:a16="http://schemas.microsoft.com/office/drawing/2014/main" val="4188724866"/>
                  </a:ext>
                </a:extLst>
              </a:tr>
            </a:tbl>
          </a:graphicData>
        </a:graphic>
      </p:graphicFrame>
      <p:graphicFrame>
        <p:nvGraphicFramePr>
          <p:cNvPr id="13" name="Table 11">
            <a:extLst>
              <a:ext uri="{FF2B5EF4-FFF2-40B4-BE49-F238E27FC236}">
                <a16:creationId xmlns:a16="http://schemas.microsoft.com/office/drawing/2014/main" id="{D6A37363-5940-4BF6-97D9-19D0632B10CB}"/>
              </a:ext>
            </a:extLst>
          </p:cNvPr>
          <p:cNvGraphicFramePr>
            <a:graphicFrameLocks noGrp="1"/>
          </p:cNvGraphicFramePr>
          <p:nvPr>
            <p:extLst>
              <p:ext uri="{D42A27DB-BD31-4B8C-83A1-F6EECF244321}">
                <p14:modId xmlns:p14="http://schemas.microsoft.com/office/powerpoint/2010/main" val="2384240403"/>
              </p:ext>
            </p:extLst>
          </p:nvPr>
        </p:nvGraphicFramePr>
        <p:xfrm>
          <a:off x="6219826" y="1419224"/>
          <a:ext cx="2457448" cy="3049134"/>
        </p:xfrm>
        <a:graphic>
          <a:graphicData uri="http://schemas.openxmlformats.org/drawingml/2006/table">
            <a:tbl>
              <a:tblPr firstRow="1" bandRow="1">
                <a:tableStyleId>{21E4AEA4-8DFA-4A89-87EB-49C32662AFE0}</a:tableStyleId>
              </a:tblPr>
              <a:tblGrid>
                <a:gridCol w="2457448">
                  <a:extLst>
                    <a:ext uri="{9D8B030D-6E8A-4147-A177-3AD203B41FA5}">
                      <a16:colId xmlns:a16="http://schemas.microsoft.com/office/drawing/2014/main" val="2814494913"/>
                    </a:ext>
                  </a:extLst>
                </a:gridCol>
              </a:tblGrid>
              <a:tr h="256064">
                <a:tc>
                  <a:txBody>
                    <a:bodyPr/>
                    <a:lstStyle/>
                    <a:p>
                      <a:r>
                        <a:rPr lang="en-GB" sz="1200" b="1" noProof="0" dirty="0">
                          <a:latin typeface="Quattrocento Sans" panose="020B0604020202020204" charset="0"/>
                        </a:rPr>
                        <a:t>Description</a:t>
                      </a:r>
                    </a:p>
                  </a:txBody>
                  <a:tcPr anchor="ctr"/>
                </a:tc>
                <a:extLst>
                  <a:ext uri="{0D108BD9-81ED-4DB2-BD59-A6C34878D82A}">
                    <a16:rowId xmlns:a16="http://schemas.microsoft.com/office/drawing/2014/main" val="707991688"/>
                  </a:ext>
                </a:extLst>
              </a:tr>
              <a:tr h="2774814">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Enter Date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txBody>
                  <a:tcPr>
                    <a:noFill/>
                  </a:tcPr>
                </a:tc>
                <a:extLst>
                  <a:ext uri="{0D108BD9-81ED-4DB2-BD59-A6C34878D82A}">
                    <a16:rowId xmlns:a16="http://schemas.microsoft.com/office/drawing/2014/main" val="4188724866"/>
                  </a:ext>
                </a:extLst>
              </a:tr>
            </a:tbl>
          </a:graphicData>
        </a:graphic>
      </p:graphicFrame>
      <p:grpSp>
        <p:nvGrpSpPr>
          <p:cNvPr id="34" name="Group 33">
            <a:extLst>
              <a:ext uri="{FF2B5EF4-FFF2-40B4-BE49-F238E27FC236}">
                <a16:creationId xmlns:a16="http://schemas.microsoft.com/office/drawing/2014/main" id="{521940F6-EE93-4466-BA1C-80EC40D0F436}"/>
              </a:ext>
            </a:extLst>
          </p:cNvPr>
          <p:cNvGrpSpPr/>
          <p:nvPr/>
        </p:nvGrpSpPr>
        <p:grpSpPr>
          <a:xfrm>
            <a:off x="3698081" y="2478007"/>
            <a:ext cx="762789" cy="391931"/>
            <a:chOff x="1497811" y="4552608"/>
            <a:chExt cx="762789" cy="391931"/>
          </a:xfrm>
        </p:grpSpPr>
        <p:sp>
          <p:nvSpPr>
            <p:cNvPr id="35" name="Rectangle 34">
              <a:extLst>
                <a:ext uri="{FF2B5EF4-FFF2-40B4-BE49-F238E27FC236}">
                  <a16:creationId xmlns:a16="http://schemas.microsoft.com/office/drawing/2014/main" id="{31D129B6-40DB-4E67-A0B4-3B29231E1D87}"/>
                </a:ext>
              </a:extLst>
            </p:cNvPr>
            <p:cNvSpPr/>
            <p:nvPr/>
          </p:nvSpPr>
          <p:spPr>
            <a:xfrm>
              <a:off x="1497811" y="4827937"/>
              <a:ext cx="428620" cy="1166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E624EAEB-14AB-4443-AEC0-40E1DF95AAD1}"/>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4</a:t>
              </a:r>
            </a:p>
          </p:txBody>
        </p:sp>
        <p:cxnSp>
          <p:nvCxnSpPr>
            <p:cNvPr id="37" name="Straight Connector 36">
              <a:extLst>
                <a:ext uri="{FF2B5EF4-FFF2-40B4-BE49-F238E27FC236}">
                  <a16:creationId xmlns:a16="http://schemas.microsoft.com/office/drawing/2014/main" id="{CD3587B4-D977-4439-8098-F7251C2C10F1}"/>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B7D27762-93B7-4677-BE87-02775B59EDDB}"/>
              </a:ext>
            </a:extLst>
          </p:cNvPr>
          <p:cNvPicPr>
            <a:picLocks noChangeAspect="1"/>
          </p:cNvPicPr>
          <p:nvPr/>
        </p:nvPicPr>
        <p:blipFill>
          <a:blip r:embed="rId3"/>
          <a:stretch>
            <a:fillRect/>
          </a:stretch>
        </p:blipFill>
        <p:spPr>
          <a:xfrm>
            <a:off x="6249046" y="2086255"/>
            <a:ext cx="4403796" cy="1218564"/>
          </a:xfrm>
          <a:prstGeom prst="rect">
            <a:avLst/>
          </a:prstGeom>
        </p:spPr>
      </p:pic>
      <p:sp>
        <p:nvSpPr>
          <p:cNvPr id="55" name="Rectangle 54">
            <a:extLst>
              <a:ext uri="{FF2B5EF4-FFF2-40B4-BE49-F238E27FC236}">
                <a16:creationId xmlns:a16="http://schemas.microsoft.com/office/drawing/2014/main" id="{AC101F09-3371-4468-94C1-AF3EEF4C2BD7}"/>
              </a:ext>
            </a:extLst>
          </p:cNvPr>
          <p:cNvSpPr/>
          <p:nvPr/>
        </p:nvSpPr>
        <p:spPr>
          <a:xfrm>
            <a:off x="6684171" y="2433123"/>
            <a:ext cx="276223" cy="750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0056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FBC1F03-C02A-4F01-949B-C81B14D0CD93}"/>
              </a:ext>
            </a:extLst>
          </p:cNvPr>
          <p:cNvPicPr>
            <a:picLocks noChangeAspect="1"/>
          </p:cNvPicPr>
          <p:nvPr/>
        </p:nvPicPr>
        <p:blipFill>
          <a:blip r:embed="rId2"/>
          <a:srcRect/>
          <a:stretch/>
        </p:blipFill>
        <p:spPr>
          <a:xfrm>
            <a:off x="466721" y="1767073"/>
            <a:ext cx="5667375" cy="3187898"/>
          </a:xfrm>
          <a:prstGeom prst="rect">
            <a:avLst/>
          </a:prstGeom>
        </p:spPr>
      </p:pic>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a:xfrm>
            <a:off x="1381250" y="922668"/>
            <a:ext cx="4078452" cy="435600"/>
          </a:xfrm>
        </p:spPr>
        <p:txBody>
          <a:bodyPr/>
          <a:lstStyle/>
          <a:p>
            <a:r>
              <a:rPr lang="en-GB" dirty="0"/>
              <a:t>2.3 Enter Invoice Details: Invoice Due Date</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nvGraphicFramePr>
        <p:xfrm>
          <a:off x="466724" y="1419225"/>
          <a:ext cx="5667375" cy="3125757"/>
        </p:xfrm>
        <a:graphic>
          <a:graphicData uri="http://schemas.openxmlformats.org/drawingml/2006/table">
            <a:tbl>
              <a:tblPr firstRow="1" bandRow="1">
                <a:tableStyleId>{21E4AEA4-8DFA-4A89-87EB-49C32662AFE0}</a:tableStyleId>
              </a:tblPr>
              <a:tblGrid>
                <a:gridCol w="5667375">
                  <a:extLst>
                    <a:ext uri="{9D8B030D-6E8A-4147-A177-3AD203B41FA5}">
                      <a16:colId xmlns:a16="http://schemas.microsoft.com/office/drawing/2014/main" val="2814494913"/>
                    </a:ext>
                  </a:extLst>
                </a:gridCol>
              </a:tblGrid>
              <a:tr h="276225">
                <a:tc>
                  <a:txBody>
                    <a:bodyPr/>
                    <a:lstStyle/>
                    <a:p>
                      <a:r>
                        <a:rPr lang="en-GB" sz="1200" b="1" noProof="0" dirty="0"/>
                        <a:t>Screenshot</a:t>
                      </a:r>
                      <a:endParaRPr lang="en-GB" sz="1200" b="1" noProof="0" dirty="0">
                        <a:latin typeface="Quattrocento Sans" panose="020B0604020202020204" charset="0"/>
                      </a:endParaRPr>
                    </a:p>
                  </a:txBody>
                  <a:tcPr anchor="ctr"/>
                </a:tc>
                <a:extLst>
                  <a:ext uri="{0D108BD9-81ED-4DB2-BD59-A6C34878D82A}">
                    <a16:rowId xmlns:a16="http://schemas.microsoft.com/office/drawing/2014/main" val="707991688"/>
                  </a:ext>
                </a:extLst>
              </a:tr>
              <a:tr h="2849532">
                <a:tc>
                  <a:txBody>
                    <a:bodyPr/>
                    <a:lstStyle/>
                    <a:p>
                      <a:endParaRPr lang="en-GB" noProof="0" dirty="0"/>
                    </a:p>
                  </a:txBody>
                  <a:tcPr>
                    <a:noFill/>
                  </a:tcPr>
                </a:tc>
                <a:extLst>
                  <a:ext uri="{0D108BD9-81ED-4DB2-BD59-A6C34878D82A}">
                    <a16:rowId xmlns:a16="http://schemas.microsoft.com/office/drawing/2014/main" val="4188724866"/>
                  </a:ext>
                </a:extLst>
              </a:tr>
            </a:tbl>
          </a:graphicData>
        </a:graphic>
      </p:graphicFrame>
      <p:graphicFrame>
        <p:nvGraphicFramePr>
          <p:cNvPr id="13" name="Table 11">
            <a:extLst>
              <a:ext uri="{FF2B5EF4-FFF2-40B4-BE49-F238E27FC236}">
                <a16:creationId xmlns:a16="http://schemas.microsoft.com/office/drawing/2014/main" id="{D6A37363-5940-4BF6-97D9-19D0632B10CB}"/>
              </a:ext>
            </a:extLst>
          </p:cNvPr>
          <p:cNvGraphicFramePr>
            <a:graphicFrameLocks noGrp="1"/>
          </p:cNvGraphicFramePr>
          <p:nvPr>
            <p:extLst>
              <p:ext uri="{D42A27DB-BD31-4B8C-83A1-F6EECF244321}">
                <p14:modId xmlns:p14="http://schemas.microsoft.com/office/powerpoint/2010/main" val="1196689886"/>
              </p:ext>
            </p:extLst>
          </p:nvPr>
        </p:nvGraphicFramePr>
        <p:xfrm>
          <a:off x="6219826" y="1419224"/>
          <a:ext cx="2457448" cy="3049134"/>
        </p:xfrm>
        <a:graphic>
          <a:graphicData uri="http://schemas.openxmlformats.org/drawingml/2006/table">
            <a:tbl>
              <a:tblPr firstRow="1" bandRow="1">
                <a:tableStyleId>{21E4AEA4-8DFA-4A89-87EB-49C32662AFE0}</a:tableStyleId>
              </a:tblPr>
              <a:tblGrid>
                <a:gridCol w="2457448">
                  <a:extLst>
                    <a:ext uri="{9D8B030D-6E8A-4147-A177-3AD203B41FA5}">
                      <a16:colId xmlns:a16="http://schemas.microsoft.com/office/drawing/2014/main" val="2814494913"/>
                    </a:ext>
                  </a:extLst>
                </a:gridCol>
              </a:tblGrid>
              <a:tr h="256064">
                <a:tc>
                  <a:txBody>
                    <a:bodyPr/>
                    <a:lstStyle/>
                    <a:p>
                      <a:r>
                        <a:rPr lang="en-GB" sz="1200" b="1" noProof="0" dirty="0">
                          <a:latin typeface="Quattrocento Sans" panose="020B0604020202020204" charset="0"/>
                        </a:rPr>
                        <a:t>Description</a:t>
                      </a:r>
                    </a:p>
                  </a:txBody>
                  <a:tcPr anchor="ctr"/>
                </a:tc>
                <a:extLst>
                  <a:ext uri="{0D108BD9-81ED-4DB2-BD59-A6C34878D82A}">
                    <a16:rowId xmlns:a16="http://schemas.microsoft.com/office/drawing/2014/main" val="707991688"/>
                  </a:ext>
                </a:extLst>
              </a:tr>
              <a:tr h="2774814">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Enter Invoice Due Date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txBody>
                  <a:tcPr>
                    <a:noFill/>
                  </a:tcPr>
                </a:tc>
                <a:extLst>
                  <a:ext uri="{0D108BD9-81ED-4DB2-BD59-A6C34878D82A}">
                    <a16:rowId xmlns:a16="http://schemas.microsoft.com/office/drawing/2014/main" val="4188724866"/>
                  </a:ext>
                </a:extLst>
              </a:tr>
            </a:tbl>
          </a:graphicData>
        </a:graphic>
      </p:graphicFrame>
      <p:grpSp>
        <p:nvGrpSpPr>
          <p:cNvPr id="38" name="Group 37">
            <a:extLst>
              <a:ext uri="{FF2B5EF4-FFF2-40B4-BE49-F238E27FC236}">
                <a16:creationId xmlns:a16="http://schemas.microsoft.com/office/drawing/2014/main" id="{A8855B87-6778-4274-A8B8-CC7554A6D7A4}"/>
              </a:ext>
            </a:extLst>
          </p:cNvPr>
          <p:cNvGrpSpPr/>
          <p:nvPr/>
        </p:nvGrpSpPr>
        <p:grpSpPr>
          <a:xfrm>
            <a:off x="3698081" y="2712734"/>
            <a:ext cx="762789" cy="391931"/>
            <a:chOff x="1497811" y="4552608"/>
            <a:chExt cx="762789" cy="391931"/>
          </a:xfrm>
        </p:grpSpPr>
        <p:sp>
          <p:nvSpPr>
            <p:cNvPr id="39" name="Rectangle 38">
              <a:extLst>
                <a:ext uri="{FF2B5EF4-FFF2-40B4-BE49-F238E27FC236}">
                  <a16:creationId xmlns:a16="http://schemas.microsoft.com/office/drawing/2014/main" id="{FAAFA1BF-4BF6-4A0C-9C7E-BD2FF34A2C7D}"/>
                </a:ext>
              </a:extLst>
            </p:cNvPr>
            <p:cNvSpPr/>
            <p:nvPr/>
          </p:nvSpPr>
          <p:spPr>
            <a:xfrm>
              <a:off x="1497811" y="4827937"/>
              <a:ext cx="428620" cy="1166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711FBF7C-4A21-4C2F-96FB-B9FB609AEFCF}"/>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5</a:t>
              </a:r>
            </a:p>
          </p:txBody>
        </p:sp>
        <p:cxnSp>
          <p:nvCxnSpPr>
            <p:cNvPr id="41" name="Straight Connector 40">
              <a:extLst>
                <a:ext uri="{FF2B5EF4-FFF2-40B4-BE49-F238E27FC236}">
                  <a16:creationId xmlns:a16="http://schemas.microsoft.com/office/drawing/2014/main" id="{1E48ACBE-A12B-4C26-AB92-8BF12585D2FE}"/>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B7D27762-93B7-4677-BE87-02775B59EDDB}"/>
              </a:ext>
            </a:extLst>
          </p:cNvPr>
          <p:cNvPicPr>
            <a:picLocks noChangeAspect="1"/>
          </p:cNvPicPr>
          <p:nvPr/>
        </p:nvPicPr>
        <p:blipFill>
          <a:blip r:embed="rId3"/>
          <a:stretch>
            <a:fillRect/>
          </a:stretch>
        </p:blipFill>
        <p:spPr>
          <a:xfrm>
            <a:off x="6249046" y="2086255"/>
            <a:ext cx="4403796" cy="1218564"/>
          </a:xfrm>
          <a:prstGeom prst="rect">
            <a:avLst/>
          </a:prstGeom>
        </p:spPr>
      </p:pic>
      <p:sp>
        <p:nvSpPr>
          <p:cNvPr id="55" name="Rectangle 54">
            <a:extLst>
              <a:ext uri="{FF2B5EF4-FFF2-40B4-BE49-F238E27FC236}">
                <a16:creationId xmlns:a16="http://schemas.microsoft.com/office/drawing/2014/main" id="{5DE88B1A-86B4-40BB-8703-E1CD03EFEA05}"/>
              </a:ext>
            </a:extLst>
          </p:cNvPr>
          <p:cNvSpPr/>
          <p:nvPr/>
        </p:nvSpPr>
        <p:spPr>
          <a:xfrm>
            <a:off x="6951088" y="2433123"/>
            <a:ext cx="373303" cy="750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57575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FBC1F03-C02A-4F01-949B-C81B14D0CD93}"/>
              </a:ext>
            </a:extLst>
          </p:cNvPr>
          <p:cNvPicPr>
            <a:picLocks noChangeAspect="1"/>
          </p:cNvPicPr>
          <p:nvPr/>
        </p:nvPicPr>
        <p:blipFill>
          <a:blip r:embed="rId2"/>
          <a:srcRect/>
          <a:stretch/>
        </p:blipFill>
        <p:spPr>
          <a:xfrm>
            <a:off x="466721" y="1767073"/>
            <a:ext cx="5667375" cy="3187898"/>
          </a:xfrm>
          <a:prstGeom prst="rect">
            <a:avLst/>
          </a:prstGeom>
        </p:spPr>
      </p:pic>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a:xfrm>
            <a:off x="1381250" y="922668"/>
            <a:ext cx="4078452" cy="435600"/>
          </a:xfrm>
        </p:spPr>
        <p:txBody>
          <a:bodyPr/>
          <a:lstStyle/>
          <a:p>
            <a:r>
              <a:rPr lang="en-GB" dirty="0"/>
              <a:t>2.3 Enter Invoice Details: </a:t>
            </a:r>
            <a:br>
              <a:rPr lang="en-GB" dirty="0"/>
            </a:br>
            <a:r>
              <a:rPr lang="en-GB" dirty="0"/>
              <a:t>Item Description</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nvGraphicFramePr>
        <p:xfrm>
          <a:off x="466724" y="1419225"/>
          <a:ext cx="5667375" cy="3125757"/>
        </p:xfrm>
        <a:graphic>
          <a:graphicData uri="http://schemas.openxmlformats.org/drawingml/2006/table">
            <a:tbl>
              <a:tblPr firstRow="1" bandRow="1">
                <a:tableStyleId>{21E4AEA4-8DFA-4A89-87EB-49C32662AFE0}</a:tableStyleId>
              </a:tblPr>
              <a:tblGrid>
                <a:gridCol w="5667375">
                  <a:extLst>
                    <a:ext uri="{9D8B030D-6E8A-4147-A177-3AD203B41FA5}">
                      <a16:colId xmlns:a16="http://schemas.microsoft.com/office/drawing/2014/main" val="2814494913"/>
                    </a:ext>
                  </a:extLst>
                </a:gridCol>
              </a:tblGrid>
              <a:tr h="276225">
                <a:tc>
                  <a:txBody>
                    <a:bodyPr/>
                    <a:lstStyle/>
                    <a:p>
                      <a:r>
                        <a:rPr lang="en-GB" sz="1200" b="1" noProof="0" dirty="0"/>
                        <a:t>Screenshot</a:t>
                      </a:r>
                      <a:endParaRPr lang="en-GB" sz="1200" b="1" noProof="0" dirty="0">
                        <a:latin typeface="Quattrocento Sans" panose="020B0604020202020204" charset="0"/>
                      </a:endParaRPr>
                    </a:p>
                  </a:txBody>
                  <a:tcPr anchor="ctr"/>
                </a:tc>
                <a:extLst>
                  <a:ext uri="{0D108BD9-81ED-4DB2-BD59-A6C34878D82A}">
                    <a16:rowId xmlns:a16="http://schemas.microsoft.com/office/drawing/2014/main" val="707991688"/>
                  </a:ext>
                </a:extLst>
              </a:tr>
              <a:tr h="2849532">
                <a:tc>
                  <a:txBody>
                    <a:bodyPr/>
                    <a:lstStyle/>
                    <a:p>
                      <a:endParaRPr lang="en-GB" noProof="0" dirty="0"/>
                    </a:p>
                  </a:txBody>
                  <a:tcPr>
                    <a:noFill/>
                  </a:tcPr>
                </a:tc>
                <a:extLst>
                  <a:ext uri="{0D108BD9-81ED-4DB2-BD59-A6C34878D82A}">
                    <a16:rowId xmlns:a16="http://schemas.microsoft.com/office/drawing/2014/main" val="4188724866"/>
                  </a:ext>
                </a:extLst>
              </a:tr>
            </a:tbl>
          </a:graphicData>
        </a:graphic>
      </p:graphicFrame>
      <p:graphicFrame>
        <p:nvGraphicFramePr>
          <p:cNvPr id="13" name="Table 11">
            <a:extLst>
              <a:ext uri="{FF2B5EF4-FFF2-40B4-BE49-F238E27FC236}">
                <a16:creationId xmlns:a16="http://schemas.microsoft.com/office/drawing/2014/main" id="{D6A37363-5940-4BF6-97D9-19D0632B10CB}"/>
              </a:ext>
            </a:extLst>
          </p:cNvPr>
          <p:cNvGraphicFramePr>
            <a:graphicFrameLocks noGrp="1"/>
          </p:cNvGraphicFramePr>
          <p:nvPr>
            <p:extLst>
              <p:ext uri="{D42A27DB-BD31-4B8C-83A1-F6EECF244321}">
                <p14:modId xmlns:p14="http://schemas.microsoft.com/office/powerpoint/2010/main" val="4216960124"/>
              </p:ext>
            </p:extLst>
          </p:nvPr>
        </p:nvGraphicFramePr>
        <p:xfrm>
          <a:off x="6219826" y="1419224"/>
          <a:ext cx="2457448" cy="3049134"/>
        </p:xfrm>
        <a:graphic>
          <a:graphicData uri="http://schemas.openxmlformats.org/drawingml/2006/table">
            <a:tbl>
              <a:tblPr firstRow="1" bandRow="1">
                <a:tableStyleId>{21E4AEA4-8DFA-4A89-87EB-49C32662AFE0}</a:tableStyleId>
              </a:tblPr>
              <a:tblGrid>
                <a:gridCol w="2457448">
                  <a:extLst>
                    <a:ext uri="{9D8B030D-6E8A-4147-A177-3AD203B41FA5}">
                      <a16:colId xmlns:a16="http://schemas.microsoft.com/office/drawing/2014/main" val="2814494913"/>
                    </a:ext>
                  </a:extLst>
                </a:gridCol>
              </a:tblGrid>
              <a:tr h="256064">
                <a:tc>
                  <a:txBody>
                    <a:bodyPr/>
                    <a:lstStyle/>
                    <a:p>
                      <a:r>
                        <a:rPr lang="en-GB" sz="1200" b="1" noProof="0" dirty="0">
                          <a:latin typeface="Quattrocento Sans" panose="020B0604020202020204" charset="0"/>
                        </a:rPr>
                        <a:t>Description</a:t>
                      </a:r>
                    </a:p>
                  </a:txBody>
                  <a:tcPr anchor="ctr"/>
                </a:tc>
                <a:extLst>
                  <a:ext uri="{0D108BD9-81ED-4DB2-BD59-A6C34878D82A}">
                    <a16:rowId xmlns:a16="http://schemas.microsoft.com/office/drawing/2014/main" val="707991688"/>
                  </a:ext>
                </a:extLst>
              </a:tr>
              <a:tr h="2774814">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Enter Item Description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txBody>
                  <a:tcPr>
                    <a:noFill/>
                  </a:tcPr>
                </a:tc>
                <a:extLst>
                  <a:ext uri="{0D108BD9-81ED-4DB2-BD59-A6C34878D82A}">
                    <a16:rowId xmlns:a16="http://schemas.microsoft.com/office/drawing/2014/main" val="4188724866"/>
                  </a:ext>
                </a:extLst>
              </a:tr>
            </a:tbl>
          </a:graphicData>
        </a:graphic>
      </p:graphicFrame>
      <p:grpSp>
        <p:nvGrpSpPr>
          <p:cNvPr id="42" name="Group 41">
            <a:extLst>
              <a:ext uri="{FF2B5EF4-FFF2-40B4-BE49-F238E27FC236}">
                <a16:creationId xmlns:a16="http://schemas.microsoft.com/office/drawing/2014/main" id="{F65AF3F7-F1D6-47ED-A3EB-EAE5F8D34E20}"/>
              </a:ext>
            </a:extLst>
          </p:cNvPr>
          <p:cNvGrpSpPr/>
          <p:nvPr/>
        </p:nvGrpSpPr>
        <p:grpSpPr>
          <a:xfrm>
            <a:off x="1657016" y="3160293"/>
            <a:ext cx="994097" cy="391931"/>
            <a:chOff x="1266503" y="4552608"/>
            <a:chExt cx="994097" cy="391931"/>
          </a:xfrm>
        </p:grpSpPr>
        <p:sp>
          <p:nvSpPr>
            <p:cNvPr id="43" name="Rectangle 42">
              <a:extLst>
                <a:ext uri="{FF2B5EF4-FFF2-40B4-BE49-F238E27FC236}">
                  <a16:creationId xmlns:a16="http://schemas.microsoft.com/office/drawing/2014/main" id="{7CDFA574-5C07-496F-9A58-73C7F8407CEE}"/>
                </a:ext>
              </a:extLst>
            </p:cNvPr>
            <p:cNvSpPr/>
            <p:nvPr/>
          </p:nvSpPr>
          <p:spPr>
            <a:xfrm>
              <a:off x="1266503" y="4827937"/>
              <a:ext cx="657547" cy="1166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96FAD80B-C1D5-4E62-A8D3-3C930711E20E}"/>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6</a:t>
              </a:r>
            </a:p>
          </p:txBody>
        </p:sp>
        <p:cxnSp>
          <p:nvCxnSpPr>
            <p:cNvPr id="45" name="Straight Connector 44">
              <a:extLst>
                <a:ext uri="{FF2B5EF4-FFF2-40B4-BE49-F238E27FC236}">
                  <a16:creationId xmlns:a16="http://schemas.microsoft.com/office/drawing/2014/main" id="{5EE67BAC-3258-4966-A8AC-366805C43CBE}"/>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B7D27762-93B7-4677-BE87-02775B59EDDB}"/>
              </a:ext>
            </a:extLst>
          </p:cNvPr>
          <p:cNvPicPr>
            <a:picLocks noChangeAspect="1"/>
          </p:cNvPicPr>
          <p:nvPr/>
        </p:nvPicPr>
        <p:blipFill rotWithShape="1">
          <a:blip r:embed="rId3"/>
          <a:srcRect l="52610" t="187" r="-52610" b="-187"/>
          <a:stretch/>
        </p:blipFill>
        <p:spPr>
          <a:xfrm>
            <a:off x="6249046" y="2086255"/>
            <a:ext cx="4403796" cy="1218564"/>
          </a:xfrm>
          <a:prstGeom prst="rect">
            <a:avLst/>
          </a:prstGeom>
        </p:spPr>
      </p:pic>
      <p:sp>
        <p:nvSpPr>
          <p:cNvPr id="55" name="Rectangle 54">
            <a:extLst>
              <a:ext uri="{FF2B5EF4-FFF2-40B4-BE49-F238E27FC236}">
                <a16:creationId xmlns:a16="http://schemas.microsoft.com/office/drawing/2014/main" id="{71514DB9-D558-4715-AEA3-876E071E8B41}"/>
              </a:ext>
            </a:extLst>
          </p:cNvPr>
          <p:cNvSpPr/>
          <p:nvPr/>
        </p:nvSpPr>
        <p:spPr>
          <a:xfrm>
            <a:off x="7157163" y="2433123"/>
            <a:ext cx="472362" cy="750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6174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FBC1F03-C02A-4F01-949B-C81B14D0CD93}"/>
              </a:ext>
            </a:extLst>
          </p:cNvPr>
          <p:cNvPicPr>
            <a:picLocks noChangeAspect="1"/>
          </p:cNvPicPr>
          <p:nvPr/>
        </p:nvPicPr>
        <p:blipFill>
          <a:blip r:embed="rId2"/>
          <a:srcRect/>
          <a:stretch/>
        </p:blipFill>
        <p:spPr>
          <a:xfrm>
            <a:off x="466721" y="1767073"/>
            <a:ext cx="5667375" cy="3187898"/>
          </a:xfrm>
          <a:prstGeom prst="rect">
            <a:avLst/>
          </a:prstGeom>
        </p:spPr>
      </p:pic>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a:xfrm>
            <a:off x="1381250" y="922668"/>
            <a:ext cx="4078452" cy="435600"/>
          </a:xfrm>
        </p:spPr>
        <p:txBody>
          <a:bodyPr/>
          <a:lstStyle/>
          <a:p>
            <a:r>
              <a:rPr lang="en-GB" dirty="0"/>
              <a:t>2.3 Enter Invoice Details:</a:t>
            </a:r>
            <a:br>
              <a:rPr lang="en-GB" dirty="0"/>
            </a:br>
            <a:r>
              <a:rPr lang="en-GB" dirty="0"/>
              <a:t>Item Quantity</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nvGraphicFramePr>
        <p:xfrm>
          <a:off x="466724" y="1419225"/>
          <a:ext cx="5667375" cy="3125757"/>
        </p:xfrm>
        <a:graphic>
          <a:graphicData uri="http://schemas.openxmlformats.org/drawingml/2006/table">
            <a:tbl>
              <a:tblPr firstRow="1" bandRow="1">
                <a:tableStyleId>{21E4AEA4-8DFA-4A89-87EB-49C32662AFE0}</a:tableStyleId>
              </a:tblPr>
              <a:tblGrid>
                <a:gridCol w="5667375">
                  <a:extLst>
                    <a:ext uri="{9D8B030D-6E8A-4147-A177-3AD203B41FA5}">
                      <a16:colId xmlns:a16="http://schemas.microsoft.com/office/drawing/2014/main" val="2814494913"/>
                    </a:ext>
                  </a:extLst>
                </a:gridCol>
              </a:tblGrid>
              <a:tr h="276225">
                <a:tc>
                  <a:txBody>
                    <a:bodyPr/>
                    <a:lstStyle/>
                    <a:p>
                      <a:r>
                        <a:rPr lang="en-GB" sz="1200" b="1" noProof="0" dirty="0"/>
                        <a:t>Screenshot</a:t>
                      </a:r>
                      <a:endParaRPr lang="en-GB" sz="1200" b="1" noProof="0" dirty="0">
                        <a:latin typeface="Quattrocento Sans" panose="020B0604020202020204" charset="0"/>
                      </a:endParaRPr>
                    </a:p>
                  </a:txBody>
                  <a:tcPr anchor="ctr"/>
                </a:tc>
                <a:extLst>
                  <a:ext uri="{0D108BD9-81ED-4DB2-BD59-A6C34878D82A}">
                    <a16:rowId xmlns:a16="http://schemas.microsoft.com/office/drawing/2014/main" val="707991688"/>
                  </a:ext>
                </a:extLst>
              </a:tr>
              <a:tr h="2849532">
                <a:tc>
                  <a:txBody>
                    <a:bodyPr/>
                    <a:lstStyle/>
                    <a:p>
                      <a:endParaRPr lang="en-GB" noProof="0" dirty="0"/>
                    </a:p>
                  </a:txBody>
                  <a:tcPr>
                    <a:noFill/>
                  </a:tcPr>
                </a:tc>
                <a:extLst>
                  <a:ext uri="{0D108BD9-81ED-4DB2-BD59-A6C34878D82A}">
                    <a16:rowId xmlns:a16="http://schemas.microsoft.com/office/drawing/2014/main" val="4188724866"/>
                  </a:ext>
                </a:extLst>
              </a:tr>
            </a:tbl>
          </a:graphicData>
        </a:graphic>
      </p:graphicFrame>
      <p:graphicFrame>
        <p:nvGraphicFramePr>
          <p:cNvPr id="13" name="Table 11">
            <a:extLst>
              <a:ext uri="{FF2B5EF4-FFF2-40B4-BE49-F238E27FC236}">
                <a16:creationId xmlns:a16="http://schemas.microsoft.com/office/drawing/2014/main" id="{D6A37363-5940-4BF6-97D9-19D0632B10CB}"/>
              </a:ext>
            </a:extLst>
          </p:cNvPr>
          <p:cNvGraphicFramePr>
            <a:graphicFrameLocks noGrp="1"/>
          </p:cNvGraphicFramePr>
          <p:nvPr>
            <p:extLst>
              <p:ext uri="{D42A27DB-BD31-4B8C-83A1-F6EECF244321}">
                <p14:modId xmlns:p14="http://schemas.microsoft.com/office/powerpoint/2010/main" val="507161220"/>
              </p:ext>
            </p:extLst>
          </p:nvPr>
        </p:nvGraphicFramePr>
        <p:xfrm>
          <a:off x="6219826" y="1419224"/>
          <a:ext cx="2457448" cy="3049134"/>
        </p:xfrm>
        <a:graphic>
          <a:graphicData uri="http://schemas.openxmlformats.org/drawingml/2006/table">
            <a:tbl>
              <a:tblPr firstRow="1" bandRow="1">
                <a:tableStyleId>{21E4AEA4-8DFA-4A89-87EB-49C32662AFE0}</a:tableStyleId>
              </a:tblPr>
              <a:tblGrid>
                <a:gridCol w="2457448">
                  <a:extLst>
                    <a:ext uri="{9D8B030D-6E8A-4147-A177-3AD203B41FA5}">
                      <a16:colId xmlns:a16="http://schemas.microsoft.com/office/drawing/2014/main" val="2814494913"/>
                    </a:ext>
                  </a:extLst>
                </a:gridCol>
              </a:tblGrid>
              <a:tr h="256064">
                <a:tc>
                  <a:txBody>
                    <a:bodyPr/>
                    <a:lstStyle/>
                    <a:p>
                      <a:r>
                        <a:rPr lang="en-GB" sz="1200" b="1" noProof="0" dirty="0">
                          <a:latin typeface="Quattrocento Sans" panose="020B0604020202020204" charset="0"/>
                        </a:rPr>
                        <a:t>Description</a:t>
                      </a:r>
                    </a:p>
                  </a:txBody>
                  <a:tcPr anchor="ctr"/>
                </a:tc>
                <a:extLst>
                  <a:ext uri="{0D108BD9-81ED-4DB2-BD59-A6C34878D82A}">
                    <a16:rowId xmlns:a16="http://schemas.microsoft.com/office/drawing/2014/main" val="707991688"/>
                  </a:ext>
                </a:extLst>
              </a:tr>
              <a:tr h="2774814">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Enter Item Quantity</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txBody>
                  <a:tcPr>
                    <a:noFill/>
                  </a:tcPr>
                </a:tc>
                <a:extLst>
                  <a:ext uri="{0D108BD9-81ED-4DB2-BD59-A6C34878D82A}">
                    <a16:rowId xmlns:a16="http://schemas.microsoft.com/office/drawing/2014/main" val="4188724866"/>
                  </a:ext>
                </a:extLst>
              </a:tr>
            </a:tbl>
          </a:graphicData>
        </a:graphic>
      </p:graphicFrame>
      <p:pic>
        <p:nvPicPr>
          <p:cNvPr id="9" name="Picture 8">
            <a:extLst>
              <a:ext uri="{FF2B5EF4-FFF2-40B4-BE49-F238E27FC236}">
                <a16:creationId xmlns:a16="http://schemas.microsoft.com/office/drawing/2014/main" id="{B7D27762-93B7-4677-BE87-02775B59EDDB}"/>
              </a:ext>
            </a:extLst>
          </p:cNvPr>
          <p:cNvPicPr>
            <a:picLocks noChangeAspect="1"/>
          </p:cNvPicPr>
          <p:nvPr/>
        </p:nvPicPr>
        <p:blipFill rotWithShape="1">
          <a:blip r:embed="rId3"/>
          <a:srcRect l="52610" t="187" r="-52610" b="-187"/>
          <a:stretch/>
        </p:blipFill>
        <p:spPr>
          <a:xfrm>
            <a:off x="6249046" y="2086255"/>
            <a:ext cx="4403796" cy="1218564"/>
          </a:xfrm>
          <a:prstGeom prst="rect">
            <a:avLst/>
          </a:prstGeom>
        </p:spPr>
      </p:pic>
      <p:grpSp>
        <p:nvGrpSpPr>
          <p:cNvPr id="12" name="Group 11">
            <a:extLst>
              <a:ext uri="{FF2B5EF4-FFF2-40B4-BE49-F238E27FC236}">
                <a16:creationId xmlns:a16="http://schemas.microsoft.com/office/drawing/2014/main" id="{44589A97-2D85-4F22-A490-F2D655AB1913}"/>
              </a:ext>
            </a:extLst>
          </p:cNvPr>
          <p:cNvGrpSpPr/>
          <p:nvPr/>
        </p:nvGrpSpPr>
        <p:grpSpPr>
          <a:xfrm>
            <a:off x="3195638" y="3162986"/>
            <a:ext cx="583723" cy="389238"/>
            <a:chOff x="1676877" y="4552608"/>
            <a:chExt cx="583723" cy="389238"/>
          </a:xfrm>
        </p:grpSpPr>
        <p:sp>
          <p:nvSpPr>
            <p:cNvPr id="14" name="Rectangle 13">
              <a:extLst>
                <a:ext uri="{FF2B5EF4-FFF2-40B4-BE49-F238E27FC236}">
                  <a16:creationId xmlns:a16="http://schemas.microsoft.com/office/drawing/2014/main" id="{E7CAA4B1-DFE9-415E-B19B-C49E88619526}"/>
                </a:ext>
              </a:extLst>
            </p:cNvPr>
            <p:cNvSpPr/>
            <p:nvPr/>
          </p:nvSpPr>
          <p:spPr>
            <a:xfrm>
              <a:off x="1676877" y="4827937"/>
              <a:ext cx="247173" cy="113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F429E7D6-DBFC-4691-BB61-C0F238C1C5D5}"/>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7</a:t>
              </a:r>
            </a:p>
          </p:txBody>
        </p:sp>
        <p:cxnSp>
          <p:nvCxnSpPr>
            <p:cNvPr id="16" name="Straight Connector 15">
              <a:extLst>
                <a:ext uri="{FF2B5EF4-FFF2-40B4-BE49-F238E27FC236}">
                  <a16:creationId xmlns:a16="http://schemas.microsoft.com/office/drawing/2014/main" id="{71100671-FF56-498A-8C8A-B6461063E669}"/>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CBDFDDC6-489E-4E50-83C2-EB7FB990066E}"/>
              </a:ext>
            </a:extLst>
          </p:cNvPr>
          <p:cNvSpPr/>
          <p:nvPr/>
        </p:nvSpPr>
        <p:spPr>
          <a:xfrm>
            <a:off x="7624763" y="2433122"/>
            <a:ext cx="381000" cy="750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31200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FBC1F03-C02A-4F01-949B-C81B14D0CD93}"/>
              </a:ext>
            </a:extLst>
          </p:cNvPr>
          <p:cNvPicPr>
            <a:picLocks noChangeAspect="1"/>
          </p:cNvPicPr>
          <p:nvPr/>
        </p:nvPicPr>
        <p:blipFill>
          <a:blip r:embed="rId2"/>
          <a:srcRect/>
          <a:stretch/>
        </p:blipFill>
        <p:spPr>
          <a:xfrm>
            <a:off x="466721" y="1767073"/>
            <a:ext cx="5667375" cy="3187898"/>
          </a:xfrm>
          <a:prstGeom prst="rect">
            <a:avLst/>
          </a:prstGeom>
        </p:spPr>
      </p:pic>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a:xfrm>
            <a:off x="1381250" y="922668"/>
            <a:ext cx="4078452" cy="435600"/>
          </a:xfrm>
        </p:spPr>
        <p:txBody>
          <a:bodyPr/>
          <a:lstStyle/>
          <a:p>
            <a:r>
              <a:rPr lang="en-GB" dirty="0"/>
              <a:t>2.3 Enter Invoice Details:</a:t>
            </a:r>
            <a:br>
              <a:rPr lang="en-GB" dirty="0"/>
            </a:br>
            <a:r>
              <a:rPr lang="en-GB" dirty="0"/>
              <a:t>Item Rate/Price</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nvGraphicFramePr>
        <p:xfrm>
          <a:off x="466724" y="1419225"/>
          <a:ext cx="5667375" cy="3125757"/>
        </p:xfrm>
        <a:graphic>
          <a:graphicData uri="http://schemas.openxmlformats.org/drawingml/2006/table">
            <a:tbl>
              <a:tblPr firstRow="1" bandRow="1">
                <a:tableStyleId>{21E4AEA4-8DFA-4A89-87EB-49C32662AFE0}</a:tableStyleId>
              </a:tblPr>
              <a:tblGrid>
                <a:gridCol w="5667375">
                  <a:extLst>
                    <a:ext uri="{9D8B030D-6E8A-4147-A177-3AD203B41FA5}">
                      <a16:colId xmlns:a16="http://schemas.microsoft.com/office/drawing/2014/main" val="2814494913"/>
                    </a:ext>
                  </a:extLst>
                </a:gridCol>
              </a:tblGrid>
              <a:tr h="276225">
                <a:tc>
                  <a:txBody>
                    <a:bodyPr/>
                    <a:lstStyle/>
                    <a:p>
                      <a:r>
                        <a:rPr lang="en-GB" sz="1200" b="1" noProof="0" dirty="0"/>
                        <a:t>Screenshot</a:t>
                      </a:r>
                      <a:endParaRPr lang="en-GB" sz="1200" b="1" noProof="0" dirty="0">
                        <a:latin typeface="Quattrocento Sans" panose="020B0604020202020204" charset="0"/>
                      </a:endParaRPr>
                    </a:p>
                  </a:txBody>
                  <a:tcPr anchor="ctr"/>
                </a:tc>
                <a:extLst>
                  <a:ext uri="{0D108BD9-81ED-4DB2-BD59-A6C34878D82A}">
                    <a16:rowId xmlns:a16="http://schemas.microsoft.com/office/drawing/2014/main" val="707991688"/>
                  </a:ext>
                </a:extLst>
              </a:tr>
              <a:tr h="2849532">
                <a:tc>
                  <a:txBody>
                    <a:bodyPr/>
                    <a:lstStyle/>
                    <a:p>
                      <a:endParaRPr lang="en-GB" noProof="0" dirty="0"/>
                    </a:p>
                  </a:txBody>
                  <a:tcPr>
                    <a:noFill/>
                  </a:tcPr>
                </a:tc>
                <a:extLst>
                  <a:ext uri="{0D108BD9-81ED-4DB2-BD59-A6C34878D82A}">
                    <a16:rowId xmlns:a16="http://schemas.microsoft.com/office/drawing/2014/main" val="4188724866"/>
                  </a:ext>
                </a:extLst>
              </a:tr>
            </a:tbl>
          </a:graphicData>
        </a:graphic>
      </p:graphicFrame>
      <p:graphicFrame>
        <p:nvGraphicFramePr>
          <p:cNvPr id="13" name="Table 11">
            <a:extLst>
              <a:ext uri="{FF2B5EF4-FFF2-40B4-BE49-F238E27FC236}">
                <a16:creationId xmlns:a16="http://schemas.microsoft.com/office/drawing/2014/main" id="{D6A37363-5940-4BF6-97D9-19D0632B10CB}"/>
              </a:ext>
            </a:extLst>
          </p:cNvPr>
          <p:cNvGraphicFramePr>
            <a:graphicFrameLocks noGrp="1"/>
          </p:cNvGraphicFramePr>
          <p:nvPr>
            <p:extLst>
              <p:ext uri="{D42A27DB-BD31-4B8C-83A1-F6EECF244321}">
                <p14:modId xmlns:p14="http://schemas.microsoft.com/office/powerpoint/2010/main" val="3701578404"/>
              </p:ext>
            </p:extLst>
          </p:nvPr>
        </p:nvGraphicFramePr>
        <p:xfrm>
          <a:off x="6219826" y="1419224"/>
          <a:ext cx="2457448" cy="3049134"/>
        </p:xfrm>
        <a:graphic>
          <a:graphicData uri="http://schemas.openxmlformats.org/drawingml/2006/table">
            <a:tbl>
              <a:tblPr firstRow="1" bandRow="1">
                <a:tableStyleId>{21E4AEA4-8DFA-4A89-87EB-49C32662AFE0}</a:tableStyleId>
              </a:tblPr>
              <a:tblGrid>
                <a:gridCol w="2457448">
                  <a:extLst>
                    <a:ext uri="{9D8B030D-6E8A-4147-A177-3AD203B41FA5}">
                      <a16:colId xmlns:a16="http://schemas.microsoft.com/office/drawing/2014/main" val="2814494913"/>
                    </a:ext>
                  </a:extLst>
                </a:gridCol>
              </a:tblGrid>
              <a:tr h="256064">
                <a:tc>
                  <a:txBody>
                    <a:bodyPr/>
                    <a:lstStyle/>
                    <a:p>
                      <a:r>
                        <a:rPr lang="en-GB" sz="1200" b="1" noProof="0" dirty="0">
                          <a:latin typeface="Quattrocento Sans" panose="020B0604020202020204" charset="0"/>
                        </a:rPr>
                        <a:t>Description</a:t>
                      </a:r>
                    </a:p>
                  </a:txBody>
                  <a:tcPr anchor="ctr"/>
                </a:tc>
                <a:extLst>
                  <a:ext uri="{0D108BD9-81ED-4DB2-BD59-A6C34878D82A}">
                    <a16:rowId xmlns:a16="http://schemas.microsoft.com/office/drawing/2014/main" val="707991688"/>
                  </a:ext>
                </a:extLst>
              </a:tr>
              <a:tr h="2774814">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Enter Item Rate/Price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txBody>
                  <a:tcPr>
                    <a:noFill/>
                  </a:tcPr>
                </a:tc>
                <a:extLst>
                  <a:ext uri="{0D108BD9-81ED-4DB2-BD59-A6C34878D82A}">
                    <a16:rowId xmlns:a16="http://schemas.microsoft.com/office/drawing/2014/main" val="4188724866"/>
                  </a:ext>
                </a:extLst>
              </a:tr>
            </a:tbl>
          </a:graphicData>
        </a:graphic>
      </p:graphicFrame>
      <p:pic>
        <p:nvPicPr>
          <p:cNvPr id="9" name="Picture 8">
            <a:extLst>
              <a:ext uri="{FF2B5EF4-FFF2-40B4-BE49-F238E27FC236}">
                <a16:creationId xmlns:a16="http://schemas.microsoft.com/office/drawing/2014/main" id="{B7D27762-93B7-4677-BE87-02775B59EDDB}"/>
              </a:ext>
            </a:extLst>
          </p:cNvPr>
          <p:cNvPicPr>
            <a:picLocks noChangeAspect="1"/>
          </p:cNvPicPr>
          <p:nvPr/>
        </p:nvPicPr>
        <p:blipFill rotWithShape="1">
          <a:blip r:embed="rId3"/>
          <a:srcRect l="52610" t="187" r="-52610" b="-187"/>
          <a:stretch/>
        </p:blipFill>
        <p:spPr>
          <a:xfrm>
            <a:off x="6249046" y="2086255"/>
            <a:ext cx="4403796" cy="1218564"/>
          </a:xfrm>
          <a:prstGeom prst="rect">
            <a:avLst/>
          </a:prstGeom>
        </p:spPr>
      </p:pic>
      <p:sp>
        <p:nvSpPr>
          <p:cNvPr id="19" name="Rectangle 18">
            <a:extLst>
              <a:ext uri="{FF2B5EF4-FFF2-40B4-BE49-F238E27FC236}">
                <a16:creationId xmlns:a16="http://schemas.microsoft.com/office/drawing/2014/main" id="{93E6643F-18DF-49F9-AEA1-A798A209F621}"/>
              </a:ext>
            </a:extLst>
          </p:cNvPr>
          <p:cNvSpPr/>
          <p:nvPr/>
        </p:nvSpPr>
        <p:spPr>
          <a:xfrm>
            <a:off x="7998619" y="2433122"/>
            <a:ext cx="283370" cy="750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838FDBB7-7A1E-4F8D-98EE-9601DB225DB8}"/>
              </a:ext>
            </a:extLst>
          </p:cNvPr>
          <p:cNvGrpSpPr/>
          <p:nvPr/>
        </p:nvGrpSpPr>
        <p:grpSpPr>
          <a:xfrm>
            <a:off x="3478262" y="3160293"/>
            <a:ext cx="670719" cy="389238"/>
            <a:chOff x="1589881" y="4552608"/>
            <a:chExt cx="670719" cy="389238"/>
          </a:xfrm>
        </p:grpSpPr>
        <p:sp>
          <p:nvSpPr>
            <p:cNvPr id="21" name="Rectangle 20">
              <a:extLst>
                <a:ext uri="{FF2B5EF4-FFF2-40B4-BE49-F238E27FC236}">
                  <a16:creationId xmlns:a16="http://schemas.microsoft.com/office/drawing/2014/main" id="{AD4B4E5E-CB83-4EFA-9181-FF9AF0EBE583}"/>
                </a:ext>
              </a:extLst>
            </p:cNvPr>
            <p:cNvSpPr/>
            <p:nvPr/>
          </p:nvSpPr>
          <p:spPr>
            <a:xfrm>
              <a:off x="1589881" y="4827937"/>
              <a:ext cx="334170" cy="113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2F22217C-0F59-411B-B094-E9D095CCCB79}"/>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8</a:t>
              </a:r>
            </a:p>
          </p:txBody>
        </p:sp>
        <p:cxnSp>
          <p:nvCxnSpPr>
            <p:cNvPr id="23" name="Straight Connector 22">
              <a:extLst>
                <a:ext uri="{FF2B5EF4-FFF2-40B4-BE49-F238E27FC236}">
                  <a16:creationId xmlns:a16="http://schemas.microsoft.com/office/drawing/2014/main" id="{6AF8E5FE-D38D-4580-A0B7-C02CDEF3A3FD}"/>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3789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FBC1F03-C02A-4F01-949B-C81B14D0CD93}"/>
              </a:ext>
            </a:extLst>
          </p:cNvPr>
          <p:cNvPicPr>
            <a:picLocks noChangeAspect="1"/>
          </p:cNvPicPr>
          <p:nvPr/>
        </p:nvPicPr>
        <p:blipFill>
          <a:blip r:embed="rId2"/>
          <a:srcRect/>
          <a:stretch/>
        </p:blipFill>
        <p:spPr>
          <a:xfrm>
            <a:off x="466721" y="1767073"/>
            <a:ext cx="5667375" cy="3187898"/>
          </a:xfrm>
          <a:prstGeom prst="rect">
            <a:avLst/>
          </a:prstGeom>
        </p:spPr>
      </p:pic>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a:xfrm>
            <a:off x="1381250" y="922668"/>
            <a:ext cx="4078452" cy="435600"/>
          </a:xfrm>
        </p:spPr>
        <p:txBody>
          <a:bodyPr/>
          <a:lstStyle/>
          <a:p>
            <a:r>
              <a:rPr lang="en-GB" dirty="0"/>
              <a:t>2.3 Download Invoice (1/2)</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nvGraphicFramePr>
        <p:xfrm>
          <a:off x="466724" y="1419225"/>
          <a:ext cx="5667375" cy="3125757"/>
        </p:xfrm>
        <a:graphic>
          <a:graphicData uri="http://schemas.openxmlformats.org/drawingml/2006/table">
            <a:tbl>
              <a:tblPr firstRow="1" bandRow="1">
                <a:tableStyleId>{21E4AEA4-8DFA-4A89-87EB-49C32662AFE0}</a:tableStyleId>
              </a:tblPr>
              <a:tblGrid>
                <a:gridCol w="5667375">
                  <a:extLst>
                    <a:ext uri="{9D8B030D-6E8A-4147-A177-3AD203B41FA5}">
                      <a16:colId xmlns:a16="http://schemas.microsoft.com/office/drawing/2014/main" val="2814494913"/>
                    </a:ext>
                  </a:extLst>
                </a:gridCol>
              </a:tblGrid>
              <a:tr h="276225">
                <a:tc>
                  <a:txBody>
                    <a:bodyPr/>
                    <a:lstStyle/>
                    <a:p>
                      <a:r>
                        <a:rPr lang="en-GB" sz="1200" b="1" noProof="0" dirty="0"/>
                        <a:t>Screenshot</a:t>
                      </a:r>
                      <a:endParaRPr lang="en-GB" sz="1200" b="1" noProof="0" dirty="0">
                        <a:latin typeface="Quattrocento Sans" panose="020B0604020202020204" charset="0"/>
                      </a:endParaRPr>
                    </a:p>
                  </a:txBody>
                  <a:tcPr anchor="ctr"/>
                </a:tc>
                <a:extLst>
                  <a:ext uri="{0D108BD9-81ED-4DB2-BD59-A6C34878D82A}">
                    <a16:rowId xmlns:a16="http://schemas.microsoft.com/office/drawing/2014/main" val="707991688"/>
                  </a:ext>
                </a:extLst>
              </a:tr>
              <a:tr h="2849532">
                <a:tc>
                  <a:txBody>
                    <a:bodyPr/>
                    <a:lstStyle/>
                    <a:p>
                      <a:endParaRPr lang="en-GB" noProof="0" dirty="0"/>
                    </a:p>
                  </a:txBody>
                  <a:tcPr>
                    <a:noFill/>
                  </a:tcPr>
                </a:tc>
                <a:extLst>
                  <a:ext uri="{0D108BD9-81ED-4DB2-BD59-A6C34878D82A}">
                    <a16:rowId xmlns:a16="http://schemas.microsoft.com/office/drawing/2014/main" val="4188724866"/>
                  </a:ext>
                </a:extLst>
              </a:tr>
            </a:tbl>
          </a:graphicData>
        </a:graphic>
      </p:graphicFrame>
      <p:graphicFrame>
        <p:nvGraphicFramePr>
          <p:cNvPr id="13" name="Table 11">
            <a:extLst>
              <a:ext uri="{FF2B5EF4-FFF2-40B4-BE49-F238E27FC236}">
                <a16:creationId xmlns:a16="http://schemas.microsoft.com/office/drawing/2014/main" id="{D6A37363-5940-4BF6-97D9-19D0632B10CB}"/>
              </a:ext>
            </a:extLst>
          </p:cNvPr>
          <p:cNvGraphicFramePr>
            <a:graphicFrameLocks noGrp="1"/>
          </p:cNvGraphicFramePr>
          <p:nvPr>
            <p:extLst>
              <p:ext uri="{D42A27DB-BD31-4B8C-83A1-F6EECF244321}">
                <p14:modId xmlns:p14="http://schemas.microsoft.com/office/powerpoint/2010/main" val="2363086631"/>
              </p:ext>
            </p:extLst>
          </p:nvPr>
        </p:nvGraphicFramePr>
        <p:xfrm>
          <a:off x="6219826" y="1419224"/>
          <a:ext cx="2457448" cy="3049134"/>
        </p:xfrm>
        <a:graphic>
          <a:graphicData uri="http://schemas.openxmlformats.org/drawingml/2006/table">
            <a:tbl>
              <a:tblPr firstRow="1" bandRow="1">
                <a:tableStyleId>{21E4AEA4-8DFA-4A89-87EB-49C32662AFE0}</a:tableStyleId>
              </a:tblPr>
              <a:tblGrid>
                <a:gridCol w="2457448">
                  <a:extLst>
                    <a:ext uri="{9D8B030D-6E8A-4147-A177-3AD203B41FA5}">
                      <a16:colId xmlns:a16="http://schemas.microsoft.com/office/drawing/2014/main" val="2814494913"/>
                    </a:ext>
                  </a:extLst>
                </a:gridCol>
              </a:tblGrid>
              <a:tr h="256064">
                <a:tc>
                  <a:txBody>
                    <a:bodyPr/>
                    <a:lstStyle/>
                    <a:p>
                      <a:r>
                        <a:rPr lang="en-GB" sz="1200" b="1" noProof="0" dirty="0">
                          <a:latin typeface="Quattrocento Sans" panose="020B0604020202020204" charset="0"/>
                        </a:rPr>
                        <a:t>Description</a:t>
                      </a:r>
                    </a:p>
                  </a:txBody>
                  <a:tcPr anchor="ctr"/>
                </a:tc>
                <a:extLst>
                  <a:ext uri="{0D108BD9-81ED-4DB2-BD59-A6C34878D82A}">
                    <a16:rowId xmlns:a16="http://schemas.microsoft.com/office/drawing/2014/main" val="707991688"/>
                  </a:ext>
                </a:extLst>
              </a:tr>
              <a:tr h="2774814">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Click Download Invoice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txBody>
                  <a:tcPr>
                    <a:noFill/>
                  </a:tcPr>
                </a:tc>
                <a:extLst>
                  <a:ext uri="{0D108BD9-81ED-4DB2-BD59-A6C34878D82A}">
                    <a16:rowId xmlns:a16="http://schemas.microsoft.com/office/drawing/2014/main" val="4188724866"/>
                  </a:ext>
                </a:extLst>
              </a:tr>
            </a:tbl>
          </a:graphicData>
        </a:graphic>
      </p:graphicFrame>
      <p:grpSp>
        <p:nvGrpSpPr>
          <p:cNvPr id="25" name="Group 24">
            <a:extLst>
              <a:ext uri="{FF2B5EF4-FFF2-40B4-BE49-F238E27FC236}">
                <a16:creationId xmlns:a16="http://schemas.microsoft.com/office/drawing/2014/main" id="{444C09CA-1E72-4957-928A-F93242182EC3}"/>
              </a:ext>
            </a:extLst>
          </p:cNvPr>
          <p:cNvGrpSpPr/>
          <p:nvPr/>
        </p:nvGrpSpPr>
        <p:grpSpPr>
          <a:xfrm>
            <a:off x="4352924" y="2155313"/>
            <a:ext cx="854695" cy="375956"/>
            <a:chOff x="1405905" y="4552608"/>
            <a:chExt cx="854695" cy="375956"/>
          </a:xfrm>
        </p:grpSpPr>
        <p:sp>
          <p:nvSpPr>
            <p:cNvPr id="8" name="Rectangle 7">
              <a:extLst>
                <a:ext uri="{FF2B5EF4-FFF2-40B4-BE49-F238E27FC236}">
                  <a16:creationId xmlns:a16="http://schemas.microsoft.com/office/drawing/2014/main" id="{6988B0EC-0C7C-448F-825C-C668D4EB7C9F}"/>
                </a:ext>
              </a:extLst>
            </p:cNvPr>
            <p:cNvSpPr/>
            <p:nvPr/>
          </p:nvSpPr>
          <p:spPr>
            <a:xfrm>
              <a:off x="1405905" y="4831555"/>
              <a:ext cx="520525" cy="97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83B73FBF-1B7A-4761-841C-6D48727DE91B}"/>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1</a:t>
              </a:r>
            </a:p>
          </p:txBody>
        </p:sp>
        <p:cxnSp>
          <p:nvCxnSpPr>
            <p:cNvPr id="20" name="Straight Connector 19">
              <a:extLst>
                <a:ext uri="{FF2B5EF4-FFF2-40B4-BE49-F238E27FC236}">
                  <a16:creationId xmlns:a16="http://schemas.microsoft.com/office/drawing/2014/main" id="{886A92E3-7400-4659-907D-FAE6B5800ED5}"/>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117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Document and process introduction</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0" i="0" u="none" strike="noStrike" kern="0" cap="none" spc="0" normalizeH="0" baseline="0" noProof="0">
                <a:ln>
                  <a:noFill/>
                </a:ln>
                <a:solidFill>
                  <a:srgbClr val="000000"/>
                </a:solidFill>
                <a:effectLst/>
                <a:uLnTx/>
                <a:uFillTx/>
                <a:latin typeface="Lora"/>
                <a:ea typeface="Lora"/>
                <a:cs typeface="Lora"/>
                <a:sym typeface="Lora"/>
              </a:rPr>
              <a:t>1</a:t>
            </a:r>
            <a:endParaRPr kumimoji="0" sz="2400" b="0" i="0" u="none" strike="noStrike" kern="0" cap="none" spc="0" normalizeH="0" baseline="0" noProof="0">
              <a:ln>
                <a:noFill/>
              </a:ln>
              <a:solidFill>
                <a:srgbClr val="000000"/>
              </a:solidFill>
              <a:effectLst/>
              <a:uLnTx/>
              <a:uFillTx/>
              <a:latin typeface="Lora"/>
              <a:ea typeface="Lora"/>
              <a:cs typeface="Lora"/>
              <a:sym typeface="Lor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FBC1F03-C02A-4F01-949B-C81B14D0CD93}"/>
              </a:ext>
            </a:extLst>
          </p:cNvPr>
          <p:cNvPicPr>
            <a:picLocks noChangeAspect="1"/>
          </p:cNvPicPr>
          <p:nvPr/>
        </p:nvPicPr>
        <p:blipFill>
          <a:blip r:embed="rId2"/>
          <a:srcRect/>
          <a:stretch/>
        </p:blipFill>
        <p:spPr>
          <a:xfrm>
            <a:off x="466721" y="1767073"/>
            <a:ext cx="5667374" cy="3187898"/>
          </a:xfrm>
          <a:prstGeom prst="rect">
            <a:avLst/>
          </a:prstGeom>
        </p:spPr>
      </p:pic>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a:xfrm>
            <a:off x="1381250" y="922668"/>
            <a:ext cx="4078452" cy="435600"/>
          </a:xfrm>
        </p:spPr>
        <p:txBody>
          <a:bodyPr/>
          <a:lstStyle/>
          <a:p>
            <a:r>
              <a:rPr lang="en-GB" dirty="0"/>
              <a:t>2.3 Download Invoice (2/2)</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nvGraphicFramePr>
        <p:xfrm>
          <a:off x="466724" y="1419225"/>
          <a:ext cx="5667375" cy="3125757"/>
        </p:xfrm>
        <a:graphic>
          <a:graphicData uri="http://schemas.openxmlformats.org/drawingml/2006/table">
            <a:tbl>
              <a:tblPr firstRow="1" bandRow="1">
                <a:tableStyleId>{21E4AEA4-8DFA-4A89-87EB-49C32662AFE0}</a:tableStyleId>
              </a:tblPr>
              <a:tblGrid>
                <a:gridCol w="5667375">
                  <a:extLst>
                    <a:ext uri="{9D8B030D-6E8A-4147-A177-3AD203B41FA5}">
                      <a16:colId xmlns:a16="http://schemas.microsoft.com/office/drawing/2014/main" val="2814494913"/>
                    </a:ext>
                  </a:extLst>
                </a:gridCol>
              </a:tblGrid>
              <a:tr h="276225">
                <a:tc>
                  <a:txBody>
                    <a:bodyPr/>
                    <a:lstStyle/>
                    <a:p>
                      <a:r>
                        <a:rPr lang="en-GB" sz="1200" b="1" noProof="0" dirty="0"/>
                        <a:t>Screenshot</a:t>
                      </a:r>
                      <a:endParaRPr lang="en-GB" sz="1200" b="1" noProof="0" dirty="0">
                        <a:latin typeface="Quattrocento Sans" panose="020B0604020202020204" charset="0"/>
                      </a:endParaRPr>
                    </a:p>
                  </a:txBody>
                  <a:tcPr anchor="ctr"/>
                </a:tc>
                <a:extLst>
                  <a:ext uri="{0D108BD9-81ED-4DB2-BD59-A6C34878D82A}">
                    <a16:rowId xmlns:a16="http://schemas.microsoft.com/office/drawing/2014/main" val="707991688"/>
                  </a:ext>
                </a:extLst>
              </a:tr>
              <a:tr h="2849532">
                <a:tc>
                  <a:txBody>
                    <a:bodyPr/>
                    <a:lstStyle/>
                    <a:p>
                      <a:endParaRPr lang="en-GB" noProof="0" dirty="0"/>
                    </a:p>
                  </a:txBody>
                  <a:tcPr>
                    <a:noFill/>
                  </a:tcPr>
                </a:tc>
                <a:extLst>
                  <a:ext uri="{0D108BD9-81ED-4DB2-BD59-A6C34878D82A}">
                    <a16:rowId xmlns:a16="http://schemas.microsoft.com/office/drawing/2014/main" val="4188724866"/>
                  </a:ext>
                </a:extLst>
              </a:tr>
            </a:tbl>
          </a:graphicData>
        </a:graphic>
      </p:graphicFrame>
      <p:graphicFrame>
        <p:nvGraphicFramePr>
          <p:cNvPr id="13" name="Table 11">
            <a:extLst>
              <a:ext uri="{FF2B5EF4-FFF2-40B4-BE49-F238E27FC236}">
                <a16:creationId xmlns:a16="http://schemas.microsoft.com/office/drawing/2014/main" id="{D6A37363-5940-4BF6-97D9-19D0632B10CB}"/>
              </a:ext>
            </a:extLst>
          </p:cNvPr>
          <p:cNvGraphicFramePr>
            <a:graphicFrameLocks noGrp="1"/>
          </p:cNvGraphicFramePr>
          <p:nvPr>
            <p:extLst>
              <p:ext uri="{D42A27DB-BD31-4B8C-83A1-F6EECF244321}">
                <p14:modId xmlns:p14="http://schemas.microsoft.com/office/powerpoint/2010/main" val="4120732884"/>
              </p:ext>
            </p:extLst>
          </p:nvPr>
        </p:nvGraphicFramePr>
        <p:xfrm>
          <a:off x="6219826" y="1419224"/>
          <a:ext cx="2457448" cy="3049134"/>
        </p:xfrm>
        <a:graphic>
          <a:graphicData uri="http://schemas.openxmlformats.org/drawingml/2006/table">
            <a:tbl>
              <a:tblPr firstRow="1" bandRow="1">
                <a:tableStyleId>{21E4AEA4-8DFA-4A89-87EB-49C32662AFE0}</a:tableStyleId>
              </a:tblPr>
              <a:tblGrid>
                <a:gridCol w="2457448">
                  <a:extLst>
                    <a:ext uri="{9D8B030D-6E8A-4147-A177-3AD203B41FA5}">
                      <a16:colId xmlns:a16="http://schemas.microsoft.com/office/drawing/2014/main" val="2814494913"/>
                    </a:ext>
                  </a:extLst>
                </a:gridCol>
              </a:tblGrid>
              <a:tr h="256064">
                <a:tc>
                  <a:txBody>
                    <a:bodyPr/>
                    <a:lstStyle/>
                    <a:p>
                      <a:r>
                        <a:rPr lang="en-GB" sz="1200" b="1" noProof="0" dirty="0">
                          <a:latin typeface="Quattrocento Sans" panose="020B0604020202020204" charset="0"/>
                        </a:rPr>
                        <a:t>Description</a:t>
                      </a:r>
                    </a:p>
                  </a:txBody>
                  <a:tcPr anchor="ctr"/>
                </a:tc>
                <a:extLst>
                  <a:ext uri="{0D108BD9-81ED-4DB2-BD59-A6C34878D82A}">
                    <a16:rowId xmlns:a16="http://schemas.microsoft.com/office/drawing/2014/main" val="707991688"/>
                  </a:ext>
                </a:extLst>
              </a:tr>
              <a:tr h="2774814">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Confirm Successful download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Click </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New Invoice</a:t>
                      </a: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 to return to home page to prepare for next invoice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You may be asked by Google Chrome for permission to download multiple documents. Follow the action below to allow multiple downloads from this webpage. This is required to do </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once</a:t>
                      </a: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Click </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Allow</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txBody>
                  <a:tcPr>
                    <a:noFill/>
                  </a:tcPr>
                </a:tc>
                <a:extLst>
                  <a:ext uri="{0D108BD9-81ED-4DB2-BD59-A6C34878D82A}">
                    <a16:rowId xmlns:a16="http://schemas.microsoft.com/office/drawing/2014/main" val="4188724866"/>
                  </a:ext>
                </a:extLst>
              </a:tr>
            </a:tbl>
          </a:graphicData>
        </a:graphic>
      </p:graphicFrame>
      <p:grpSp>
        <p:nvGrpSpPr>
          <p:cNvPr id="25" name="Group 24">
            <a:extLst>
              <a:ext uri="{FF2B5EF4-FFF2-40B4-BE49-F238E27FC236}">
                <a16:creationId xmlns:a16="http://schemas.microsoft.com/office/drawing/2014/main" id="{444C09CA-1E72-4957-928A-F93242182EC3}"/>
              </a:ext>
            </a:extLst>
          </p:cNvPr>
          <p:cNvGrpSpPr/>
          <p:nvPr/>
        </p:nvGrpSpPr>
        <p:grpSpPr>
          <a:xfrm>
            <a:off x="466718" y="4391766"/>
            <a:ext cx="1038051" cy="439790"/>
            <a:chOff x="1222549" y="4552608"/>
            <a:chExt cx="1038051" cy="439790"/>
          </a:xfrm>
        </p:grpSpPr>
        <p:sp>
          <p:nvSpPr>
            <p:cNvPr id="8" name="Rectangle 7">
              <a:extLst>
                <a:ext uri="{FF2B5EF4-FFF2-40B4-BE49-F238E27FC236}">
                  <a16:creationId xmlns:a16="http://schemas.microsoft.com/office/drawing/2014/main" id="{6988B0EC-0C7C-448F-825C-C668D4EB7C9F}"/>
                </a:ext>
              </a:extLst>
            </p:cNvPr>
            <p:cNvSpPr/>
            <p:nvPr/>
          </p:nvSpPr>
          <p:spPr>
            <a:xfrm>
              <a:off x="1222549" y="4831555"/>
              <a:ext cx="703882" cy="1608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83B73FBF-1B7A-4761-841C-6D48727DE91B}"/>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1</a:t>
              </a:r>
            </a:p>
          </p:txBody>
        </p:sp>
        <p:cxnSp>
          <p:nvCxnSpPr>
            <p:cNvPr id="20" name="Straight Connector 19">
              <a:extLst>
                <a:ext uri="{FF2B5EF4-FFF2-40B4-BE49-F238E27FC236}">
                  <a16:creationId xmlns:a16="http://schemas.microsoft.com/office/drawing/2014/main" id="{886A92E3-7400-4659-907D-FAE6B5800ED5}"/>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3323978F-78CC-4169-882C-2082AC3F8D6B}"/>
              </a:ext>
            </a:extLst>
          </p:cNvPr>
          <p:cNvGrpSpPr/>
          <p:nvPr/>
        </p:nvGrpSpPr>
        <p:grpSpPr>
          <a:xfrm>
            <a:off x="3121818" y="2845541"/>
            <a:ext cx="668155" cy="413128"/>
            <a:chOff x="1592445" y="4552608"/>
            <a:chExt cx="668155" cy="413128"/>
          </a:xfrm>
        </p:grpSpPr>
        <p:sp>
          <p:nvSpPr>
            <p:cNvPr id="12" name="Rectangle 11">
              <a:extLst>
                <a:ext uri="{FF2B5EF4-FFF2-40B4-BE49-F238E27FC236}">
                  <a16:creationId xmlns:a16="http://schemas.microsoft.com/office/drawing/2014/main" id="{1A0B7EF9-060F-4DA9-B6E2-CC68AA0FA5CD}"/>
                </a:ext>
              </a:extLst>
            </p:cNvPr>
            <p:cNvSpPr/>
            <p:nvPr/>
          </p:nvSpPr>
          <p:spPr>
            <a:xfrm>
              <a:off x="1592445" y="4831556"/>
              <a:ext cx="333985" cy="1341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345B89C-50E9-42BE-A291-2F95CADDDB25}"/>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2</a:t>
              </a:r>
            </a:p>
          </p:txBody>
        </p:sp>
        <p:cxnSp>
          <p:nvCxnSpPr>
            <p:cNvPr id="15" name="Straight Connector 14">
              <a:extLst>
                <a:ext uri="{FF2B5EF4-FFF2-40B4-BE49-F238E27FC236}">
                  <a16:creationId xmlns:a16="http://schemas.microsoft.com/office/drawing/2014/main" id="{543DB301-08C7-4300-A8CA-FAA60D4C1ADF}"/>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4" name="Picture 3" descr="Graphical user interface, text, application&#10;&#10;Description automatically generated">
            <a:extLst>
              <a:ext uri="{FF2B5EF4-FFF2-40B4-BE49-F238E27FC236}">
                <a16:creationId xmlns:a16="http://schemas.microsoft.com/office/drawing/2014/main" id="{389897FB-BB1F-4F2F-AF96-19818FC4BDE6}"/>
              </a:ext>
            </a:extLst>
          </p:cNvPr>
          <p:cNvPicPr>
            <a:picLocks noChangeAspect="1"/>
          </p:cNvPicPr>
          <p:nvPr/>
        </p:nvPicPr>
        <p:blipFill rotWithShape="1">
          <a:blip r:embed="rId3"/>
          <a:srcRect l="23350" t="24461" r="24401" b="29741"/>
          <a:stretch/>
        </p:blipFill>
        <p:spPr>
          <a:xfrm>
            <a:off x="866775" y="1969294"/>
            <a:ext cx="938213" cy="378619"/>
          </a:xfrm>
          <a:prstGeom prst="rect">
            <a:avLst/>
          </a:prstGeom>
          <a:ln>
            <a:solidFill>
              <a:schemeClr val="tx1"/>
            </a:solidFill>
          </a:ln>
        </p:spPr>
      </p:pic>
      <p:grpSp>
        <p:nvGrpSpPr>
          <p:cNvPr id="16" name="Group 15">
            <a:extLst>
              <a:ext uri="{FF2B5EF4-FFF2-40B4-BE49-F238E27FC236}">
                <a16:creationId xmlns:a16="http://schemas.microsoft.com/office/drawing/2014/main" id="{540FA212-E78B-4E26-B280-3CF23718D4D0}"/>
              </a:ext>
            </a:extLst>
          </p:cNvPr>
          <p:cNvGrpSpPr/>
          <p:nvPr/>
        </p:nvGrpSpPr>
        <p:grpSpPr>
          <a:xfrm>
            <a:off x="1340743" y="1909712"/>
            <a:ext cx="561651" cy="413128"/>
            <a:chOff x="1698949" y="4552608"/>
            <a:chExt cx="561651" cy="413128"/>
          </a:xfrm>
        </p:grpSpPr>
        <p:sp>
          <p:nvSpPr>
            <p:cNvPr id="19" name="Rectangle 18">
              <a:extLst>
                <a:ext uri="{FF2B5EF4-FFF2-40B4-BE49-F238E27FC236}">
                  <a16:creationId xmlns:a16="http://schemas.microsoft.com/office/drawing/2014/main" id="{797FB883-580F-46BF-81E9-5D2EAD9DF3E6}"/>
                </a:ext>
              </a:extLst>
            </p:cNvPr>
            <p:cNvSpPr/>
            <p:nvPr/>
          </p:nvSpPr>
          <p:spPr>
            <a:xfrm>
              <a:off x="1698949" y="4831556"/>
              <a:ext cx="227481" cy="1341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F4E57909-8DE4-4D52-917B-F4A09ABEC9A4}"/>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3</a:t>
              </a:r>
            </a:p>
          </p:txBody>
        </p:sp>
        <p:cxnSp>
          <p:nvCxnSpPr>
            <p:cNvPr id="22" name="Straight Connector 21">
              <a:extLst>
                <a:ext uri="{FF2B5EF4-FFF2-40B4-BE49-F238E27FC236}">
                  <a16:creationId xmlns:a16="http://schemas.microsoft.com/office/drawing/2014/main" id="{A418622F-E87F-4C72-A747-E29AD72FE70C}"/>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69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FBC1F03-C02A-4F01-949B-C81B14D0CD93}"/>
              </a:ext>
            </a:extLst>
          </p:cNvPr>
          <p:cNvPicPr>
            <a:picLocks noChangeAspect="1"/>
          </p:cNvPicPr>
          <p:nvPr/>
        </p:nvPicPr>
        <p:blipFill>
          <a:blip r:embed="rId2"/>
          <a:srcRect/>
          <a:stretch/>
        </p:blipFill>
        <p:spPr>
          <a:xfrm>
            <a:off x="466721" y="1767073"/>
            <a:ext cx="5667374" cy="3187897"/>
          </a:xfrm>
          <a:prstGeom prst="rect">
            <a:avLst/>
          </a:prstGeom>
        </p:spPr>
      </p:pic>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a:xfrm>
            <a:off x="1381249" y="922668"/>
            <a:ext cx="4151871" cy="435600"/>
          </a:xfrm>
        </p:spPr>
        <p:txBody>
          <a:bodyPr/>
          <a:lstStyle/>
          <a:p>
            <a:r>
              <a:rPr lang="en-GB" dirty="0"/>
              <a:t>2.3 Close invoice-generator.com</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nvGraphicFramePr>
        <p:xfrm>
          <a:off x="466724" y="1419225"/>
          <a:ext cx="5667375" cy="3125757"/>
        </p:xfrm>
        <a:graphic>
          <a:graphicData uri="http://schemas.openxmlformats.org/drawingml/2006/table">
            <a:tbl>
              <a:tblPr firstRow="1" bandRow="1">
                <a:tableStyleId>{21E4AEA4-8DFA-4A89-87EB-49C32662AFE0}</a:tableStyleId>
              </a:tblPr>
              <a:tblGrid>
                <a:gridCol w="5667375">
                  <a:extLst>
                    <a:ext uri="{9D8B030D-6E8A-4147-A177-3AD203B41FA5}">
                      <a16:colId xmlns:a16="http://schemas.microsoft.com/office/drawing/2014/main" val="2814494913"/>
                    </a:ext>
                  </a:extLst>
                </a:gridCol>
              </a:tblGrid>
              <a:tr h="276225">
                <a:tc>
                  <a:txBody>
                    <a:bodyPr/>
                    <a:lstStyle/>
                    <a:p>
                      <a:r>
                        <a:rPr lang="en-GB" sz="1200" b="1" noProof="0" dirty="0"/>
                        <a:t>Screenshot</a:t>
                      </a:r>
                      <a:endParaRPr lang="en-GB" sz="1200" b="1" noProof="0" dirty="0">
                        <a:latin typeface="Quattrocento Sans" panose="020B0604020202020204" charset="0"/>
                      </a:endParaRPr>
                    </a:p>
                  </a:txBody>
                  <a:tcPr anchor="ctr"/>
                </a:tc>
                <a:extLst>
                  <a:ext uri="{0D108BD9-81ED-4DB2-BD59-A6C34878D82A}">
                    <a16:rowId xmlns:a16="http://schemas.microsoft.com/office/drawing/2014/main" val="707991688"/>
                  </a:ext>
                </a:extLst>
              </a:tr>
              <a:tr h="2849532">
                <a:tc>
                  <a:txBody>
                    <a:bodyPr/>
                    <a:lstStyle/>
                    <a:p>
                      <a:endParaRPr lang="en-GB" noProof="0" dirty="0"/>
                    </a:p>
                  </a:txBody>
                  <a:tcPr>
                    <a:noFill/>
                  </a:tcPr>
                </a:tc>
                <a:extLst>
                  <a:ext uri="{0D108BD9-81ED-4DB2-BD59-A6C34878D82A}">
                    <a16:rowId xmlns:a16="http://schemas.microsoft.com/office/drawing/2014/main" val="4188724866"/>
                  </a:ext>
                </a:extLst>
              </a:tr>
            </a:tbl>
          </a:graphicData>
        </a:graphic>
      </p:graphicFrame>
      <p:graphicFrame>
        <p:nvGraphicFramePr>
          <p:cNvPr id="13" name="Table 11">
            <a:extLst>
              <a:ext uri="{FF2B5EF4-FFF2-40B4-BE49-F238E27FC236}">
                <a16:creationId xmlns:a16="http://schemas.microsoft.com/office/drawing/2014/main" id="{D6A37363-5940-4BF6-97D9-19D0632B10CB}"/>
              </a:ext>
            </a:extLst>
          </p:cNvPr>
          <p:cNvGraphicFramePr>
            <a:graphicFrameLocks noGrp="1"/>
          </p:cNvGraphicFramePr>
          <p:nvPr>
            <p:extLst>
              <p:ext uri="{D42A27DB-BD31-4B8C-83A1-F6EECF244321}">
                <p14:modId xmlns:p14="http://schemas.microsoft.com/office/powerpoint/2010/main" val="314335962"/>
              </p:ext>
            </p:extLst>
          </p:nvPr>
        </p:nvGraphicFramePr>
        <p:xfrm>
          <a:off x="6219826" y="1419224"/>
          <a:ext cx="2457448" cy="3049134"/>
        </p:xfrm>
        <a:graphic>
          <a:graphicData uri="http://schemas.openxmlformats.org/drawingml/2006/table">
            <a:tbl>
              <a:tblPr firstRow="1" bandRow="1">
                <a:tableStyleId>{21E4AEA4-8DFA-4A89-87EB-49C32662AFE0}</a:tableStyleId>
              </a:tblPr>
              <a:tblGrid>
                <a:gridCol w="2457448">
                  <a:extLst>
                    <a:ext uri="{9D8B030D-6E8A-4147-A177-3AD203B41FA5}">
                      <a16:colId xmlns:a16="http://schemas.microsoft.com/office/drawing/2014/main" val="2814494913"/>
                    </a:ext>
                  </a:extLst>
                </a:gridCol>
              </a:tblGrid>
              <a:tr h="256064">
                <a:tc>
                  <a:txBody>
                    <a:bodyPr/>
                    <a:lstStyle/>
                    <a:p>
                      <a:r>
                        <a:rPr lang="en-GB" sz="1200" b="1" noProof="0" dirty="0">
                          <a:latin typeface="Quattrocento Sans" panose="020B0604020202020204" charset="0"/>
                        </a:rPr>
                        <a:t>Description</a:t>
                      </a:r>
                    </a:p>
                  </a:txBody>
                  <a:tcPr anchor="ctr"/>
                </a:tc>
                <a:extLst>
                  <a:ext uri="{0D108BD9-81ED-4DB2-BD59-A6C34878D82A}">
                    <a16:rowId xmlns:a16="http://schemas.microsoft.com/office/drawing/2014/main" val="707991688"/>
                  </a:ext>
                </a:extLst>
              </a:tr>
              <a:tr h="2774814">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Close invoice-generator.com open in Google Chrome</a:t>
                      </a:r>
                      <a:endPar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GB" sz="1100" b="0" i="1" u="none" strike="noStrike" kern="1200" cap="none" spc="0" normalizeH="0" baseline="0" noProof="0" dirty="0">
                          <a:ln>
                            <a:noFill/>
                          </a:ln>
                          <a:solidFill>
                            <a:prstClr val="black"/>
                          </a:solidFill>
                          <a:effectLst/>
                          <a:uLnTx/>
                          <a:uFillTx/>
                          <a:latin typeface="Quattrocento Sans" panose="020B0604020202020204" charset="0"/>
                          <a:ea typeface="+mn-ea"/>
                          <a:cs typeface="+mn-cs"/>
                        </a:rPr>
                        <a:t>You can either close the tab or the entire window.</a:t>
                      </a:r>
                    </a:p>
                  </a:txBody>
                  <a:tcPr>
                    <a:noFill/>
                  </a:tcPr>
                </a:tc>
                <a:extLst>
                  <a:ext uri="{0D108BD9-81ED-4DB2-BD59-A6C34878D82A}">
                    <a16:rowId xmlns:a16="http://schemas.microsoft.com/office/drawing/2014/main" val="4188724866"/>
                  </a:ext>
                </a:extLst>
              </a:tr>
            </a:tbl>
          </a:graphicData>
        </a:graphic>
      </p:graphicFrame>
      <p:grpSp>
        <p:nvGrpSpPr>
          <p:cNvPr id="10" name="Group 9">
            <a:extLst>
              <a:ext uri="{FF2B5EF4-FFF2-40B4-BE49-F238E27FC236}">
                <a16:creationId xmlns:a16="http://schemas.microsoft.com/office/drawing/2014/main" id="{3323978F-78CC-4169-882C-2082AC3F8D6B}"/>
              </a:ext>
            </a:extLst>
          </p:cNvPr>
          <p:cNvGrpSpPr/>
          <p:nvPr/>
        </p:nvGrpSpPr>
        <p:grpSpPr>
          <a:xfrm>
            <a:off x="5681764" y="1423875"/>
            <a:ext cx="452238" cy="454156"/>
            <a:chOff x="1474192" y="4511580"/>
            <a:chExt cx="452238" cy="454156"/>
          </a:xfrm>
        </p:grpSpPr>
        <p:sp>
          <p:nvSpPr>
            <p:cNvPr id="12" name="Rectangle 11">
              <a:extLst>
                <a:ext uri="{FF2B5EF4-FFF2-40B4-BE49-F238E27FC236}">
                  <a16:creationId xmlns:a16="http://schemas.microsoft.com/office/drawing/2014/main" id="{1A0B7EF9-060F-4DA9-B6E2-CC68AA0FA5CD}"/>
                </a:ext>
              </a:extLst>
            </p:cNvPr>
            <p:cNvSpPr/>
            <p:nvPr/>
          </p:nvSpPr>
          <p:spPr>
            <a:xfrm>
              <a:off x="1793178" y="4831556"/>
              <a:ext cx="133252" cy="1341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345B89C-50E9-42BE-A291-2F95CADDDB25}"/>
                </a:ext>
              </a:extLst>
            </p:cNvPr>
            <p:cNvSpPr/>
            <p:nvPr/>
          </p:nvSpPr>
          <p:spPr>
            <a:xfrm>
              <a:off x="1474192" y="4511580"/>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2</a:t>
              </a:r>
            </a:p>
          </p:txBody>
        </p:sp>
        <p:cxnSp>
          <p:nvCxnSpPr>
            <p:cNvPr id="15" name="Straight Connector 14">
              <a:extLst>
                <a:ext uri="{FF2B5EF4-FFF2-40B4-BE49-F238E27FC236}">
                  <a16:creationId xmlns:a16="http://schemas.microsoft.com/office/drawing/2014/main" id="{543DB301-08C7-4300-A8CA-FAA60D4C1ADF}"/>
                </a:ext>
              </a:extLst>
            </p:cNvPr>
            <p:cNvCxnSpPr>
              <a:cxnSpLocks/>
            </p:cNvCxnSpPr>
            <p:nvPr/>
          </p:nvCxnSpPr>
          <p:spPr>
            <a:xfrm rot="16200000" flipV="1">
              <a:off x="1646193" y="4679100"/>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2301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Attachments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400" dirty="0">
                <a:latin typeface="Lora"/>
                <a:ea typeface="Lora"/>
                <a:cs typeface="Lora"/>
                <a:sym typeface="Lora"/>
              </a:rPr>
              <a:t>3</a:t>
            </a:r>
            <a:endParaRPr kumimoji="0" sz="2400" b="0" i="0" u="none" strike="noStrike" kern="0" cap="none" spc="0" normalizeH="0" baseline="0" noProof="0" dirty="0">
              <a:ln>
                <a:noFill/>
              </a:ln>
              <a:solidFill>
                <a:srgbClr val="000000"/>
              </a:solidFill>
              <a:effectLst/>
              <a:uLnTx/>
              <a:uFillTx/>
              <a:latin typeface="Lora"/>
              <a:ea typeface="Lora"/>
              <a:cs typeface="Lora"/>
              <a:sym typeface="Lora"/>
            </a:endParaRPr>
          </a:p>
        </p:txBody>
      </p:sp>
    </p:spTree>
    <p:extLst>
      <p:ext uri="{BB962C8B-B14F-4D97-AF65-F5344CB8AC3E}">
        <p14:creationId xmlns:p14="http://schemas.microsoft.com/office/powerpoint/2010/main" val="1524562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p:txBody>
          <a:bodyPr/>
          <a:lstStyle/>
          <a:p>
            <a:r>
              <a:rPr lang="en-GB" dirty="0"/>
              <a:t>3.1 Excel Spreadsheet</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nvGraphicFramePr>
        <p:xfrm>
          <a:off x="466724" y="1419225"/>
          <a:ext cx="5667375" cy="3125757"/>
        </p:xfrm>
        <a:graphic>
          <a:graphicData uri="http://schemas.openxmlformats.org/drawingml/2006/table">
            <a:tbl>
              <a:tblPr firstRow="1" bandRow="1">
                <a:tableStyleId>{21E4AEA4-8DFA-4A89-87EB-49C32662AFE0}</a:tableStyleId>
              </a:tblPr>
              <a:tblGrid>
                <a:gridCol w="5667375">
                  <a:extLst>
                    <a:ext uri="{9D8B030D-6E8A-4147-A177-3AD203B41FA5}">
                      <a16:colId xmlns:a16="http://schemas.microsoft.com/office/drawing/2014/main" val="2814494913"/>
                    </a:ext>
                  </a:extLst>
                </a:gridCol>
              </a:tblGrid>
              <a:tr h="276225">
                <a:tc>
                  <a:txBody>
                    <a:bodyPr/>
                    <a:lstStyle/>
                    <a:p>
                      <a:r>
                        <a:rPr lang="en-GB" sz="1200" b="1" noProof="0" dirty="0"/>
                        <a:t>Screenshot</a:t>
                      </a:r>
                      <a:endParaRPr lang="en-GB" sz="1200" b="1" noProof="0" dirty="0">
                        <a:latin typeface="Quattrocento Sans" panose="020B0604020202020204" charset="0"/>
                      </a:endParaRPr>
                    </a:p>
                  </a:txBody>
                  <a:tcPr anchor="ctr"/>
                </a:tc>
                <a:extLst>
                  <a:ext uri="{0D108BD9-81ED-4DB2-BD59-A6C34878D82A}">
                    <a16:rowId xmlns:a16="http://schemas.microsoft.com/office/drawing/2014/main" val="707991688"/>
                  </a:ext>
                </a:extLst>
              </a:tr>
              <a:tr h="2849532">
                <a:tc>
                  <a:txBody>
                    <a:bodyPr/>
                    <a:lstStyle/>
                    <a:p>
                      <a:endParaRPr lang="en-GB" noProof="0" dirty="0"/>
                    </a:p>
                  </a:txBody>
                  <a:tcPr>
                    <a:noFill/>
                  </a:tcPr>
                </a:tc>
                <a:extLst>
                  <a:ext uri="{0D108BD9-81ED-4DB2-BD59-A6C34878D82A}">
                    <a16:rowId xmlns:a16="http://schemas.microsoft.com/office/drawing/2014/main" val="4188724866"/>
                  </a:ext>
                </a:extLst>
              </a:tr>
            </a:tbl>
          </a:graphicData>
        </a:graphic>
      </p:graphicFrame>
      <p:graphicFrame>
        <p:nvGraphicFramePr>
          <p:cNvPr id="13" name="Table 11">
            <a:extLst>
              <a:ext uri="{FF2B5EF4-FFF2-40B4-BE49-F238E27FC236}">
                <a16:creationId xmlns:a16="http://schemas.microsoft.com/office/drawing/2014/main" id="{D6A37363-5940-4BF6-97D9-19D0632B10CB}"/>
              </a:ext>
            </a:extLst>
          </p:cNvPr>
          <p:cNvGraphicFramePr>
            <a:graphicFrameLocks noGrp="1"/>
          </p:cNvGraphicFramePr>
          <p:nvPr>
            <p:extLst>
              <p:ext uri="{D42A27DB-BD31-4B8C-83A1-F6EECF244321}">
                <p14:modId xmlns:p14="http://schemas.microsoft.com/office/powerpoint/2010/main" val="2561193730"/>
              </p:ext>
            </p:extLst>
          </p:nvPr>
        </p:nvGraphicFramePr>
        <p:xfrm>
          <a:off x="6219826" y="1419224"/>
          <a:ext cx="2457448" cy="3550920"/>
        </p:xfrm>
        <a:graphic>
          <a:graphicData uri="http://schemas.openxmlformats.org/drawingml/2006/table">
            <a:tbl>
              <a:tblPr firstRow="1" bandRow="1">
                <a:tableStyleId>{21E4AEA4-8DFA-4A89-87EB-49C32662AFE0}</a:tableStyleId>
              </a:tblPr>
              <a:tblGrid>
                <a:gridCol w="2457448">
                  <a:extLst>
                    <a:ext uri="{9D8B030D-6E8A-4147-A177-3AD203B41FA5}">
                      <a16:colId xmlns:a16="http://schemas.microsoft.com/office/drawing/2014/main" val="2814494913"/>
                    </a:ext>
                  </a:extLst>
                </a:gridCol>
              </a:tblGrid>
              <a:tr h="256064">
                <a:tc>
                  <a:txBody>
                    <a:bodyPr/>
                    <a:lstStyle/>
                    <a:p>
                      <a:r>
                        <a:rPr lang="en-GB" sz="1200" b="1" noProof="0" dirty="0">
                          <a:latin typeface="Quattrocento Sans" panose="020B0604020202020204" charset="0"/>
                        </a:rPr>
                        <a:t>Description</a:t>
                      </a:r>
                    </a:p>
                  </a:txBody>
                  <a:tcPr anchor="ctr"/>
                </a:tc>
                <a:extLst>
                  <a:ext uri="{0D108BD9-81ED-4DB2-BD59-A6C34878D82A}">
                    <a16:rowId xmlns:a16="http://schemas.microsoft.com/office/drawing/2014/main" val="707991688"/>
                  </a:ext>
                </a:extLst>
              </a:tr>
              <a:tr h="2774814">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InvoiceData.xlsx</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GB" sz="1100" b="0" i="1" u="none" strike="noStrike" kern="1200" cap="none" spc="0" normalizeH="0" baseline="0" noProof="0" dirty="0">
                          <a:ln>
                            <a:noFill/>
                          </a:ln>
                          <a:solidFill>
                            <a:prstClr val="black"/>
                          </a:solidFill>
                          <a:effectLst/>
                          <a:uLnTx/>
                          <a:uFillTx/>
                          <a:latin typeface="Quattrocento Sans" panose="020B0604020202020204" charset="0"/>
                          <a:ea typeface="+mn-ea"/>
                          <a:cs typeface="+mn-cs"/>
                        </a:rPr>
                        <a:t>This spreadsheet contains all the necessary information to generate one invoice per row. </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1"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GB" sz="1100" b="1" i="0" u="sng" strike="noStrike" kern="1200" cap="none" spc="0" normalizeH="0" baseline="0" noProof="0" dirty="0">
                          <a:ln>
                            <a:noFill/>
                          </a:ln>
                          <a:solidFill>
                            <a:prstClr val="black"/>
                          </a:solidFill>
                          <a:effectLst/>
                          <a:uLnTx/>
                          <a:uFillTx/>
                          <a:latin typeface="Quattrocento Sans" panose="020B0604020202020204" charset="0"/>
                          <a:ea typeface="+mn-ea"/>
                          <a:cs typeface="+mn-cs"/>
                        </a:rPr>
                        <a:t>Document pre-requisites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The name of the spreadsheet is </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Invoices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The following columns exist in the table:</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 </a:t>
                      </a:r>
                      <a:b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b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(1) </a:t>
                      </a:r>
                      <a:r>
                        <a:rPr kumimoji="0" lang="en-GB" sz="1100" b="1" i="0" u="none" strike="noStrike" kern="1200" cap="none" spc="0" normalizeH="0" baseline="0" noProof="0" dirty="0" err="1">
                          <a:ln>
                            <a:noFill/>
                          </a:ln>
                          <a:solidFill>
                            <a:prstClr val="black"/>
                          </a:solidFill>
                          <a:effectLst/>
                          <a:uLnTx/>
                          <a:uFillTx/>
                          <a:latin typeface="Quattrocento Sans" panose="020B0604020202020204" charset="0"/>
                          <a:ea typeface="+mn-ea"/>
                          <a:cs typeface="+mn-cs"/>
                        </a:rPr>
                        <a:t>InvoiceNumber</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 </a:t>
                      </a:r>
                      <a:b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b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(2) </a:t>
                      </a:r>
                      <a:r>
                        <a:rPr kumimoji="0" lang="en-GB" sz="1100" b="1" i="0" u="none" strike="noStrike" kern="1200" cap="none" spc="0" normalizeH="0" baseline="0" noProof="0" dirty="0" err="1">
                          <a:ln>
                            <a:noFill/>
                          </a:ln>
                          <a:solidFill>
                            <a:prstClr val="black"/>
                          </a:solidFill>
                          <a:effectLst/>
                          <a:uLnTx/>
                          <a:uFillTx/>
                          <a:latin typeface="Quattrocento Sans" panose="020B0604020202020204" charset="0"/>
                          <a:ea typeface="+mn-ea"/>
                          <a:cs typeface="+mn-cs"/>
                        </a:rPr>
                        <a:t>InvoiceDate</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 </a:t>
                      </a:r>
                      <a:b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b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(3) </a:t>
                      </a:r>
                      <a:r>
                        <a:rPr kumimoji="0" lang="en-GB" sz="1100" b="1" i="0" u="none" strike="noStrike" kern="1200" cap="none" spc="0" normalizeH="0" baseline="0" noProof="0" dirty="0" err="1">
                          <a:ln>
                            <a:noFill/>
                          </a:ln>
                          <a:solidFill>
                            <a:prstClr val="black"/>
                          </a:solidFill>
                          <a:effectLst/>
                          <a:uLnTx/>
                          <a:uFillTx/>
                          <a:latin typeface="Quattrocento Sans" panose="020B0604020202020204" charset="0"/>
                          <a:ea typeface="+mn-ea"/>
                          <a:cs typeface="+mn-cs"/>
                        </a:rPr>
                        <a:t>InvoiceDueDate</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 </a:t>
                      </a:r>
                      <a:b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b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(4) </a:t>
                      </a:r>
                      <a:r>
                        <a:rPr kumimoji="0" lang="en-GB" sz="1100" b="1" i="0" u="none" strike="noStrike" kern="1200" cap="none" spc="0" normalizeH="0" baseline="0" noProof="0" dirty="0" err="1">
                          <a:ln>
                            <a:noFill/>
                          </a:ln>
                          <a:solidFill>
                            <a:prstClr val="black"/>
                          </a:solidFill>
                          <a:effectLst/>
                          <a:uLnTx/>
                          <a:uFillTx/>
                          <a:latin typeface="Quattrocento Sans" panose="020B0604020202020204" charset="0"/>
                          <a:ea typeface="+mn-ea"/>
                          <a:cs typeface="+mn-cs"/>
                        </a:rPr>
                        <a:t>InvoiceFrom</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 </a:t>
                      </a:r>
                      <a:b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b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(5) </a:t>
                      </a:r>
                      <a:r>
                        <a:rPr kumimoji="0" lang="en-GB" sz="1100" b="1" i="0" u="none" strike="noStrike" kern="1200" cap="none" spc="0" normalizeH="0" baseline="0" noProof="0" dirty="0" err="1">
                          <a:ln>
                            <a:noFill/>
                          </a:ln>
                          <a:solidFill>
                            <a:prstClr val="black"/>
                          </a:solidFill>
                          <a:effectLst/>
                          <a:uLnTx/>
                          <a:uFillTx/>
                          <a:latin typeface="Quattrocento Sans" panose="020B0604020202020204" charset="0"/>
                          <a:ea typeface="+mn-ea"/>
                          <a:cs typeface="+mn-cs"/>
                        </a:rPr>
                        <a:t>InvoiceTo</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 </a:t>
                      </a:r>
                      <a:b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b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(6) </a:t>
                      </a:r>
                      <a:r>
                        <a:rPr kumimoji="0" lang="en-GB" sz="1100" b="1" i="0" u="none" strike="noStrike" kern="1200" cap="none" spc="0" normalizeH="0" baseline="0" noProof="0" dirty="0" err="1">
                          <a:ln>
                            <a:noFill/>
                          </a:ln>
                          <a:solidFill>
                            <a:prstClr val="black"/>
                          </a:solidFill>
                          <a:effectLst/>
                          <a:uLnTx/>
                          <a:uFillTx/>
                          <a:latin typeface="Quattrocento Sans" panose="020B0604020202020204" charset="0"/>
                          <a:ea typeface="+mn-ea"/>
                          <a:cs typeface="+mn-cs"/>
                        </a:rPr>
                        <a:t>ProductDescription</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 </a:t>
                      </a:r>
                      <a:b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b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(7) </a:t>
                      </a:r>
                      <a:r>
                        <a:rPr kumimoji="0" lang="en-GB" sz="1100" b="1" i="0" u="none" strike="noStrike" kern="1200" cap="none" spc="0" normalizeH="0" baseline="0" noProof="0" dirty="0" err="1">
                          <a:ln>
                            <a:noFill/>
                          </a:ln>
                          <a:solidFill>
                            <a:prstClr val="black"/>
                          </a:solidFill>
                          <a:effectLst/>
                          <a:uLnTx/>
                          <a:uFillTx/>
                          <a:latin typeface="Quattrocento Sans" panose="020B0604020202020204" charset="0"/>
                          <a:ea typeface="+mn-ea"/>
                          <a:cs typeface="+mn-cs"/>
                        </a:rPr>
                        <a:t>ProductQuantity</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 </a:t>
                      </a:r>
                      <a:b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b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(8) </a:t>
                      </a:r>
                      <a:r>
                        <a:rPr kumimoji="0" lang="en-GB" sz="1100" b="1" i="0" u="none" strike="noStrike" kern="1200" cap="none" spc="0" normalizeH="0" baseline="0" noProof="0" dirty="0" err="1">
                          <a:ln>
                            <a:noFill/>
                          </a:ln>
                          <a:solidFill>
                            <a:prstClr val="black"/>
                          </a:solidFill>
                          <a:effectLst/>
                          <a:uLnTx/>
                          <a:uFillTx/>
                          <a:latin typeface="Quattrocento Sans" panose="020B0604020202020204" charset="0"/>
                          <a:ea typeface="+mn-ea"/>
                          <a:cs typeface="+mn-cs"/>
                        </a:rPr>
                        <a:t>ProductPrice</a:t>
                      </a: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txBody>
                  <a:tcPr>
                    <a:noFill/>
                  </a:tcPr>
                </a:tc>
                <a:extLst>
                  <a:ext uri="{0D108BD9-81ED-4DB2-BD59-A6C34878D82A}">
                    <a16:rowId xmlns:a16="http://schemas.microsoft.com/office/drawing/2014/main" val="4188724866"/>
                  </a:ext>
                </a:extLst>
              </a:tr>
            </a:tbl>
          </a:graphicData>
        </a:graphic>
      </p:graphicFrame>
      <p:pic>
        <p:nvPicPr>
          <p:cNvPr id="4" name="Picture 3">
            <a:extLst>
              <a:ext uri="{FF2B5EF4-FFF2-40B4-BE49-F238E27FC236}">
                <a16:creationId xmlns:a16="http://schemas.microsoft.com/office/drawing/2014/main" id="{DDD96A00-DC73-4F41-83C6-E357001D6D3C}"/>
              </a:ext>
            </a:extLst>
          </p:cNvPr>
          <p:cNvPicPr>
            <a:picLocks noChangeAspect="1"/>
          </p:cNvPicPr>
          <p:nvPr/>
        </p:nvPicPr>
        <p:blipFill>
          <a:blip r:embed="rId2"/>
          <a:stretch>
            <a:fillRect/>
          </a:stretch>
        </p:blipFill>
        <p:spPr>
          <a:xfrm>
            <a:off x="466723" y="1751015"/>
            <a:ext cx="5667375" cy="2462176"/>
          </a:xfrm>
          <a:prstGeom prst="rect">
            <a:avLst/>
          </a:prstGeom>
        </p:spPr>
      </p:pic>
      <p:sp>
        <p:nvSpPr>
          <p:cNvPr id="8" name="Rectangle 7">
            <a:extLst>
              <a:ext uri="{FF2B5EF4-FFF2-40B4-BE49-F238E27FC236}">
                <a16:creationId xmlns:a16="http://schemas.microsoft.com/office/drawing/2014/main" id="{6988B0EC-0C7C-448F-825C-C668D4EB7C9F}"/>
              </a:ext>
            </a:extLst>
          </p:cNvPr>
          <p:cNvSpPr/>
          <p:nvPr/>
        </p:nvSpPr>
        <p:spPr>
          <a:xfrm>
            <a:off x="466722" y="1757465"/>
            <a:ext cx="5667375" cy="2455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59ACBA8E-7694-432B-8357-83B50223606D}"/>
              </a:ext>
            </a:extLst>
          </p:cNvPr>
          <p:cNvSpPr/>
          <p:nvPr/>
        </p:nvSpPr>
        <p:spPr>
          <a:xfrm>
            <a:off x="326557" y="1617300"/>
            <a:ext cx="280328" cy="2803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Tree>
    <p:extLst>
      <p:ext uri="{BB962C8B-B14F-4D97-AF65-F5344CB8AC3E}">
        <p14:creationId xmlns:p14="http://schemas.microsoft.com/office/powerpoint/2010/main" val="521308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p:txBody>
          <a:bodyPr/>
          <a:lstStyle/>
          <a:p>
            <a:r>
              <a:rPr lang="en-GB" dirty="0"/>
              <a:t>1.1 Introduction</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extLst>
              <p:ext uri="{D42A27DB-BD31-4B8C-83A1-F6EECF244321}">
                <p14:modId xmlns:p14="http://schemas.microsoft.com/office/powerpoint/2010/main" val="2691955462"/>
              </p:ext>
            </p:extLst>
          </p:nvPr>
        </p:nvGraphicFramePr>
        <p:xfrm>
          <a:off x="466726" y="1600200"/>
          <a:ext cx="3743324" cy="2545097"/>
        </p:xfrm>
        <a:graphic>
          <a:graphicData uri="http://schemas.openxmlformats.org/drawingml/2006/table">
            <a:tbl>
              <a:tblPr firstRow="1" bandRow="1">
                <a:tableStyleId>{21E4AEA4-8DFA-4A89-87EB-49C32662AFE0}</a:tableStyleId>
              </a:tblPr>
              <a:tblGrid>
                <a:gridCol w="3743324">
                  <a:extLst>
                    <a:ext uri="{9D8B030D-6E8A-4147-A177-3AD203B41FA5}">
                      <a16:colId xmlns:a16="http://schemas.microsoft.com/office/drawing/2014/main" val="2814494913"/>
                    </a:ext>
                  </a:extLst>
                </a:gridCol>
              </a:tblGrid>
              <a:tr h="285750">
                <a:tc>
                  <a:txBody>
                    <a:bodyPr/>
                    <a:lstStyle/>
                    <a:p>
                      <a:r>
                        <a:rPr lang="en-GB" sz="1200" b="1" noProof="0" dirty="0"/>
                        <a:t>About This Document</a:t>
                      </a:r>
                      <a:endParaRPr lang="en-GB" sz="1200" b="1" noProof="0" dirty="0">
                        <a:latin typeface="Quattrocento Sans" panose="020B0604020202020204" charset="0"/>
                      </a:endParaRPr>
                    </a:p>
                  </a:txBody>
                  <a:tcPr anchor="ctr"/>
                </a:tc>
                <a:extLst>
                  <a:ext uri="{0D108BD9-81ED-4DB2-BD59-A6C34878D82A}">
                    <a16:rowId xmlns:a16="http://schemas.microsoft.com/office/drawing/2014/main" val="707991688"/>
                  </a:ext>
                </a:extLst>
              </a:tr>
              <a:tr h="225934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dk1"/>
                          </a:solidFill>
                          <a:effectLst/>
                          <a:latin typeface="Quattrocento Sans" panose="020B0604020202020204" charset="0"/>
                          <a:ea typeface="+mn-ea"/>
                          <a:cs typeface="+mn-cs"/>
                          <a:sym typeface="Arial"/>
                        </a:rPr>
                        <a:t>The Process Definition Document outlines the business process chosen for automation using UiPath Robotic Process Automation (RPA) technology. </a:t>
                      </a:r>
                      <a:endParaRPr lang="nb-NO" sz="1100" b="0" i="0" u="none" strike="noStrike" cap="none" dirty="0">
                        <a:solidFill>
                          <a:schemeClr val="dk1"/>
                        </a:solidFill>
                        <a:effectLst/>
                        <a:latin typeface="Quattrocento Sans" panose="020B0604020202020204" charset="0"/>
                        <a:ea typeface="+mn-ea"/>
                        <a:cs typeface="+mn-cs"/>
                        <a:sym typeface="Arial"/>
                      </a:endParaRPr>
                    </a:p>
                    <a:p>
                      <a:endParaRPr lang="en-GB" sz="1100" noProof="0" dirty="0">
                        <a:latin typeface="Quattrocento Sans"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noProof="0" dirty="0">
                          <a:latin typeface="Quattrocento Sans" panose="020B0604020202020204" charset="0"/>
                        </a:rPr>
                        <a:t>The document describes the sequence of actions performed as part of the business process, and the </a:t>
                      </a:r>
                      <a:r>
                        <a:rPr lang="en-US" sz="1100" b="0" i="0" u="none" strike="noStrike" cap="none" dirty="0">
                          <a:solidFill>
                            <a:schemeClr val="dk1"/>
                          </a:solidFill>
                          <a:effectLst/>
                          <a:latin typeface="Quattrocento Sans" panose="020B0604020202020204" charset="0"/>
                          <a:ea typeface="+mn-ea"/>
                          <a:cs typeface="+mn-cs"/>
                          <a:sym typeface="Arial"/>
                        </a:rPr>
                        <a:t>document serves as a base for developers, providing them with the details required for applying robotic process automation to the selected business process.</a:t>
                      </a:r>
                      <a:endParaRPr lang="nb-NO" sz="1100" b="0" i="0" u="none" strike="noStrike" cap="none" dirty="0">
                        <a:solidFill>
                          <a:schemeClr val="dk1"/>
                        </a:solidFill>
                        <a:effectLst/>
                        <a:latin typeface="Quattrocento Sans" panose="020B0604020202020204" charset="0"/>
                        <a:ea typeface="+mn-ea"/>
                        <a:cs typeface="+mn-cs"/>
                        <a:sym typeface="Arial"/>
                      </a:endParaRPr>
                    </a:p>
                    <a:p>
                      <a:endParaRPr lang="en-GB" noProof="0" dirty="0"/>
                    </a:p>
                  </a:txBody>
                  <a:tcPr>
                    <a:noFill/>
                  </a:tcPr>
                </a:tc>
                <a:extLst>
                  <a:ext uri="{0D108BD9-81ED-4DB2-BD59-A6C34878D82A}">
                    <a16:rowId xmlns:a16="http://schemas.microsoft.com/office/drawing/2014/main" val="4188724866"/>
                  </a:ext>
                </a:extLst>
              </a:tr>
            </a:tbl>
          </a:graphicData>
        </a:graphic>
      </p:graphicFrame>
      <p:graphicFrame>
        <p:nvGraphicFramePr>
          <p:cNvPr id="13" name="Table 11">
            <a:extLst>
              <a:ext uri="{FF2B5EF4-FFF2-40B4-BE49-F238E27FC236}">
                <a16:creationId xmlns:a16="http://schemas.microsoft.com/office/drawing/2014/main" id="{D6A37363-5940-4BF6-97D9-19D0632B10CB}"/>
              </a:ext>
            </a:extLst>
          </p:cNvPr>
          <p:cNvGraphicFramePr>
            <a:graphicFrameLocks noGrp="1"/>
          </p:cNvGraphicFramePr>
          <p:nvPr>
            <p:extLst>
              <p:ext uri="{D42A27DB-BD31-4B8C-83A1-F6EECF244321}">
                <p14:modId xmlns:p14="http://schemas.microsoft.com/office/powerpoint/2010/main" val="1084151824"/>
              </p:ext>
            </p:extLst>
          </p:nvPr>
        </p:nvGraphicFramePr>
        <p:xfrm>
          <a:off x="4933950" y="1600199"/>
          <a:ext cx="3743324" cy="2724150"/>
        </p:xfrm>
        <a:graphic>
          <a:graphicData uri="http://schemas.openxmlformats.org/drawingml/2006/table">
            <a:tbl>
              <a:tblPr firstRow="1" bandRow="1">
                <a:tableStyleId>{21E4AEA4-8DFA-4A89-87EB-49C32662AFE0}</a:tableStyleId>
              </a:tblPr>
              <a:tblGrid>
                <a:gridCol w="3743324">
                  <a:extLst>
                    <a:ext uri="{9D8B030D-6E8A-4147-A177-3AD203B41FA5}">
                      <a16:colId xmlns:a16="http://schemas.microsoft.com/office/drawing/2014/main" val="2814494913"/>
                    </a:ext>
                  </a:extLst>
                </a:gridCol>
              </a:tblGrid>
              <a:tr h="285750">
                <a:tc>
                  <a:txBody>
                    <a:bodyPr/>
                    <a:lstStyle/>
                    <a:p>
                      <a:r>
                        <a:rPr lang="en-GB" sz="1200" b="1" noProof="0" dirty="0">
                          <a:latin typeface="Quattrocento Sans" panose="020B0604020202020204" charset="0"/>
                        </a:rPr>
                        <a:t>Table of Contents</a:t>
                      </a:r>
                    </a:p>
                  </a:txBody>
                  <a:tcPr anchor="ctr"/>
                </a:tc>
                <a:extLst>
                  <a:ext uri="{0D108BD9-81ED-4DB2-BD59-A6C34878D82A}">
                    <a16:rowId xmlns:a16="http://schemas.microsoft.com/office/drawing/2014/main" val="707991688"/>
                  </a:ext>
                </a:extLst>
              </a:tr>
              <a:tr h="2259347">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Introduction</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Document Introduction</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Process Description</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Process Diagram</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Application Overview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 Automatic Invoicing</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Open invoice spreadsheet</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Open invoice-generator.com</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Enter invoice details</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Download invoice</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Close invoice-generator.com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Attachments</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Excel spreadsheet containing invoice data</a:t>
                      </a:r>
                    </a:p>
                    <a:p>
                      <a:pPr marL="228600" marR="0" lvl="7"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nb-NO"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txBody>
                  <a:tcPr>
                    <a:noFill/>
                  </a:tcPr>
                </a:tc>
                <a:extLst>
                  <a:ext uri="{0D108BD9-81ED-4DB2-BD59-A6C34878D82A}">
                    <a16:rowId xmlns:a16="http://schemas.microsoft.com/office/drawing/2014/main" val="4188724866"/>
                  </a:ext>
                </a:extLst>
              </a:tr>
            </a:tbl>
          </a:graphicData>
        </a:graphic>
      </p:graphicFrame>
    </p:spTree>
    <p:extLst>
      <p:ext uri="{BB962C8B-B14F-4D97-AF65-F5344CB8AC3E}">
        <p14:creationId xmlns:p14="http://schemas.microsoft.com/office/powerpoint/2010/main" val="3970029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p:txBody>
          <a:bodyPr/>
          <a:lstStyle/>
          <a:p>
            <a:r>
              <a:rPr lang="en-GB" dirty="0"/>
              <a:t>1.2 Process Description</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extLst>
              <p:ext uri="{D42A27DB-BD31-4B8C-83A1-F6EECF244321}">
                <p14:modId xmlns:p14="http://schemas.microsoft.com/office/powerpoint/2010/main" val="1572468577"/>
              </p:ext>
            </p:extLst>
          </p:nvPr>
        </p:nvGraphicFramePr>
        <p:xfrm>
          <a:off x="466726" y="1600200"/>
          <a:ext cx="3743324" cy="2545097"/>
        </p:xfrm>
        <a:graphic>
          <a:graphicData uri="http://schemas.openxmlformats.org/drawingml/2006/table">
            <a:tbl>
              <a:tblPr firstRow="1" bandRow="1">
                <a:tableStyleId>{21E4AEA4-8DFA-4A89-87EB-49C32662AFE0}</a:tableStyleId>
              </a:tblPr>
              <a:tblGrid>
                <a:gridCol w="3743324">
                  <a:extLst>
                    <a:ext uri="{9D8B030D-6E8A-4147-A177-3AD203B41FA5}">
                      <a16:colId xmlns:a16="http://schemas.microsoft.com/office/drawing/2014/main" val="2814494913"/>
                    </a:ext>
                  </a:extLst>
                </a:gridCol>
              </a:tblGrid>
              <a:tr h="285750">
                <a:tc>
                  <a:txBody>
                    <a:bodyPr/>
                    <a:lstStyle/>
                    <a:p>
                      <a:r>
                        <a:rPr lang="en-GB" sz="1200" b="1" noProof="0" dirty="0"/>
                        <a:t>General Process Description</a:t>
                      </a:r>
                      <a:endParaRPr lang="en-GB" sz="1200" b="1" noProof="0" dirty="0">
                        <a:latin typeface="Quattrocento Sans" panose="020B0604020202020204" charset="0"/>
                      </a:endParaRPr>
                    </a:p>
                  </a:txBody>
                  <a:tcPr anchor="ctr"/>
                </a:tc>
                <a:extLst>
                  <a:ext uri="{0D108BD9-81ED-4DB2-BD59-A6C34878D82A}">
                    <a16:rowId xmlns:a16="http://schemas.microsoft.com/office/drawing/2014/main" val="707991688"/>
                  </a:ext>
                </a:extLst>
              </a:tr>
              <a:tr h="225934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b="0" i="0" u="none" strike="noStrike" cap="none" dirty="0">
                          <a:solidFill>
                            <a:schemeClr val="dk1"/>
                          </a:solidFill>
                          <a:effectLst/>
                          <a:latin typeface="Quattrocento Sans" panose="020B0604020202020204" charset="0"/>
                          <a:ea typeface="+mn-ea"/>
                          <a:cs typeface="+mn-cs"/>
                          <a:sym typeface="Arial"/>
                        </a:rPr>
                        <a:t>This document concerns the process of generating invoices at invoice-generator.com.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1100" b="0" i="0" u="none" strike="noStrike" cap="none" dirty="0">
                        <a:solidFill>
                          <a:schemeClr val="dk1"/>
                        </a:solidFill>
                        <a:effectLst/>
                        <a:latin typeface="Quattrocento Sans" panose="020B0604020202020204" charset="0"/>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b="0" i="0" u="none" strike="noStrike" cap="none" dirty="0">
                          <a:solidFill>
                            <a:schemeClr val="dk1"/>
                          </a:solidFill>
                          <a:effectLst/>
                          <a:latin typeface="Quattrocento Sans" panose="020B0604020202020204" charset="0"/>
                          <a:ea typeface="+mn-ea"/>
                          <a:cs typeface="+mn-cs"/>
                          <a:sym typeface="Arial"/>
                        </a:rPr>
                        <a:t>The process is performed manually by navigating to invoice-generator.com. Here, invoices are generated by manually filling out the web-based form based on data made available to the individual performing the process in an excel spreadsheet.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1100" b="0" i="0" u="none" strike="noStrike" cap="none" dirty="0">
                        <a:solidFill>
                          <a:schemeClr val="dk1"/>
                        </a:solidFill>
                        <a:effectLst/>
                        <a:latin typeface="Quattrocento Sans" panose="020B0604020202020204" charset="0"/>
                        <a:ea typeface="+mn-ea"/>
                        <a:cs typeface="+mn-cs"/>
                        <a:sym typeface="Arial"/>
                      </a:endParaRPr>
                    </a:p>
                  </a:txBody>
                  <a:tcPr>
                    <a:noFill/>
                  </a:tcPr>
                </a:tc>
                <a:extLst>
                  <a:ext uri="{0D108BD9-81ED-4DB2-BD59-A6C34878D82A}">
                    <a16:rowId xmlns:a16="http://schemas.microsoft.com/office/drawing/2014/main" val="4188724866"/>
                  </a:ext>
                </a:extLst>
              </a:tr>
            </a:tbl>
          </a:graphicData>
        </a:graphic>
      </p:graphicFrame>
      <p:graphicFrame>
        <p:nvGraphicFramePr>
          <p:cNvPr id="13" name="Table 11">
            <a:extLst>
              <a:ext uri="{FF2B5EF4-FFF2-40B4-BE49-F238E27FC236}">
                <a16:creationId xmlns:a16="http://schemas.microsoft.com/office/drawing/2014/main" id="{D6A37363-5940-4BF6-97D9-19D0632B10CB}"/>
              </a:ext>
            </a:extLst>
          </p:cNvPr>
          <p:cNvGraphicFramePr>
            <a:graphicFrameLocks noGrp="1"/>
          </p:cNvGraphicFramePr>
          <p:nvPr>
            <p:extLst>
              <p:ext uri="{D42A27DB-BD31-4B8C-83A1-F6EECF244321}">
                <p14:modId xmlns:p14="http://schemas.microsoft.com/office/powerpoint/2010/main" val="4053407433"/>
              </p:ext>
            </p:extLst>
          </p:nvPr>
        </p:nvGraphicFramePr>
        <p:xfrm>
          <a:off x="4933950" y="1600199"/>
          <a:ext cx="3743324" cy="2545097"/>
        </p:xfrm>
        <a:graphic>
          <a:graphicData uri="http://schemas.openxmlformats.org/drawingml/2006/table">
            <a:tbl>
              <a:tblPr firstRow="1" bandRow="1">
                <a:tableStyleId>{21E4AEA4-8DFA-4A89-87EB-49C32662AFE0}</a:tableStyleId>
              </a:tblPr>
              <a:tblGrid>
                <a:gridCol w="3743324">
                  <a:extLst>
                    <a:ext uri="{9D8B030D-6E8A-4147-A177-3AD203B41FA5}">
                      <a16:colId xmlns:a16="http://schemas.microsoft.com/office/drawing/2014/main" val="2814494913"/>
                    </a:ext>
                  </a:extLst>
                </a:gridCol>
              </a:tblGrid>
              <a:tr h="285750">
                <a:tc>
                  <a:txBody>
                    <a:bodyPr/>
                    <a:lstStyle/>
                    <a:p>
                      <a:r>
                        <a:rPr lang="en-GB" sz="1200" b="1" noProof="0" dirty="0">
                          <a:latin typeface="Quattrocento Sans" panose="020B0604020202020204" charset="0"/>
                        </a:rPr>
                        <a:t>Automation Objectives</a:t>
                      </a:r>
                    </a:p>
                  </a:txBody>
                  <a:tcPr anchor="ctr"/>
                </a:tc>
                <a:extLst>
                  <a:ext uri="{0D108BD9-81ED-4DB2-BD59-A6C34878D82A}">
                    <a16:rowId xmlns:a16="http://schemas.microsoft.com/office/drawing/2014/main" val="707991688"/>
                  </a:ext>
                </a:extLst>
              </a:tr>
              <a:tr h="2259347">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The business objectives and benefits expected by the Business Process Owner after automation of the selected business process are: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Reduce processing time per item by 90%</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Reduction and/or elimination of manual errors during invoice generation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Improved consistency of process execution as the robot can be scheduled to run at any time</a:t>
                      </a:r>
                    </a:p>
                    <a:p>
                      <a:pPr marL="228600" marR="0" lvl="7"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nb-NO"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txBody>
                  <a:tcPr>
                    <a:noFill/>
                  </a:tcPr>
                </a:tc>
                <a:extLst>
                  <a:ext uri="{0D108BD9-81ED-4DB2-BD59-A6C34878D82A}">
                    <a16:rowId xmlns:a16="http://schemas.microsoft.com/office/drawing/2014/main" val="4188724866"/>
                  </a:ext>
                </a:extLst>
              </a:tr>
            </a:tbl>
          </a:graphicData>
        </a:graphic>
      </p:graphicFrame>
    </p:spTree>
    <p:extLst>
      <p:ext uri="{BB962C8B-B14F-4D97-AF65-F5344CB8AC3E}">
        <p14:creationId xmlns:p14="http://schemas.microsoft.com/office/powerpoint/2010/main" val="1120708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p:txBody>
          <a:bodyPr/>
          <a:lstStyle/>
          <a:p>
            <a:r>
              <a:rPr lang="en-GB" dirty="0"/>
              <a:t>1.3 Process Diagram</a:t>
            </a:r>
          </a:p>
        </p:txBody>
      </p:sp>
      <p:pic>
        <p:nvPicPr>
          <p:cNvPr id="10" name="Picture 9">
            <a:extLst>
              <a:ext uri="{FF2B5EF4-FFF2-40B4-BE49-F238E27FC236}">
                <a16:creationId xmlns:a16="http://schemas.microsoft.com/office/drawing/2014/main" id="{963A986E-1946-4C86-8744-4648D44E254D}"/>
              </a:ext>
            </a:extLst>
          </p:cNvPr>
          <p:cNvPicPr>
            <a:picLocks noChangeAspect="1"/>
          </p:cNvPicPr>
          <p:nvPr/>
        </p:nvPicPr>
        <p:blipFill>
          <a:blip r:embed="rId2"/>
          <a:stretch>
            <a:fillRect/>
          </a:stretch>
        </p:blipFill>
        <p:spPr>
          <a:xfrm>
            <a:off x="0" y="2180879"/>
            <a:ext cx="9144000" cy="781741"/>
          </a:xfrm>
          <a:prstGeom prst="rect">
            <a:avLst/>
          </a:prstGeom>
        </p:spPr>
      </p:pic>
    </p:spTree>
    <p:extLst>
      <p:ext uri="{BB962C8B-B14F-4D97-AF65-F5344CB8AC3E}">
        <p14:creationId xmlns:p14="http://schemas.microsoft.com/office/powerpoint/2010/main" val="1286303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p:txBody>
          <a:bodyPr/>
          <a:lstStyle/>
          <a:p>
            <a:r>
              <a:rPr lang="en-GB" dirty="0"/>
              <a:t>1.4 Application Overview</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extLst>
              <p:ext uri="{D42A27DB-BD31-4B8C-83A1-F6EECF244321}">
                <p14:modId xmlns:p14="http://schemas.microsoft.com/office/powerpoint/2010/main" val="494954238"/>
              </p:ext>
            </p:extLst>
          </p:nvPr>
        </p:nvGraphicFramePr>
        <p:xfrm>
          <a:off x="466725" y="1600200"/>
          <a:ext cx="8172450" cy="2496583"/>
        </p:xfrm>
        <a:graphic>
          <a:graphicData uri="http://schemas.openxmlformats.org/drawingml/2006/table">
            <a:tbl>
              <a:tblPr firstRow="1" bandRow="1">
                <a:tableStyleId>{21E4AEA4-8DFA-4A89-87EB-49C32662AFE0}</a:tableStyleId>
              </a:tblPr>
              <a:tblGrid>
                <a:gridCol w="4086225">
                  <a:extLst>
                    <a:ext uri="{9D8B030D-6E8A-4147-A177-3AD203B41FA5}">
                      <a16:colId xmlns:a16="http://schemas.microsoft.com/office/drawing/2014/main" val="2814494913"/>
                    </a:ext>
                  </a:extLst>
                </a:gridCol>
                <a:gridCol w="4086225">
                  <a:extLst>
                    <a:ext uri="{9D8B030D-6E8A-4147-A177-3AD203B41FA5}">
                      <a16:colId xmlns:a16="http://schemas.microsoft.com/office/drawing/2014/main" val="303302448"/>
                    </a:ext>
                  </a:extLst>
                </a:gridCol>
              </a:tblGrid>
              <a:tr h="288688">
                <a:tc>
                  <a:txBody>
                    <a:bodyPr/>
                    <a:lstStyle/>
                    <a:p>
                      <a:r>
                        <a:rPr lang="en-GB" sz="1200" b="1" noProof="0" dirty="0"/>
                        <a:t>Application used as part of the process</a:t>
                      </a:r>
                      <a:endParaRPr lang="en-GB" sz="1200" b="1" noProof="0" dirty="0">
                        <a:latin typeface="Quattrocento Sans" panose="020B0604020202020204" charset="0"/>
                      </a:endParaRPr>
                    </a:p>
                  </a:txBody>
                  <a:tcPr anchor="ctr"/>
                </a:tc>
                <a:tc>
                  <a:txBody>
                    <a:bodyPr/>
                    <a:lstStyle/>
                    <a:p>
                      <a:r>
                        <a:rPr lang="en-GB" sz="1200" b="1" noProof="0" dirty="0">
                          <a:latin typeface="Quattrocento Sans" panose="020B0604020202020204" charset="0"/>
                        </a:rPr>
                        <a:t>Comment</a:t>
                      </a:r>
                    </a:p>
                  </a:txBody>
                  <a:tcPr anchor="ctr"/>
                </a:tc>
                <a:extLst>
                  <a:ext uri="{0D108BD9-81ED-4DB2-BD59-A6C34878D82A}">
                    <a16:rowId xmlns:a16="http://schemas.microsoft.com/office/drawing/2014/main" val="707991688"/>
                  </a:ext>
                </a:extLst>
              </a:tr>
              <a:tr h="44005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b="1" i="0" u="none" strike="noStrike" cap="none" dirty="0">
                          <a:solidFill>
                            <a:schemeClr val="dk1"/>
                          </a:solidFill>
                          <a:effectLst/>
                          <a:latin typeface="Quattrocento Sans" panose="020B0604020202020204" charset="0"/>
                          <a:ea typeface="+mn-ea"/>
                          <a:cs typeface="+mn-cs"/>
                          <a:sym typeface="Arial"/>
                        </a:rPr>
                        <a:t>Microsoft Excel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1100" b="0" i="0" u="none" strike="noStrike" cap="none" dirty="0">
                        <a:solidFill>
                          <a:schemeClr val="dk1"/>
                        </a:solidFill>
                        <a:effectLst/>
                        <a:latin typeface="Quattrocento Sans" panose="020B0604020202020204" charset="0"/>
                        <a:ea typeface="+mn-ea"/>
                        <a:cs typeface="+mn-cs"/>
                        <a:sym typeface="Arial"/>
                      </a:endParaRPr>
                    </a:p>
                  </a:txBody>
                  <a:tcPr>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b="0" i="0" u="none" strike="noStrike" cap="none" dirty="0">
                          <a:solidFill>
                            <a:schemeClr val="dk1"/>
                          </a:solidFill>
                          <a:effectLst/>
                          <a:latin typeface="Quattrocento Sans" panose="020B0604020202020204" charset="0"/>
                          <a:ea typeface="+mn-ea"/>
                          <a:cs typeface="+mn-cs"/>
                          <a:sym typeface="Arial"/>
                        </a:rPr>
                        <a:t>Invoice data is read from an excel document.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b="0" i="0" u="none" strike="noStrike" cap="none" dirty="0">
                          <a:solidFill>
                            <a:schemeClr val="dk1"/>
                          </a:solidFill>
                          <a:effectLst/>
                          <a:latin typeface="Quattrocento Sans" panose="020B0604020202020204" charset="0"/>
                          <a:ea typeface="+mn-ea"/>
                          <a:cs typeface="+mn-cs"/>
                          <a:sym typeface="Arial"/>
                        </a:rPr>
                        <a:t>Filetype: </a:t>
                      </a:r>
                      <a:r>
                        <a:rPr lang="en-GB" sz="1100" b="1" i="0" u="none" strike="noStrike" cap="none" dirty="0">
                          <a:solidFill>
                            <a:schemeClr val="dk1"/>
                          </a:solidFill>
                          <a:effectLst/>
                          <a:latin typeface="Quattrocento Sans" panose="020B0604020202020204" charset="0"/>
                          <a:ea typeface="+mn-ea"/>
                          <a:cs typeface="+mn-cs"/>
                          <a:sym typeface="Arial"/>
                        </a:rPr>
                        <a:t>.xlsx</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8724866"/>
                  </a:ext>
                </a:extLst>
              </a:tr>
              <a:tr h="136169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b="1" i="0" u="none" strike="noStrike" cap="none" dirty="0">
                          <a:solidFill>
                            <a:schemeClr val="dk1"/>
                          </a:solidFill>
                          <a:effectLst/>
                          <a:latin typeface="Quattrocento Sans" panose="020B0604020202020204" charset="0"/>
                          <a:ea typeface="+mn-ea"/>
                          <a:cs typeface="+mn-cs"/>
                          <a:sym typeface="Arial"/>
                        </a:rPr>
                        <a:t>Google Chrome</a:t>
                      </a:r>
                    </a:p>
                  </a:txBody>
                  <a:tcPr>
                    <a:lnT w="12700" cap="flat" cmpd="sng" algn="ctr">
                      <a:solidFill>
                        <a:schemeClr val="tx1"/>
                      </a:solidFill>
                      <a:prstDash val="solid"/>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b="0" i="0" u="none" strike="noStrike" cap="none" dirty="0">
                          <a:solidFill>
                            <a:schemeClr val="dk1"/>
                          </a:solidFill>
                          <a:effectLst/>
                          <a:latin typeface="Quattrocento Sans" panose="020B0604020202020204" charset="0"/>
                          <a:ea typeface="+mn-ea"/>
                          <a:cs typeface="+mn-cs"/>
                          <a:sym typeface="Arial"/>
                        </a:rPr>
                        <a:t>Invoices are generated in Google Chrome.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b="0" i="0" u="none" strike="noStrike" cap="none" dirty="0">
                          <a:solidFill>
                            <a:schemeClr val="dk1"/>
                          </a:solidFill>
                          <a:effectLst/>
                          <a:latin typeface="Quattrocento Sans" panose="020B0604020202020204" charset="0"/>
                          <a:ea typeface="+mn-ea"/>
                          <a:cs typeface="+mn-cs"/>
                          <a:sym typeface="Arial"/>
                        </a:rPr>
                        <a:t>You may be asked by Google Chrome to allow download of multiples files. If so, select </a:t>
                      </a:r>
                      <a:r>
                        <a:rPr lang="en-GB" sz="1100" b="1" i="0" u="none" strike="noStrike" cap="none" dirty="0">
                          <a:solidFill>
                            <a:schemeClr val="dk1"/>
                          </a:solidFill>
                          <a:effectLst/>
                          <a:latin typeface="Quattrocento Sans" panose="020B0604020202020204" charset="0"/>
                          <a:ea typeface="+mn-ea"/>
                          <a:cs typeface="+mn-cs"/>
                          <a:sym typeface="Arial"/>
                        </a:rPr>
                        <a:t>Allow</a:t>
                      </a:r>
                      <a:r>
                        <a:rPr lang="en-GB" sz="1100" b="0" i="0" u="none" strike="noStrike" cap="none" dirty="0">
                          <a:solidFill>
                            <a:schemeClr val="dk1"/>
                          </a:solidFill>
                          <a:effectLst/>
                          <a:latin typeface="Quattrocento Sans" panose="020B0604020202020204" charset="0"/>
                          <a:ea typeface="+mn-ea"/>
                          <a:cs typeface="+mn-cs"/>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1100" b="1" i="0" u="none" strike="noStrike" cap="none" dirty="0">
                        <a:solidFill>
                          <a:schemeClr val="dk1"/>
                        </a:solidFill>
                        <a:effectLst/>
                        <a:latin typeface="Quattrocento Sans" panose="020B0604020202020204" charset="0"/>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1100" b="1" i="0" u="none" strike="noStrike" cap="none" dirty="0">
                        <a:solidFill>
                          <a:schemeClr val="dk1"/>
                        </a:solidFill>
                        <a:effectLst/>
                        <a:latin typeface="Quattrocento Sans" panose="020B0604020202020204" charset="0"/>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1100" b="1" i="0" u="none" strike="noStrike" cap="none" dirty="0">
                        <a:solidFill>
                          <a:schemeClr val="dk1"/>
                        </a:solidFill>
                        <a:effectLst/>
                        <a:latin typeface="Quattrocento Sans" panose="020B0604020202020204" charset="0"/>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1100" b="1" i="0" u="none" strike="noStrike" cap="none" dirty="0">
                        <a:solidFill>
                          <a:schemeClr val="dk1"/>
                        </a:solidFill>
                        <a:effectLst/>
                        <a:latin typeface="Quattrocento Sans" panose="020B0604020202020204" charset="0"/>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1100" b="1" i="0" u="none" strike="noStrike" cap="none" dirty="0">
                        <a:solidFill>
                          <a:schemeClr val="dk1"/>
                        </a:solidFill>
                        <a:effectLst/>
                        <a:latin typeface="Quattrocento Sans" panose="020B0604020202020204" charset="0"/>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1100" b="1" i="0" u="none" strike="noStrike" cap="none" dirty="0">
                        <a:solidFill>
                          <a:schemeClr val="dk1"/>
                        </a:solidFill>
                        <a:effectLst/>
                        <a:latin typeface="Quattrocento Sans" panose="020B0604020202020204" charset="0"/>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1100" b="1" i="0" u="none" strike="noStrike" cap="none" dirty="0">
                        <a:solidFill>
                          <a:schemeClr val="dk1"/>
                        </a:solidFill>
                        <a:effectLst/>
                        <a:latin typeface="Quattrocento Sans" panose="020B0604020202020204" charset="0"/>
                        <a:ea typeface="+mn-ea"/>
                        <a:cs typeface="+mn-cs"/>
                        <a:sym typeface="Aria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27134357"/>
                  </a:ext>
                </a:extLst>
              </a:tr>
            </a:tbl>
          </a:graphicData>
        </a:graphic>
      </p:graphicFrame>
      <p:grpSp>
        <p:nvGrpSpPr>
          <p:cNvPr id="7" name="Group 6">
            <a:extLst>
              <a:ext uri="{FF2B5EF4-FFF2-40B4-BE49-F238E27FC236}">
                <a16:creationId xmlns:a16="http://schemas.microsoft.com/office/drawing/2014/main" id="{182BDEDB-0CC0-4F38-A7A6-0B063FECB7C2}"/>
              </a:ext>
            </a:extLst>
          </p:cNvPr>
          <p:cNvGrpSpPr/>
          <p:nvPr/>
        </p:nvGrpSpPr>
        <p:grpSpPr>
          <a:xfrm>
            <a:off x="4617303" y="2957237"/>
            <a:ext cx="3386670" cy="1473702"/>
            <a:chOff x="4850341" y="3305175"/>
            <a:chExt cx="3386670" cy="1473702"/>
          </a:xfrm>
        </p:grpSpPr>
        <p:pic>
          <p:nvPicPr>
            <p:cNvPr id="4" name="Picture 3" descr="Graphical user interface, text, application&#10;&#10;Description automatically generated">
              <a:extLst>
                <a:ext uri="{FF2B5EF4-FFF2-40B4-BE49-F238E27FC236}">
                  <a16:creationId xmlns:a16="http://schemas.microsoft.com/office/drawing/2014/main" id="{8E168785-B2B6-4C37-84C6-64CDF63C34E0}"/>
                </a:ext>
              </a:extLst>
            </p:cNvPr>
            <p:cNvPicPr>
              <a:picLocks noChangeAspect="1"/>
            </p:cNvPicPr>
            <p:nvPr/>
          </p:nvPicPr>
          <p:blipFill rotWithShape="1">
            <a:blip r:embed="rId2"/>
            <a:srcRect l="-654" r="23107" b="26706"/>
            <a:stretch/>
          </p:blipFill>
          <p:spPr>
            <a:xfrm>
              <a:off x="4850341" y="3305175"/>
              <a:ext cx="3386670" cy="1473702"/>
            </a:xfrm>
            <a:prstGeom prst="rect">
              <a:avLst/>
            </a:prstGeom>
          </p:spPr>
        </p:pic>
        <p:sp>
          <p:nvSpPr>
            <p:cNvPr id="6" name="Rectangle 5">
              <a:extLst>
                <a:ext uri="{FF2B5EF4-FFF2-40B4-BE49-F238E27FC236}">
                  <a16:creationId xmlns:a16="http://schemas.microsoft.com/office/drawing/2014/main" id="{5FCE8DE4-5A33-4218-94A4-286764F6FEFC}"/>
                </a:ext>
              </a:extLst>
            </p:cNvPr>
            <p:cNvSpPr/>
            <p:nvPr/>
          </p:nvSpPr>
          <p:spPr>
            <a:xfrm>
              <a:off x="7088981" y="4369595"/>
              <a:ext cx="49292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Tree>
    <p:extLst>
      <p:ext uri="{BB962C8B-B14F-4D97-AF65-F5344CB8AC3E}">
        <p14:creationId xmlns:p14="http://schemas.microsoft.com/office/powerpoint/2010/main" val="3574233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Automatic Invoicing</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Detailed description of process actions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0" i="0" u="none" strike="noStrike" kern="0" cap="none" spc="0" normalizeH="0" baseline="0" noProof="0" dirty="0">
                <a:ln>
                  <a:noFill/>
                </a:ln>
                <a:solidFill>
                  <a:srgbClr val="000000"/>
                </a:solidFill>
                <a:effectLst/>
                <a:uLnTx/>
                <a:uFillTx/>
                <a:latin typeface="Lora"/>
                <a:ea typeface="Lora"/>
                <a:cs typeface="Lora"/>
                <a:sym typeface="Lora"/>
              </a:rPr>
              <a:t>2</a:t>
            </a:r>
            <a:endParaRPr kumimoji="0" sz="2400" b="0" i="0" u="none" strike="noStrike" kern="0" cap="none" spc="0" normalizeH="0" baseline="0" noProof="0" dirty="0">
              <a:ln>
                <a:noFill/>
              </a:ln>
              <a:solidFill>
                <a:srgbClr val="000000"/>
              </a:solidFill>
              <a:effectLst/>
              <a:uLnTx/>
              <a:uFillTx/>
              <a:latin typeface="Lora"/>
              <a:ea typeface="Lora"/>
              <a:cs typeface="Lora"/>
              <a:sym typeface="Lora"/>
            </a:endParaRPr>
          </a:p>
        </p:txBody>
      </p:sp>
    </p:spTree>
    <p:extLst>
      <p:ext uri="{BB962C8B-B14F-4D97-AF65-F5344CB8AC3E}">
        <p14:creationId xmlns:p14="http://schemas.microsoft.com/office/powerpoint/2010/main" val="2606194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p:txBody>
          <a:bodyPr/>
          <a:lstStyle/>
          <a:p>
            <a:r>
              <a:rPr lang="en-GB" dirty="0"/>
              <a:t>2.1 Open Invoice Spreadsheet</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extLst>
              <p:ext uri="{D42A27DB-BD31-4B8C-83A1-F6EECF244321}">
                <p14:modId xmlns:p14="http://schemas.microsoft.com/office/powerpoint/2010/main" val="176529675"/>
              </p:ext>
            </p:extLst>
          </p:nvPr>
        </p:nvGraphicFramePr>
        <p:xfrm>
          <a:off x="466724" y="1419225"/>
          <a:ext cx="5667375" cy="3125757"/>
        </p:xfrm>
        <a:graphic>
          <a:graphicData uri="http://schemas.openxmlformats.org/drawingml/2006/table">
            <a:tbl>
              <a:tblPr firstRow="1" bandRow="1">
                <a:tableStyleId>{21E4AEA4-8DFA-4A89-87EB-49C32662AFE0}</a:tableStyleId>
              </a:tblPr>
              <a:tblGrid>
                <a:gridCol w="5667375">
                  <a:extLst>
                    <a:ext uri="{9D8B030D-6E8A-4147-A177-3AD203B41FA5}">
                      <a16:colId xmlns:a16="http://schemas.microsoft.com/office/drawing/2014/main" val="2814494913"/>
                    </a:ext>
                  </a:extLst>
                </a:gridCol>
              </a:tblGrid>
              <a:tr h="276225">
                <a:tc>
                  <a:txBody>
                    <a:bodyPr/>
                    <a:lstStyle/>
                    <a:p>
                      <a:r>
                        <a:rPr lang="en-GB" sz="1200" b="1" noProof="0" dirty="0"/>
                        <a:t>Screenshot</a:t>
                      </a:r>
                      <a:endParaRPr lang="en-GB" sz="1200" b="1" noProof="0" dirty="0">
                        <a:latin typeface="Quattrocento Sans" panose="020B0604020202020204" charset="0"/>
                      </a:endParaRPr>
                    </a:p>
                  </a:txBody>
                  <a:tcPr anchor="ctr"/>
                </a:tc>
                <a:extLst>
                  <a:ext uri="{0D108BD9-81ED-4DB2-BD59-A6C34878D82A}">
                    <a16:rowId xmlns:a16="http://schemas.microsoft.com/office/drawing/2014/main" val="707991688"/>
                  </a:ext>
                </a:extLst>
              </a:tr>
              <a:tr h="2849532">
                <a:tc>
                  <a:txBody>
                    <a:bodyPr/>
                    <a:lstStyle/>
                    <a:p>
                      <a:endParaRPr lang="en-GB" noProof="0" dirty="0"/>
                    </a:p>
                  </a:txBody>
                  <a:tcPr>
                    <a:noFill/>
                  </a:tcPr>
                </a:tc>
                <a:extLst>
                  <a:ext uri="{0D108BD9-81ED-4DB2-BD59-A6C34878D82A}">
                    <a16:rowId xmlns:a16="http://schemas.microsoft.com/office/drawing/2014/main" val="4188724866"/>
                  </a:ext>
                </a:extLst>
              </a:tr>
            </a:tbl>
          </a:graphicData>
        </a:graphic>
      </p:graphicFrame>
      <p:graphicFrame>
        <p:nvGraphicFramePr>
          <p:cNvPr id="13" name="Table 11">
            <a:extLst>
              <a:ext uri="{FF2B5EF4-FFF2-40B4-BE49-F238E27FC236}">
                <a16:creationId xmlns:a16="http://schemas.microsoft.com/office/drawing/2014/main" id="{D6A37363-5940-4BF6-97D9-19D0632B10CB}"/>
              </a:ext>
            </a:extLst>
          </p:cNvPr>
          <p:cNvGraphicFramePr>
            <a:graphicFrameLocks noGrp="1"/>
          </p:cNvGraphicFramePr>
          <p:nvPr>
            <p:extLst>
              <p:ext uri="{D42A27DB-BD31-4B8C-83A1-F6EECF244321}">
                <p14:modId xmlns:p14="http://schemas.microsoft.com/office/powerpoint/2010/main" val="1820408301"/>
              </p:ext>
            </p:extLst>
          </p:nvPr>
        </p:nvGraphicFramePr>
        <p:xfrm>
          <a:off x="6219826" y="1419224"/>
          <a:ext cx="2457448" cy="3550920"/>
        </p:xfrm>
        <a:graphic>
          <a:graphicData uri="http://schemas.openxmlformats.org/drawingml/2006/table">
            <a:tbl>
              <a:tblPr firstRow="1" bandRow="1">
                <a:tableStyleId>{21E4AEA4-8DFA-4A89-87EB-49C32662AFE0}</a:tableStyleId>
              </a:tblPr>
              <a:tblGrid>
                <a:gridCol w="2457448">
                  <a:extLst>
                    <a:ext uri="{9D8B030D-6E8A-4147-A177-3AD203B41FA5}">
                      <a16:colId xmlns:a16="http://schemas.microsoft.com/office/drawing/2014/main" val="2814494913"/>
                    </a:ext>
                  </a:extLst>
                </a:gridCol>
              </a:tblGrid>
              <a:tr h="256064">
                <a:tc>
                  <a:txBody>
                    <a:bodyPr/>
                    <a:lstStyle/>
                    <a:p>
                      <a:r>
                        <a:rPr lang="en-GB" sz="1200" b="1" noProof="0" dirty="0">
                          <a:latin typeface="Quattrocento Sans" panose="020B0604020202020204" charset="0"/>
                        </a:rPr>
                        <a:t>Description</a:t>
                      </a:r>
                    </a:p>
                  </a:txBody>
                  <a:tcPr anchor="ctr"/>
                </a:tc>
                <a:extLst>
                  <a:ext uri="{0D108BD9-81ED-4DB2-BD59-A6C34878D82A}">
                    <a16:rowId xmlns:a16="http://schemas.microsoft.com/office/drawing/2014/main" val="707991688"/>
                  </a:ext>
                </a:extLst>
              </a:tr>
              <a:tr h="2774814">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Open </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InvoiceData.xlsx</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GB" sz="1100" b="0" i="1" u="none" strike="noStrike" kern="1200" cap="none" spc="0" normalizeH="0" baseline="0" noProof="0" dirty="0">
                          <a:ln>
                            <a:noFill/>
                          </a:ln>
                          <a:solidFill>
                            <a:prstClr val="black"/>
                          </a:solidFill>
                          <a:effectLst/>
                          <a:uLnTx/>
                          <a:uFillTx/>
                          <a:latin typeface="Quattrocento Sans" panose="020B0604020202020204" charset="0"/>
                          <a:ea typeface="+mn-ea"/>
                          <a:cs typeface="+mn-cs"/>
                        </a:rPr>
                        <a:t>This spreadsheet contains all the necessary information to generate one invoice per row. </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1"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GB" sz="1100" b="1" i="0" u="sng" strike="noStrike" kern="1200" cap="none" spc="0" normalizeH="0" baseline="0" noProof="0" dirty="0">
                          <a:ln>
                            <a:noFill/>
                          </a:ln>
                          <a:solidFill>
                            <a:prstClr val="black"/>
                          </a:solidFill>
                          <a:effectLst/>
                          <a:uLnTx/>
                          <a:uFillTx/>
                          <a:latin typeface="Quattrocento Sans" panose="020B0604020202020204" charset="0"/>
                          <a:ea typeface="+mn-ea"/>
                          <a:cs typeface="+mn-cs"/>
                        </a:rPr>
                        <a:t>Document pre-requisites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The name of the spreadsheet is </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Invoices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The following columns exist in the table:</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 </a:t>
                      </a:r>
                      <a:b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b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(1) </a:t>
                      </a:r>
                      <a:r>
                        <a:rPr kumimoji="0" lang="en-GB" sz="1100" b="1" i="0" u="none" strike="noStrike" kern="1200" cap="none" spc="0" normalizeH="0" baseline="0" noProof="0" dirty="0" err="1">
                          <a:ln>
                            <a:noFill/>
                          </a:ln>
                          <a:solidFill>
                            <a:prstClr val="black"/>
                          </a:solidFill>
                          <a:effectLst/>
                          <a:uLnTx/>
                          <a:uFillTx/>
                          <a:latin typeface="Quattrocento Sans" panose="020B0604020202020204" charset="0"/>
                          <a:ea typeface="+mn-ea"/>
                          <a:cs typeface="+mn-cs"/>
                        </a:rPr>
                        <a:t>InvoiceNumber</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 </a:t>
                      </a:r>
                      <a:b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b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(2) </a:t>
                      </a:r>
                      <a:r>
                        <a:rPr kumimoji="0" lang="en-GB" sz="1100" b="1" i="0" u="none" strike="noStrike" kern="1200" cap="none" spc="0" normalizeH="0" baseline="0" noProof="0" dirty="0" err="1">
                          <a:ln>
                            <a:noFill/>
                          </a:ln>
                          <a:solidFill>
                            <a:prstClr val="black"/>
                          </a:solidFill>
                          <a:effectLst/>
                          <a:uLnTx/>
                          <a:uFillTx/>
                          <a:latin typeface="Quattrocento Sans" panose="020B0604020202020204" charset="0"/>
                          <a:ea typeface="+mn-ea"/>
                          <a:cs typeface="+mn-cs"/>
                        </a:rPr>
                        <a:t>InvoiceDate</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 </a:t>
                      </a:r>
                      <a:b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b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(3) </a:t>
                      </a:r>
                      <a:r>
                        <a:rPr kumimoji="0" lang="en-GB" sz="1100" b="1" i="0" u="none" strike="noStrike" kern="1200" cap="none" spc="0" normalizeH="0" baseline="0" noProof="0" dirty="0" err="1">
                          <a:ln>
                            <a:noFill/>
                          </a:ln>
                          <a:solidFill>
                            <a:prstClr val="black"/>
                          </a:solidFill>
                          <a:effectLst/>
                          <a:uLnTx/>
                          <a:uFillTx/>
                          <a:latin typeface="Quattrocento Sans" panose="020B0604020202020204" charset="0"/>
                          <a:ea typeface="+mn-ea"/>
                          <a:cs typeface="+mn-cs"/>
                        </a:rPr>
                        <a:t>InvoiceDueDate</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 </a:t>
                      </a:r>
                      <a:b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b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(4) </a:t>
                      </a:r>
                      <a:r>
                        <a:rPr kumimoji="0" lang="en-GB" sz="1100" b="1" i="0" u="none" strike="noStrike" kern="1200" cap="none" spc="0" normalizeH="0" baseline="0" noProof="0" dirty="0" err="1">
                          <a:ln>
                            <a:noFill/>
                          </a:ln>
                          <a:solidFill>
                            <a:prstClr val="black"/>
                          </a:solidFill>
                          <a:effectLst/>
                          <a:uLnTx/>
                          <a:uFillTx/>
                          <a:latin typeface="Quattrocento Sans" panose="020B0604020202020204" charset="0"/>
                          <a:ea typeface="+mn-ea"/>
                          <a:cs typeface="+mn-cs"/>
                        </a:rPr>
                        <a:t>InvoiceFrom</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 </a:t>
                      </a:r>
                      <a:b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b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(5) </a:t>
                      </a:r>
                      <a:r>
                        <a:rPr kumimoji="0" lang="en-GB" sz="1100" b="1" i="0" u="none" strike="noStrike" kern="1200" cap="none" spc="0" normalizeH="0" baseline="0" noProof="0" dirty="0" err="1">
                          <a:ln>
                            <a:noFill/>
                          </a:ln>
                          <a:solidFill>
                            <a:prstClr val="black"/>
                          </a:solidFill>
                          <a:effectLst/>
                          <a:uLnTx/>
                          <a:uFillTx/>
                          <a:latin typeface="Quattrocento Sans" panose="020B0604020202020204" charset="0"/>
                          <a:ea typeface="+mn-ea"/>
                          <a:cs typeface="+mn-cs"/>
                        </a:rPr>
                        <a:t>InvoiceTo</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 </a:t>
                      </a:r>
                      <a:b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b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(6) </a:t>
                      </a:r>
                      <a:r>
                        <a:rPr kumimoji="0" lang="en-GB" sz="1100" b="1" i="0" u="none" strike="noStrike" kern="1200" cap="none" spc="0" normalizeH="0" baseline="0" noProof="0" dirty="0" err="1">
                          <a:ln>
                            <a:noFill/>
                          </a:ln>
                          <a:solidFill>
                            <a:prstClr val="black"/>
                          </a:solidFill>
                          <a:effectLst/>
                          <a:uLnTx/>
                          <a:uFillTx/>
                          <a:latin typeface="Quattrocento Sans" panose="020B0604020202020204" charset="0"/>
                          <a:ea typeface="+mn-ea"/>
                          <a:cs typeface="+mn-cs"/>
                        </a:rPr>
                        <a:t>ProductDescription</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 </a:t>
                      </a:r>
                      <a:b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b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(7) </a:t>
                      </a:r>
                      <a:r>
                        <a:rPr kumimoji="0" lang="en-GB" sz="1100" b="1" i="0" u="none" strike="noStrike" kern="1200" cap="none" spc="0" normalizeH="0" baseline="0" noProof="0" dirty="0" err="1">
                          <a:ln>
                            <a:noFill/>
                          </a:ln>
                          <a:solidFill>
                            <a:prstClr val="black"/>
                          </a:solidFill>
                          <a:effectLst/>
                          <a:uLnTx/>
                          <a:uFillTx/>
                          <a:latin typeface="Quattrocento Sans" panose="020B0604020202020204" charset="0"/>
                          <a:ea typeface="+mn-ea"/>
                          <a:cs typeface="+mn-cs"/>
                        </a:rPr>
                        <a:t>ProductQuantity</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 </a:t>
                      </a:r>
                      <a:b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b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(8) </a:t>
                      </a:r>
                      <a:r>
                        <a:rPr kumimoji="0" lang="en-GB" sz="1100" b="1" i="0" u="none" strike="noStrike" kern="1200" cap="none" spc="0" normalizeH="0" baseline="0" noProof="0" dirty="0" err="1">
                          <a:ln>
                            <a:noFill/>
                          </a:ln>
                          <a:solidFill>
                            <a:prstClr val="black"/>
                          </a:solidFill>
                          <a:effectLst/>
                          <a:uLnTx/>
                          <a:uFillTx/>
                          <a:latin typeface="Quattrocento Sans" panose="020B0604020202020204" charset="0"/>
                          <a:ea typeface="+mn-ea"/>
                          <a:cs typeface="+mn-cs"/>
                        </a:rPr>
                        <a:t>ProductPrice</a:t>
                      </a: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txBody>
                  <a:tcPr>
                    <a:noFill/>
                  </a:tcPr>
                </a:tc>
                <a:extLst>
                  <a:ext uri="{0D108BD9-81ED-4DB2-BD59-A6C34878D82A}">
                    <a16:rowId xmlns:a16="http://schemas.microsoft.com/office/drawing/2014/main" val="4188724866"/>
                  </a:ext>
                </a:extLst>
              </a:tr>
            </a:tbl>
          </a:graphicData>
        </a:graphic>
      </p:graphicFrame>
      <p:pic>
        <p:nvPicPr>
          <p:cNvPr id="4" name="Picture 3">
            <a:extLst>
              <a:ext uri="{FF2B5EF4-FFF2-40B4-BE49-F238E27FC236}">
                <a16:creationId xmlns:a16="http://schemas.microsoft.com/office/drawing/2014/main" id="{DDD96A00-DC73-4F41-83C6-E357001D6D3C}"/>
              </a:ext>
            </a:extLst>
          </p:cNvPr>
          <p:cNvPicPr>
            <a:picLocks noChangeAspect="1"/>
          </p:cNvPicPr>
          <p:nvPr/>
        </p:nvPicPr>
        <p:blipFill>
          <a:blip r:embed="rId2"/>
          <a:stretch>
            <a:fillRect/>
          </a:stretch>
        </p:blipFill>
        <p:spPr>
          <a:xfrm>
            <a:off x="466723" y="1751015"/>
            <a:ext cx="5667375" cy="2462176"/>
          </a:xfrm>
          <a:prstGeom prst="rect">
            <a:avLst/>
          </a:prstGeom>
        </p:spPr>
      </p:pic>
      <p:sp>
        <p:nvSpPr>
          <p:cNvPr id="8" name="Rectangle 7">
            <a:extLst>
              <a:ext uri="{FF2B5EF4-FFF2-40B4-BE49-F238E27FC236}">
                <a16:creationId xmlns:a16="http://schemas.microsoft.com/office/drawing/2014/main" id="{6988B0EC-0C7C-448F-825C-C668D4EB7C9F}"/>
              </a:ext>
            </a:extLst>
          </p:cNvPr>
          <p:cNvSpPr/>
          <p:nvPr/>
        </p:nvSpPr>
        <p:spPr>
          <a:xfrm>
            <a:off x="466722" y="1757465"/>
            <a:ext cx="5667375" cy="2455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59ACBA8E-7694-432B-8357-83B50223606D}"/>
              </a:ext>
            </a:extLst>
          </p:cNvPr>
          <p:cNvSpPr/>
          <p:nvPr/>
        </p:nvSpPr>
        <p:spPr>
          <a:xfrm>
            <a:off x="326557" y="1617300"/>
            <a:ext cx="280328" cy="2803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Tree>
    <p:extLst>
      <p:ext uri="{BB962C8B-B14F-4D97-AF65-F5344CB8AC3E}">
        <p14:creationId xmlns:p14="http://schemas.microsoft.com/office/powerpoint/2010/main" val="3843805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FBC1F03-C02A-4F01-949B-C81B14D0CD93}"/>
              </a:ext>
            </a:extLst>
          </p:cNvPr>
          <p:cNvPicPr>
            <a:picLocks noChangeAspect="1"/>
          </p:cNvPicPr>
          <p:nvPr/>
        </p:nvPicPr>
        <p:blipFill>
          <a:blip r:embed="rId2"/>
          <a:stretch>
            <a:fillRect/>
          </a:stretch>
        </p:blipFill>
        <p:spPr>
          <a:xfrm>
            <a:off x="466721" y="1767073"/>
            <a:ext cx="5667375" cy="3187899"/>
          </a:xfrm>
          <a:prstGeom prst="rect">
            <a:avLst/>
          </a:prstGeom>
        </p:spPr>
      </p:pic>
      <p:sp>
        <p:nvSpPr>
          <p:cNvPr id="2" name="Title 1">
            <a:extLst>
              <a:ext uri="{FF2B5EF4-FFF2-40B4-BE49-F238E27FC236}">
                <a16:creationId xmlns:a16="http://schemas.microsoft.com/office/drawing/2014/main" id="{1F99DE58-A790-4227-BCD5-FCA612355614}"/>
              </a:ext>
            </a:extLst>
          </p:cNvPr>
          <p:cNvSpPr>
            <a:spLocks noGrp="1"/>
          </p:cNvSpPr>
          <p:nvPr>
            <p:ph type="title"/>
          </p:nvPr>
        </p:nvSpPr>
        <p:spPr>
          <a:xfrm>
            <a:off x="1381250" y="922668"/>
            <a:ext cx="4078452" cy="435600"/>
          </a:xfrm>
        </p:spPr>
        <p:txBody>
          <a:bodyPr/>
          <a:lstStyle/>
          <a:p>
            <a:r>
              <a:rPr lang="en-GB" dirty="0"/>
              <a:t>2.2 Open invoice-generator.com</a:t>
            </a:r>
          </a:p>
        </p:txBody>
      </p:sp>
      <p:graphicFrame>
        <p:nvGraphicFramePr>
          <p:cNvPr id="11" name="Table 11">
            <a:extLst>
              <a:ext uri="{FF2B5EF4-FFF2-40B4-BE49-F238E27FC236}">
                <a16:creationId xmlns:a16="http://schemas.microsoft.com/office/drawing/2014/main" id="{4CA5A8CA-559C-4C21-A890-E28366BF67A3}"/>
              </a:ext>
            </a:extLst>
          </p:cNvPr>
          <p:cNvGraphicFramePr>
            <a:graphicFrameLocks noGrp="1"/>
          </p:cNvGraphicFramePr>
          <p:nvPr/>
        </p:nvGraphicFramePr>
        <p:xfrm>
          <a:off x="466724" y="1419225"/>
          <a:ext cx="5667375" cy="3125757"/>
        </p:xfrm>
        <a:graphic>
          <a:graphicData uri="http://schemas.openxmlformats.org/drawingml/2006/table">
            <a:tbl>
              <a:tblPr firstRow="1" bandRow="1">
                <a:tableStyleId>{21E4AEA4-8DFA-4A89-87EB-49C32662AFE0}</a:tableStyleId>
              </a:tblPr>
              <a:tblGrid>
                <a:gridCol w="5667375">
                  <a:extLst>
                    <a:ext uri="{9D8B030D-6E8A-4147-A177-3AD203B41FA5}">
                      <a16:colId xmlns:a16="http://schemas.microsoft.com/office/drawing/2014/main" val="2814494913"/>
                    </a:ext>
                  </a:extLst>
                </a:gridCol>
              </a:tblGrid>
              <a:tr h="276225">
                <a:tc>
                  <a:txBody>
                    <a:bodyPr/>
                    <a:lstStyle/>
                    <a:p>
                      <a:r>
                        <a:rPr lang="en-GB" sz="1200" b="1" noProof="0" dirty="0"/>
                        <a:t>Screenshot</a:t>
                      </a:r>
                      <a:endParaRPr lang="en-GB" sz="1200" b="1" noProof="0" dirty="0">
                        <a:latin typeface="Quattrocento Sans" panose="020B0604020202020204" charset="0"/>
                      </a:endParaRPr>
                    </a:p>
                  </a:txBody>
                  <a:tcPr anchor="ctr"/>
                </a:tc>
                <a:extLst>
                  <a:ext uri="{0D108BD9-81ED-4DB2-BD59-A6C34878D82A}">
                    <a16:rowId xmlns:a16="http://schemas.microsoft.com/office/drawing/2014/main" val="707991688"/>
                  </a:ext>
                </a:extLst>
              </a:tr>
              <a:tr h="2849532">
                <a:tc>
                  <a:txBody>
                    <a:bodyPr/>
                    <a:lstStyle/>
                    <a:p>
                      <a:endParaRPr lang="en-GB" noProof="0" dirty="0"/>
                    </a:p>
                  </a:txBody>
                  <a:tcPr>
                    <a:noFill/>
                  </a:tcPr>
                </a:tc>
                <a:extLst>
                  <a:ext uri="{0D108BD9-81ED-4DB2-BD59-A6C34878D82A}">
                    <a16:rowId xmlns:a16="http://schemas.microsoft.com/office/drawing/2014/main" val="4188724866"/>
                  </a:ext>
                </a:extLst>
              </a:tr>
            </a:tbl>
          </a:graphicData>
        </a:graphic>
      </p:graphicFrame>
      <p:graphicFrame>
        <p:nvGraphicFramePr>
          <p:cNvPr id="13" name="Table 11">
            <a:extLst>
              <a:ext uri="{FF2B5EF4-FFF2-40B4-BE49-F238E27FC236}">
                <a16:creationId xmlns:a16="http://schemas.microsoft.com/office/drawing/2014/main" id="{D6A37363-5940-4BF6-97D9-19D0632B10CB}"/>
              </a:ext>
            </a:extLst>
          </p:cNvPr>
          <p:cNvGraphicFramePr>
            <a:graphicFrameLocks noGrp="1"/>
          </p:cNvGraphicFramePr>
          <p:nvPr>
            <p:extLst>
              <p:ext uri="{D42A27DB-BD31-4B8C-83A1-F6EECF244321}">
                <p14:modId xmlns:p14="http://schemas.microsoft.com/office/powerpoint/2010/main" val="419944311"/>
              </p:ext>
            </p:extLst>
          </p:nvPr>
        </p:nvGraphicFramePr>
        <p:xfrm>
          <a:off x="6219826" y="1419224"/>
          <a:ext cx="2457448" cy="3049134"/>
        </p:xfrm>
        <a:graphic>
          <a:graphicData uri="http://schemas.openxmlformats.org/drawingml/2006/table">
            <a:tbl>
              <a:tblPr firstRow="1" bandRow="1">
                <a:tableStyleId>{21E4AEA4-8DFA-4A89-87EB-49C32662AFE0}</a:tableStyleId>
              </a:tblPr>
              <a:tblGrid>
                <a:gridCol w="2457448">
                  <a:extLst>
                    <a:ext uri="{9D8B030D-6E8A-4147-A177-3AD203B41FA5}">
                      <a16:colId xmlns:a16="http://schemas.microsoft.com/office/drawing/2014/main" val="2814494913"/>
                    </a:ext>
                  </a:extLst>
                </a:gridCol>
              </a:tblGrid>
              <a:tr h="256064">
                <a:tc>
                  <a:txBody>
                    <a:bodyPr/>
                    <a:lstStyle/>
                    <a:p>
                      <a:r>
                        <a:rPr lang="en-GB" sz="1200" b="1" noProof="0" dirty="0">
                          <a:latin typeface="Quattrocento Sans" panose="020B0604020202020204" charset="0"/>
                        </a:rPr>
                        <a:t>Description</a:t>
                      </a:r>
                    </a:p>
                  </a:txBody>
                  <a:tcPr anchor="ctr"/>
                </a:tc>
                <a:extLst>
                  <a:ext uri="{0D108BD9-81ED-4DB2-BD59-A6C34878D82A}">
                    <a16:rowId xmlns:a16="http://schemas.microsoft.com/office/drawing/2014/main" val="707991688"/>
                  </a:ext>
                </a:extLst>
              </a:tr>
              <a:tr h="2774814">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Open Google Chrome</a:t>
                      </a:r>
                      <a:endPar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Navigate to </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invoice-generator.com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When entering the website for the first time, you may have to perform this third activity to remove the welcome message. This is needed only once, unless you clear your browser history.</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rPr>
                        <a:t>Click </a:t>
                      </a:r>
                      <a:r>
                        <a:rPr kumimoji="0" lang="en-GB" sz="1100" b="1" i="0" u="none" strike="noStrike" kern="1200" cap="none" spc="0" normalizeH="0" baseline="0" noProof="0" dirty="0">
                          <a:ln>
                            <a:noFill/>
                          </a:ln>
                          <a:solidFill>
                            <a:prstClr val="black"/>
                          </a:solidFill>
                          <a:effectLst/>
                          <a:uLnTx/>
                          <a:uFillTx/>
                          <a:latin typeface="Quattrocento Sans" panose="020B0604020202020204" charset="0"/>
                          <a:ea typeface="+mn-ea"/>
                          <a:cs typeface="+mn-cs"/>
                        </a:rPr>
                        <a:t>Ok, got it!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GB" sz="1100" b="0" i="0" u="none" strike="noStrike" kern="1200" cap="none" spc="0" normalizeH="0" baseline="0" noProof="0" dirty="0">
                        <a:ln>
                          <a:noFill/>
                        </a:ln>
                        <a:solidFill>
                          <a:prstClr val="black"/>
                        </a:solidFill>
                        <a:effectLst/>
                        <a:uLnTx/>
                        <a:uFillTx/>
                        <a:latin typeface="Quattrocento Sans" panose="020B0604020202020204" charset="0"/>
                        <a:ea typeface="+mn-ea"/>
                        <a:cs typeface="+mn-cs"/>
                      </a:endParaRPr>
                    </a:p>
                  </a:txBody>
                  <a:tcPr>
                    <a:noFill/>
                  </a:tcPr>
                </a:tc>
                <a:extLst>
                  <a:ext uri="{0D108BD9-81ED-4DB2-BD59-A6C34878D82A}">
                    <a16:rowId xmlns:a16="http://schemas.microsoft.com/office/drawing/2014/main" val="4188724866"/>
                  </a:ext>
                </a:extLst>
              </a:tr>
            </a:tbl>
          </a:graphicData>
        </a:graphic>
      </p:graphicFrame>
      <p:grpSp>
        <p:nvGrpSpPr>
          <p:cNvPr id="25" name="Group 24">
            <a:extLst>
              <a:ext uri="{FF2B5EF4-FFF2-40B4-BE49-F238E27FC236}">
                <a16:creationId xmlns:a16="http://schemas.microsoft.com/office/drawing/2014/main" id="{444C09CA-1E72-4957-928A-F93242182EC3}"/>
              </a:ext>
            </a:extLst>
          </p:cNvPr>
          <p:cNvGrpSpPr/>
          <p:nvPr/>
        </p:nvGrpSpPr>
        <p:grpSpPr>
          <a:xfrm>
            <a:off x="1769269" y="4552608"/>
            <a:ext cx="491331" cy="402364"/>
            <a:chOff x="1769269" y="4552608"/>
            <a:chExt cx="491331" cy="402364"/>
          </a:xfrm>
        </p:grpSpPr>
        <p:sp>
          <p:nvSpPr>
            <p:cNvPr id="8" name="Rectangle 7">
              <a:extLst>
                <a:ext uri="{FF2B5EF4-FFF2-40B4-BE49-F238E27FC236}">
                  <a16:creationId xmlns:a16="http://schemas.microsoft.com/office/drawing/2014/main" id="{6988B0EC-0C7C-448F-825C-C668D4EB7C9F}"/>
                </a:ext>
              </a:extLst>
            </p:cNvPr>
            <p:cNvSpPr/>
            <p:nvPr/>
          </p:nvSpPr>
          <p:spPr>
            <a:xfrm>
              <a:off x="1769269" y="4831555"/>
              <a:ext cx="157162" cy="1234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83B73FBF-1B7A-4761-841C-6D48727DE91B}"/>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1</a:t>
              </a:r>
            </a:p>
          </p:txBody>
        </p:sp>
        <p:cxnSp>
          <p:nvCxnSpPr>
            <p:cNvPr id="20" name="Straight Connector 19">
              <a:extLst>
                <a:ext uri="{FF2B5EF4-FFF2-40B4-BE49-F238E27FC236}">
                  <a16:creationId xmlns:a16="http://schemas.microsoft.com/office/drawing/2014/main" id="{886A92E3-7400-4659-907D-FAE6B5800ED5}"/>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6EA5E1C7-E3E3-4D72-B163-457504601315}"/>
              </a:ext>
            </a:extLst>
          </p:cNvPr>
          <p:cNvGrpSpPr/>
          <p:nvPr/>
        </p:nvGrpSpPr>
        <p:grpSpPr>
          <a:xfrm>
            <a:off x="883444" y="1583169"/>
            <a:ext cx="989137" cy="402364"/>
            <a:chOff x="1271463" y="4552608"/>
            <a:chExt cx="989137" cy="402364"/>
          </a:xfrm>
        </p:grpSpPr>
        <p:sp>
          <p:nvSpPr>
            <p:cNvPr id="27" name="Rectangle 26">
              <a:extLst>
                <a:ext uri="{FF2B5EF4-FFF2-40B4-BE49-F238E27FC236}">
                  <a16:creationId xmlns:a16="http://schemas.microsoft.com/office/drawing/2014/main" id="{9EFF374E-F899-4182-BC70-CF32198E2291}"/>
                </a:ext>
              </a:extLst>
            </p:cNvPr>
            <p:cNvSpPr/>
            <p:nvPr/>
          </p:nvSpPr>
          <p:spPr>
            <a:xfrm>
              <a:off x="1271463" y="4831555"/>
              <a:ext cx="654968" cy="1234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CE9374FF-38D7-4E71-BA32-3E9EEBD18DF4}"/>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2</a:t>
              </a:r>
            </a:p>
          </p:txBody>
        </p:sp>
        <p:cxnSp>
          <p:nvCxnSpPr>
            <p:cNvPr id="29" name="Straight Connector 28">
              <a:extLst>
                <a:ext uri="{FF2B5EF4-FFF2-40B4-BE49-F238E27FC236}">
                  <a16:creationId xmlns:a16="http://schemas.microsoft.com/office/drawing/2014/main" id="{BD9F7FE9-284E-426E-8378-4440816A872C}"/>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8D3D2602-9692-4C8E-921A-C4BBCBE83AF4}"/>
              </a:ext>
            </a:extLst>
          </p:cNvPr>
          <p:cNvGrpSpPr/>
          <p:nvPr/>
        </p:nvGrpSpPr>
        <p:grpSpPr>
          <a:xfrm>
            <a:off x="1619250" y="2425337"/>
            <a:ext cx="636301" cy="409507"/>
            <a:chOff x="1624299" y="4552608"/>
            <a:chExt cx="636301" cy="409507"/>
          </a:xfrm>
        </p:grpSpPr>
        <p:sp>
          <p:nvSpPr>
            <p:cNvPr id="31" name="Rectangle 30">
              <a:extLst>
                <a:ext uri="{FF2B5EF4-FFF2-40B4-BE49-F238E27FC236}">
                  <a16:creationId xmlns:a16="http://schemas.microsoft.com/office/drawing/2014/main" id="{1B4659B8-B9BA-4C92-A2B0-7254A9238A63}"/>
                </a:ext>
              </a:extLst>
            </p:cNvPr>
            <p:cNvSpPr/>
            <p:nvPr/>
          </p:nvSpPr>
          <p:spPr>
            <a:xfrm>
              <a:off x="1624299" y="4827936"/>
              <a:ext cx="302132" cy="1341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25042C39-3EE0-4C49-BDEA-86CA43B19C69}"/>
                </a:ext>
              </a:extLst>
            </p:cNvPr>
            <p:cNvSpPr/>
            <p:nvPr/>
          </p:nvSpPr>
          <p:spPr>
            <a:xfrm>
              <a:off x="2065855" y="4552608"/>
              <a:ext cx="194745" cy="1645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3</a:t>
              </a:r>
            </a:p>
          </p:txBody>
        </p:sp>
        <p:cxnSp>
          <p:nvCxnSpPr>
            <p:cNvPr id="33" name="Straight Connector 32">
              <a:extLst>
                <a:ext uri="{FF2B5EF4-FFF2-40B4-BE49-F238E27FC236}">
                  <a16:creationId xmlns:a16="http://schemas.microsoft.com/office/drawing/2014/main" id="{6DEE5845-3488-4F22-B24D-757184525D93}"/>
                </a:ext>
              </a:extLst>
            </p:cNvPr>
            <p:cNvCxnSpPr>
              <a:cxnSpLocks/>
            </p:cNvCxnSpPr>
            <p:nvPr/>
          </p:nvCxnSpPr>
          <p:spPr>
            <a:xfrm flipV="1">
              <a:off x="1926431" y="4694858"/>
              <a:ext cx="165381" cy="134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4429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7" ma:contentTypeDescription="Create a new document." ma:contentTypeScope="" ma:versionID="4aa9156728ec40ec10fea053bf01ab89">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25bd8e2f098c81b399dd4c6c22e9087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SharedWithUsers xmlns="92e4be8c-5aca-45ec-8e17-deab1f90d7c8">
      <UserInfo>
        <DisplayName/>
        <AccountId xsi:nil="true"/>
        <AccountType/>
      </UserInfo>
    </SharedWithUsers>
    <MediaLengthInSeconds xmlns="92b31412-8c8f-44f1-a883-141cef3f34cc" xsi:nil="true"/>
  </documentManagement>
</p:properties>
</file>

<file path=customXml/itemProps1.xml><?xml version="1.0" encoding="utf-8"?>
<ds:datastoreItem xmlns:ds="http://schemas.openxmlformats.org/officeDocument/2006/customXml" ds:itemID="{99438785-F868-4705-8282-7F24E244208F}"/>
</file>

<file path=customXml/itemProps2.xml><?xml version="1.0" encoding="utf-8"?>
<ds:datastoreItem xmlns:ds="http://schemas.openxmlformats.org/officeDocument/2006/customXml" ds:itemID="{8D64F6DD-9811-481F-BAFB-07E2F9861742}"/>
</file>

<file path=customXml/itemProps3.xml><?xml version="1.0" encoding="utf-8"?>
<ds:datastoreItem xmlns:ds="http://schemas.openxmlformats.org/officeDocument/2006/customXml" ds:itemID="{04070C8D-D510-45F5-8484-77F021E6A811}"/>
</file>

<file path=docProps/app.xml><?xml version="1.0" encoding="utf-8"?>
<Properties xmlns="http://schemas.openxmlformats.org/officeDocument/2006/extended-properties" xmlns:vt="http://schemas.openxmlformats.org/officeDocument/2006/docPropsVTypes">
  <TotalTime>2889</TotalTime>
  <Words>821</Words>
  <Application>Microsoft Office PowerPoint</Application>
  <PresentationFormat>On-screen Show (16:9)</PresentationFormat>
  <Paragraphs>179</Paragraphs>
  <Slides>23</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Lora</vt:lpstr>
      <vt:lpstr>Arial</vt:lpstr>
      <vt:lpstr>Quattrocento Sans</vt:lpstr>
      <vt:lpstr>Viola template</vt:lpstr>
      <vt:lpstr>1_Viola template</vt:lpstr>
      <vt:lpstr>PowerPoint Presentation</vt:lpstr>
      <vt:lpstr>Introduction</vt:lpstr>
      <vt:lpstr>1.1 Introduction</vt:lpstr>
      <vt:lpstr>1.2 Process Description</vt:lpstr>
      <vt:lpstr>1.3 Process Diagram</vt:lpstr>
      <vt:lpstr>1.4 Application Overview</vt:lpstr>
      <vt:lpstr>Automatic Invoicing</vt:lpstr>
      <vt:lpstr>2.1 Open Invoice Spreadsheet</vt:lpstr>
      <vt:lpstr>2.2 Open invoice-generator.com</vt:lpstr>
      <vt:lpstr>2.3 Enter Invoice Details (all)</vt:lpstr>
      <vt:lpstr>2.3 Enter Invoice Details: Invoice from</vt:lpstr>
      <vt:lpstr>2.3 Enter Invoice Details: Invoice To</vt:lpstr>
      <vt:lpstr>2.3 Enter Invoice Details: Invoice Number</vt:lpstr>
      <vt:lpstr>2.3 Enter Invoice Details: Invoice Date</vt:lpstr>
      <vt:lpstr>2.3 Enter Invoice Details: Invoice Due Date</vt:lpstr>
      <vt:lpstr>2.3 Enter Invoice Details:  Item Description</vt:lpstr>
      <vt:lpstr>2.3 Enter Invoice Details: Item Quantity</vt:lpstr>
      <vt:lpstr>2.3 Enter Invoice Details: Item Rate/Price</vt:lpstr>
      <vt:lpstr>2.3 Download Invoice (1/2)</vt:lpstr>
      <vt:lpstr>2.3 Download Invoice (2/2)</vt:lpstr>
      <vt:lpstr>2.3 Close invoice-generator.com</vt:lpstr>
      <vt:lpstr>Attachments</vt:lpstr>
      <vt:lpstr>3.1 Excel Spreadsheet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truls rpa</dc:creator>
  <cp:keywords>PDD</cp:keywords>
  <cp:lastModifiedBy>Tor-Inge Flaa</cp:lastModifiedBy>
  <cp:revision>287</cp:revision>
  <dcterms:modified xsi:type="dcterms:W3CDTF">2022-01-09T13:49:55Z</dcterms:modified>
  <cp:category>PDD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y fmtid="{D5CDD505-2E9C-101B-9397-08002B2CF9AE}" pid="3" name="Order">
    <vt:r8>2194600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