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7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2" r:id="rId19"/>
    <p:sldId id="273" r:id="rId20"/>
    <p:sldId id="270" r:id="rId21"/>
    <p:sldId id="271" r:id="rId22"/>
    <p:sldId id="274" r:id="rId23"/>
    <p:sldId id="275" r:id="rId24"/>
    <p:sldId id="276" r:id="rId25"/>
    <p:sldId id="277" r:id="rId26"/>
    <p:sldId id="278" r:id="rId27"/>
    <p:sldId id="279" r:id="rId28"/>
    <p:sldId id="280" r:id="rId29"/>
    <p:sldId id="281" r:id="rId30"/>
    <p:sldId id="285" r:id="rId31"/>
    <p:sldId id="286" r:id="rId32"/>
    <p:sldId id="287" r:id="rId33"/>
    <p:sldId id="283" r:id="rId34"/>
    <p:sldId id="282" r:id="rId35"/>
    <p:sldId id="284"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7" r:id="rId51"/>
    <p:sldId id="302" r:id="rId52"/>
    <p:sldId id="303" r:id="rId53"/>
    <p:sldId id="304" r:id="rId54"/>
    <p:sldId id="305" r:id="rId55"/>
    <p:sldId id="309" r:id="rId56"/>
    <p:sldId id="308" r:id="rId57"/>
    <p:sldId id="306"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Mon</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p:cNvGrpSpPr/>
          <p:nvPr userDrawn="1"/>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4" name="Date Placeholder 3"/>
          <p:cNvSpPr>
            <a:spLocks noGrp="1"/>
          </p:cNvSpPr>
          <p:nvPr>
            <p:ph type="dt" sz="half" idx="10"/>
          </p:nvPr>
        </p:nvSpPr>
        <p:spPr/>
        <p:txBody>
          <a:bodyPr/>
          <a:lstStyle/>
          <a:p>
            <a:fld id="{3A750590-9F9A-443B-9295-A3931D8194B1}" type="datetime1">
              <a:rPr lang="en-US" smtClean="0"/>
              <a:t>Mon</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238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Mon</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1587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Mon</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97261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Mon</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7176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Mon</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83982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Mon</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73909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Mon</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6857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Mon</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145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AE50EADC-6B30-A646-2566-EA8F20076837}"/>
              </a:ext>
            </a:extLst>
          </p:cNvPr>
          <p:cNvSpPr/>
          <p:nvPr userDrawn="1"/>
        </p:nvSpPr>
        <p:spPr>
          <a:xfrm>
            <a:off x="1551709" y="3121890"/>
            <a:ext cx="4544291" cy="2297169"/>
          </a:xfrm>
          <a:prstGeom prst="ellipse">
            <a:avLst/>
          </a:prstGeom>
          <a:gradFill>
            <a:gsLst>
              <a:gs pos="79000">
                <a:schemeClr val="accent2">
                  <a:tint val="65000"/>
                  <a:alpha val="82000"/>
                  <a:lumMod val="67000"/>
                  <a:lumOff val="33000"/>
                </a:schemeClr>
              </a:gs>
              <a:gs pos="88000">
                <a:schemeClr val="accent2">
                  <a:tint val="90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760605" y="1849437"/>
            <a:ext cx="8596668"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B75B4BE-627A-4EC1-99E1-6F1AA97AB802}" type="datetime1">
              <a:rPr lang="en-US" smtClean="0"/>
              <a:t>Mon</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a:extLst>
              <a:ext uri="{FF2B5EF4-FFF2-40B4-BE49-F238E27FC236}">
                <a16:creationId xmlns:a16="http://schemas.microsoft.com/office/drawing/2014/main" id="{8967BF04-9389-5ED7-BBEE-FEA6850272FF}"/>
              </a:ext>
            </a:extLst>
          </p:cNvPr>
          <p:cNvSpPr txBox="1"/>
          <p:nvPr userDrawn="1"/>
        </p:nvSpPr>
        <p:spPr>
          <a:xfrm rot="19974894">
            <a:off x="2612934" y="3241354"/>
            <a:ext cx="2954878" cy="1569660"/>
          </a:xfrm>
          <a:prstGeom prst="rect">
            <a:avLst/>
          </a:prstGeom>
          <a:noFill/>
        </p:spPr>
        <p:txBody>
          <a:bodyPr wrap="square" rtlCol="0">
            <a:spAutoFit/>
          </a:bodyPr>
          <a:lstStyle/>
          <a:p>
            <a:r>
              <a:rPr lang="en-US" sz="9600" dirty="0">
                <a:solidFill>
                  <a:schemeClr val="bg1">
                    <a:lumMod val="75000"/>
                  </a:schemeClr>
                </a:solidFill>
                <a:effectLst>
                  <a:outerShdw blurRad="38100" dist="38100" dir="2700000" algn="tl">
                    <a:srgbClr val="000000">
                      <a:alpha val="43137"/>
                    </a:srgbClr>
                  </a:outerShdw>
                </a:effectLst>
              </a:rPr>
              <a:t>MTR</a:t>
            </a:r>
          </a:p>
        </p:txBody>
      </p:sp>
    </p:spTree>
    <p:extLst>
      <p:ext uri="{BB962C8B-B14F-4D97-AF65-F5344CB8AC3E}">
        <p14:creationId xmlns:p14="http://schemas.microsoft.com/office/powerpoint/2010/main" val="173927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Mon</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1045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Mon</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833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Mon</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363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Mon</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585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Mon</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918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Mon</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269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Mon</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433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359126-4846-4E88-BDD9-5585CC877E47}" type="datetime1">
              <a:rPr lang="en-US" smtClean="0"/>
              <a:t>Mon</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44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Salesforce AI Associate exam Prep Course</a:t>
            </a: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4294967295"/>
          </p:nvPr>
        </p:nvSpPr>
        <p:spPr>
          <a:xfrm>
            <a:off x="7160078" y="823380"/>
            <a:ext cx="3971342" cy="5222117"/>
          </a:xfrm>
        </p:spPr>
        <p:txBody>
          <a:bodyPr anchor="ctr">
            <a:normAutofit/>
          </a:bodyPr>
          <a:lstStyle/>
          <a:p>
            <a:r>
              <a:rPr lang="en-US" dirty="0">
                <a:solidFill>
                  <a:schemeClr val="tx1"/>
                </a:solidFill>
              </a:rPr>
              <a:t>Deepika Khanna</a:t>
            </a:r>
          </a:p>
          <a:p>
            <a:r>
              <a:rPr lang="en-US" sz="2400" b="1" dirty="0">
                <a:solidFill>
                  <a:schemeClr val="tx1"/>
                </a:solidFill>
              </a:rPr>
              <a:t>Mytutorialrack.com</a:t>
            </a:r>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A1AC-98B0-072D-9DFE-E37489E7BFBC}"/>
              </a:ext>
            </a:extLst>
          </p:cNvPr>
          <p:cNvSpPr>
            <a:spLocks noGrp="1"/>
          </p:cNvSpPr>
          <p:nvPr>
            <p:ph type="title"/>
          </p:nvPr>
        </p:nvSpPr>
        <p:spPr/>
        <p:txBody>
          <a:bodyPr/>
          <a:lstStyle/>
          <a:p>
            <a:r>
              <a:rPr lang="en-US" dirty="0"/>
              <a:t>Natural Language Processing</a:t>
            </a:r>
          </a:p>
        </p:txBody>
      </p:sp>
      <p:sp>
        <p:nvSpPr>
          <p:cNvPr id="3" name="Content Placeholder 2">
            <a:extLst>
              <a:ext uri="{FF2B5EF4-FFF2-40B4-BE49-F238E27FC236}">
                <a16:creationId xmlns:a16="http://schemas.microsoft.com/office/drawing/2014/main" id="{ECC4F206-EE3B-9E7B-D6A7-F26123971BFC}"/>
              </a:ext>
            </a:extLst>
          </p:cNvPr>
          <p:cNvSpPr>
            <a:spLocks noGrp="1"/>
          </p:cNvSpPr>
          <p:nvPr>
            <p:ph idx="1"/>
          </p:nvPr>
        </p:nvSpPr>
        <p:spPr/>
        <p:txBody>
          <a:bodyPr/>
          <a:lstStyle/>
          <a:p>
            <a:r>
              <a:rPr lang="en-US" b="0" i="0" dirty="0">
                <a:solidFill>
                  <a:srgbClr val="1E1E1E"/>
                </a:solidFill>
                <a:effectLst/>
                <a:latin typeface="Salesforce Sans"/>
              </a:rPr>
              <a:t> ChatGPT is one of the most capable AIs built to interpret everyday language and act on it in some meaningful way. This is known in the industry as </a:t>
            </a:r>
            <a:r>
              <a:rPr lang="en-US" b="1" i="0" dirty="0">
                <a:solidFill>
                  <a:srgbClr val="1E1E1E"/>
                </a:solidFill>
                <a:effectLst/>
                <a:latin typeface="Salesforce Sans"/>
              </a:rPr>
              <a:t>natural language processing</a:t>
            </a:r>
            <a:r>
              <a:rPr lang="en-US" b="0" i="0" dirty="0">
                <a:solidFill>
                  <a:srgbClr val="1E1E1E"/>
                </a:solidFill>
                <a:effectLst/>
                <a:latin typeface="Salesforce Sans"/>
              </a:rPr>
              <a:t>, or just NLP.</a:t>
            </a:r>
          </a:p>
          <a:p>
            <a:r>
              <a:rPr lang="en-US" dirty="0">
                <a:solidFill>
                  <a:srgbClr val="1E1E1E"/>
                </a:solidFill>
                <a:latin typeface="Salesforce Sans"/>
              </a:rPr>
              <a:t>Alexa is another AI which understands human language and give you answer accordingly. </a:t>
            </a:r>
          </a:p>
          <a:p>
            <a:r>
              <a:rPr lang="en-US" b="0" i="0" dirty="0">
                <a:solidFill>
                  <a:srgbClr val="1E1E1E"/>
                </a:solidFill>
                <a:effectLst/>
                <a:latin typeface="Salesforce Sans"/>
              </a:rPr>
              <a:t>Natural language processing relies on an understanding of how words are used together, and that lets AI extract the intention behind the words.</a:t>
            </a:r>
            <a:endParaRPr lang="en-US" dirty="0"/>
          </a:p>
        </p:txBody>
      </p:sp>
    </p:spTree>
    <p:extLst>
      <p:ext uri="{BB962C8B-B14F-4D97-AF65-F5344CB8AC3E}">
        <p14:creationId xmlns:p14="http://schemas.microsoft.com/office/powerpoint/2010/main" val="589988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68FC-7A69-8A72-4A22-BCC950149218}"/>
              </a:ext>
            </a:extLst>
          </p:cNvPr>
          <p:cNvSpPr>
            <a:spLocks noGrp="1"/>
          </p:cNvSpPr>
          <p:nvPr>
            <p:ph type="title"/>
          </p:nvPr>
        </p:nvSpPr>
        <p:spPr/>
        <p:txBody>
          <a:bodyPr>
            <a:normAutofit fontScale="90000"/>
          </a:bodyPr>
          <a:lstStyle/>
          <a:p>
            <a:pPr algn="l"/>
            <a:r>
              <a:rPr lang="en-US" dirty="0"/>
              <a:t>How its all done? </a:t>
            </a:r>
            <a:r>
              <a:rPr lang="en-US" b="1" i="0" dirty="0">
                <a:solidFill>
                  <a:srgbClr val="333333"/>
                </a:solidFill>
                <a:effectLst/>
                <a:latin typeface="Salesforce Sans"/>
              </a:rPr>
              <a:t>The Trick Behind the Magic</a:t>
            </a:r>
            <a:br>
              <a:rPr lang="en-US" b="1" i="0" dirty="0">
                <a:solidFill>
                  <a:srgbClr val="333333"/>
                </a:solidFill>
                <a:effectLst/>
                <a:latin typeface="Salesforce Sans"/>
              </a:rPr>
            </a:br>
            <a:br>
              <a:rPr lang="en-US" dirty="0"/>
            </a:br>
            <a:endParaRPr lang="en-US" dirty="0"/>
          </a:p>
        </p:txBody>
      </p:sp>
      <p:sp>
        <p:nvSpPr>
          <p:cNvPr id="3" name="Content Placeholder 2">
            <a:extLst>
              <a:ext uri="{FF2B5EF4-FFF2-40B4-BE49-F238E27FC236}">
                <a16:creationId xmlns:a16="http://schemas.microsoft.com/office/drawing/2014/main" id="{DAD3C54B-2D03-F609-1627-924A6FE56711}"/>
              </a:ext>
            </a:extLst>
          </p:cNvPr>
          <p:cNvSpPr>
            <a:spLocks noGrp="1"/>
          </p:cNvSpPr>
          <p:nvPr>
            <p:ph idx="1"/>
          </p:nvPr>
        </p:nvSpPr>
        <p:spPr/>
        <p:txBody>
          <a:bodyPr/>
          <a:lstStyle/>
          <a:p>
            <a:r>
              <a:rPr lang="en-US" b="0" i="0" dirty="0">
                <a:solidFill>
                  <a:srgbClr val="1E1E1E"/>
                </a:solidFill>
                <a:effectLst/>
                <a:latin typeface="Salesforce Sans"/>
              </a:rPr>
              <a:t>What AI can do may seem like magic. And like magic, it’s natural to want a peek behind the curtain to see how it’s all done. What you’ll find is that computer scientists and researchers are using lots of data, math, and processing power in place of mirrors and misdirection.</a:t>
            </a:r>
          </a:p>
          <a:p>
            <a:r>
              <a:rPr lang="en-US" b="0" i="0" dirty="0">
                <a:solidFill>
                  <a:srgbClr val="1E1E1E"/>
                </a:solidFill>
                <a:effectLst/>
                <a:latin typeface="Salesforce Sans"/>
              </a:rPr>
              <a:t>For decades, programmers have written code that takes an input, processes it using a set of rules, and returns an output</a:t>
            </a:r>
            <a:r>
              <a:rPr lang="en-US" dirty="0">
                <a:solidFill>
                  <a:srgbClr val="1E1E1E"/>
                </a:solidFill>
                <a:latin typeface="Salesforce Sans"/>
              </a:rPr>
              <a:t>.</a:t>
            </a:r>
            <a:endParaRPr lang="en-US" dirty="0"/>
          </a:p>
        </p:txBody>
      </p:sp>
      <p:pic>
        <p:nvPicPr>
          <p:cNvPr id="5" name="Picture 4">
            <a:extLst>
              <a:ext uri="{FF2B5EF4-FFF2-40B4-BE49-F238E27FC236}">
                <a16:creationId xmlns:a16="http://schemas.microsoft.com/office/drawing/2014/main" id="{15D3574C-636F-3EBF-C8BE-6EB99A7BEE01}"/>
              </a:ext>
            </a:extLst>
          </p:cNvPr>
          <p:cNvPicPr>
            <a:picLocks noChangeAspect="1"/>
          </p:cNvPicPr>
          <p:nvPr/>
        </p:nvPicPr>
        <p:blipFill>
          <a:blip r:embed="rId2"/>
          <a:stretch>
            <a:fillRect/>
          </a:stretch>
        </p:blipFill>
        <p:spPr>
          <a:xfrm>
            <a:off x="2097629" y="4194219"/>
            <a:ext cx="6485182" cy="1082134"/>
          </a:xfrm>
          <a:prstGeom prst="rect">
            <a:avLst/>
          </a:prstGeom>
          <a:ln w="381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18849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FF7D-DB69-2E84-B552-4FDFF7D2495D}"/>
              </a:ext>
            </a:extLst>
          </p:cNvPr>
          <p:cNvSpPr>
            <a:spLocks noGrp="1"/>
          </p:cNvSpPr>
          <p:nvPr>
            <p:ph type="title"/>
          </p:nvPr>
        </p:nvSpPr>
        <p:spPr/>
        <p:txBody>
          <a:bodyPr/>
          <a:lstStyle/>
          <a:p>
            <a:r>
              <a:rPr lang="en-US" b="1" dirty="0">
                <a:solidFill>
                  <a:srgbClr val="1E1E1E"/>
                </a:solidFill>
                <a:latin typeface="Salesforce Sans"/>
              </a:rPr>
              <a:t>A</a:t>
            </a:r>
            <a:r>
              <a:rPr lang="en-US" b="1" i="0" dirty="0">
                <a:solidFill>
                  <a:srgbClr val="1E1E1E"/>
                </a:solidFill>
                <a:effectLst/>
                <a:latin typeface="Salesforce Sans"/>
              </a:rPr>
              <a:t>lgorithm</a:t>
            </a:r>
            <a:endParaRPr lang="en-US" dirty="0"/>
          </a:p>
        </p:txBody>
      </p:sp>
      <p:sp>
        <p:nvSpPr>
          <p:cNvPr id="3" name="Content Placeholder 2">
            <a:extLst>
              <a:ext uri="{FF2B5EF4-FFF2-40B4-BE49-F238E27FC236}">
                <a16:creationId xmlns:a16="http://schemas.microsoft.com/office/drawing/2014/main" id="{73C165CD-0200-D022-192A-E7D31B8615BF}"/>
              </a:ext>
            </a:extLst>
          </p:cNvPr>
          <p:cNvSpPr>
            <a:spLocks noGrp="1"/>
          </p:cNvSpPr>
          <p:nvPr>
            <p:ph idx="1"/>
          </p:nvPr>
        </p:nvSpPr>
        <p:spPr/>
        <p:txBody>
          <a:bodyPr/>
          <a:lstStyle/>
          <a:p>
            <a:r>
              <a:rPr lang="en-US" b="0" i="0" dirty="0">
                <a:solidFill>
                  <a:srgbClr val="1E1E1E"/>
                </a:solidFill>
                <a:effectLst/>
                <a:latin typeface="Salesforce Sans"/>
              </a:rPr>
              <a:t>This simple set of rules for turning an input into an output is an example of an </a:t>
            </a:r>
            <a:r>
              <a:rPr lang="en-US" b="1" i="0" dirty="0">
                <a:solidFill>
                  <a:srgbClr val="1E1E1E"/>
                </a:solidFill>
                <a:effectLst/>
                <a:latin typeface="Salesforce Sans"/>
              </a:rPr>
              <a:t>algorithm</a:t>
            </a:r>
            <a:r>
              <a:rPr lang="en-US" b="0" i="0" dirty="0">
                <a:solidFill>
                  <a:srgbClr val="1E1E1E"/>
                </a:solidFill>
                <a:effectLst/>
                <a:latin typeface="Salesforce Sans"/>
              </a:rPr>
              <a:t>. Algorithms have been written to perform some pretty sophisticated tasks. But some tasks have so many rules (and exceptions) that it’s impossible to capture them all in a hand-crafted algorithm. </a:t>
            </a:r>
          </a:p>
          <a:p>
            <a:r>
              <a:rPr lang="en-US" b="0" i="0" dirty="0">
                <a:solidFill>
                  <a:srgbClr val="1E1E1E"/>
                </a:solidFill>
                <a:effectLst/>
                <a:latin typeface="Salesforce Sans"/>
              </a:rPr>
              <a:t> Some things are learned best by experience.</a:t>
            </a:r>
            <a:endParaRPr lang="en-US" dirty="0"/>
          </a:p>
        </p:txBody>
      </p:sp>
    </p:spTree>
    <p:extLst>
      <p:ext uri="{BB962C8B-B14F-4D97-AF65-F5344CB8AC3E}">
        <p14:creationId xmlns:p14="http://schemas.microsoft.com/office/powerpoint/2010/main" val="322536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177B-9E4C-B4AA-B2AF-F90F901A29E1}"/>
              </a:ext>
            </a:extLst>
          </p:cNvPr>
          <p:cNvSpPr>
            <a:spLocks noGrp="1"/>
          </p:cNvSpPr>
          <p:nvPr>
            <p:ph type="title"/>
          </p:nvPr>
        </p:nvSpPr>
        <p:spPr/>
        <p:txBody>
          <a:bodyPr/>
          <a:lstStyle/>
          <a:p>
            <a:r>
              <a:rPr lang="en-US" dirty="0"/>
              <a:t>How to train your AI?</a:t>
            </a:r>
          </a:p>
        </p:txBody>
      </p:sp>
      <p:sp>
        <p:nvSpPr>
          <p:cNvPr id="3" name="Content Placeholder 2">
            <a:extLst>
              <a:ext uri="{FF2B5EF4-FFF2-40B4-BE49-F238E27FC236}">
                <a16:creationId xmlns:a16="http://schemas.microsoft.com/office/drawing/2014/main" id="{9FF99A01-BB11-1403-BBCA-DA6A7FD3D217}"/>
              </a:ext>
            </a:extLst>
          </p:cNvPr>
          <p:cNvSpPr>
            <a:spLocks noGrp="1"/>
          </p:cNvSpPr>
          <p:nvPr>
            <p:ph idx="1"/>
          </p:nvPr>
        </p:nvSpPr>
        <p:spPr/>
        <p:txBody>
          <a:bodyPr/>
          <a:lstStyle/>
          <a:p>
            <a:pPr marL="0" indent="0" algn="l">
              <a:buNone/>
            </a:pPr>
            <a:r>
              <a:rPr lang="en-US" dirty="0"/>
              <a:t>Experience Required:  Imagine you are going for grocery, and you are estimating the total time. How will you predict?</a:t>
            </a:r>
          </a:p>
          <a:p>
            <a:pPr lvl="1">
              <a:buFont typeface="Wingdings" panose="05000000000000000000" pitchFamily="2" charset="2"/>
              <a:buChar char="Ø"/>
            </a:pPr>
            <a:r>
              <a:rPr lang="en-US" b="0" i="0" dirty="0">
                <a:solidFill>
                  <a:srgbClr val="1E1E1E"/>
                </a:solidFill>
                <a:effectLst/>
                <a:latin typeface="Salesforce Sans"/>
              </a:rPr>
              <a:t>Is it the weekend?</a:t>
            </a:r>
          </a:p>
          <a:p>
            <a:pPr lvl="1">
              <a:buFont typeface="Wingdings" panose="05000000000000000000" pitchFamily="2" charset="2"/>
              <a:buChar char="Ø"/>
            </a:pPr>
            <a:r>
              <a:rPr lang="en-US" b="0" i="0" dirty="0">
                <a:solidFill>
                  <a:srgbClr val="1E1E1E"/>
                </a:solidFill>
                <a:effectLst/>
                <a:latin typeface="Salesforce Sans"/>
              </a:rPr>
              <a:t>Time of day</a:t>
            </a:r>
          </a:p>
          <a:p>
            <a:pPr lvl="1">
              <a:buFont typeface="Wingdings" panose="05000000000000000000" pitchFamily="2" charset="2"/>
              <a:buChar char="Ø"/>
            </a:pPr>
            <a:r>
              <a:rPr lang="en-US" b="0" i="0" dirty="0">
                <a:solidFill>
                  <a:srgbClr val="1E1E1E"/>
                </a:solidFill>
                <a:effectLst/>
                <a:latin typeface="Salesforce Sans"/>
              </a:rPr>
              <a:t>Is it raining or not?</a:t>
            </a:r>
          </a:p>
          <a:p>
            <a:pPr lvl="1">
              <a:buFont typeface="Wingdings" panose="05000000000000000000" pitchFamily="2" charset="2"/>
              <a:buChar char="Ø"/>
            </a:pPr>
            <a:r>
              <a:rPr lang="en-US" b="0" i="0" dirty="0">
                <a:solidFill>
                  <a:srgbClr val="1E1E1E"/>
                </a:solidFill>
                <a:effectLst/>
                <a:latin typeface="Salesforce Sans"/>
              </a:rPr>
              <a:t>Distance to store</a:t>
            </a:r>
          </a:p>
          <a:p>
            <a:pPr lvl="1">
              <a:buFont typeface="Wingdings" panose="05000000000000000000" pitchFamily="2" charset="2"/>
              <a:buChar char="Ø"/>
            </a:pPr>
            <a:r>
              <a:rPr lang="en-US" b="0" i="0" dirty="0">
                <a:solidFill>
                  <a:srgbClr val="1E1E1E"/>
                </a:solidFill>
                <a:effectLst/>
                <a:latin typeface="Salesforce Sans"/>
              </a:rPr>
              <a:t>Total minutes of trip</a:t>
            </a:r>
          </a:p>
          <a:p>
            <a:r>
              <a:rPr lang="en-US" b="0" i="0" dirty="0">
                <a:solidFill>
                  <a:srgbClr val="1E1E1E"/>
                </a:solidFill>
                <a:effectLst/>
                <a:latin typeface="Salesforce Sans"/>
              </a:rPr>
              <a:t>After several trips you start getting a feel for how conditions affect how long it’ll take. Like, rain makes the drive longer, but it also means fewer people are shopping. Your brain makes connections between the inputs (weekend [W], time [T], raining [R], distance [D]) and the output (minutes [M]).</a:t>
            </a:r>
            <a:endParaRPr lang="en-US" dirty="0"/>
          </a:p>
          <a:p>
            <a:endParaRPr lang="en-US" dirty="0"/>
          </a:p>
        </p:txBody>
      </p:sp>
    </p:spTree>
    <p:extLst>
      <p:ext uri="{BB962C8B-B14F-4D97-AF65-F5344CB8AC3E}">
        <p14:creationId xmlns:p14="http://schemas.microsoft.com/office/powerpoint/2010/main" val="3727552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87867-7EBB-7AAC-D7F5-60DC04D9D75B}"/>
              </a:ext>
            </a:extLst>
          </p:cNvPr>
          <p:cNvSpPr>
            <a:spLocks noGrp="1"/>
          </p:cNvSpPr>
          <p:nvPr>
            <p:ph type="title"/>
          </p:nvPr>
        </p:nvSpPr>
        <p:spPr/>
        <p:txBody>
          <a:bodyPr/>
          <a:lstStyle/>
          <a:p>
            <a:r>
              <a:rPr lang="en-US" dirty="0"/>
              <a:t>How AI works?</a:t>
            </a:r>
          </a:p>
        </p:txBody>
      </p:sp>
      <p:sp>
        <p:nvSpPr>
          <p:cNvPr id="3" name="Content Placeholder 2">
            <a:extLst>
              <a:ext uri="{FF2B5EF4-FFF2-40B4-BE49-F238E27FC236}">
                <a16:creationId xmlns:a16="http://schemas.microsoft.com/office/drawing/2014/main" id="{177EE1BD-AA8F-C9B4-373C-96608D851228}"/>
              </a:ext>
            </a:extLst>
          </p:cNvPr>
          <p:cNvSpPr>
            <a:spLocks noGrp="1"/>
          </p:cNvSpPr>
          <p:nvPr>
            <p:ph idx="1"/>
          </p:nvPr>
        </p:nvSpPr>
        <p:spPr>
          <a:xfrm>
            <a:off x="677334" y="2118049"/>
            <a:ext cx="8596668" cy="3923313"/>
          </a:xfrm>
        </p:spPr>
        <p:txBody>
          <a:bodyPr>
            <a:normAutofit fontScale="92500" lnSpcReduction="20000"/>
          </a:bodyPr>
          <a:lstStyle/>
          <a:p>
            <a:pPr algn="l"/>
            <a:r>
              <a:rPr lang="en-US" b="1" i="0" dirty="0">
                <a:solidFill>
                  <a:srgbClr val="1E1E1E"/>
                </a:solidFill>
                <a:effectLst/>
                <a:latin typeface="Salesforce Sans"/>
              </a:rPr>
              <a:t>Step 1:</a:t>
            </a:r>
            <a:r>
              <a:rPr lang="en-US" b="0" i="0" dirty="0">
                <a:solidFill>
                  <a:srgbClr val="1E1E1E"/>
                </a:solidFill>
                <a:effectLst/>
                <a:latin typeface="Salesforce Sans"/>
              </a:rPr>
              <a:t> Assign all of your inputs a “weight.” This is a number that represents how strongly an input should affect the output. It’s OK to start with the same weight for everything.</a:t>
            </a:r>
          </a:p>
          <a:p>
            <a:pPr algn="l"/>
            <a:r>
              <a:rPr lang="en-US" b="1" i="0" dirty="0">
                <a:solidFill>
                  <a:srgbClr val="1E1E1E"/>
                </a:solidFill>
                <a:effectLst/>
                <a:latin typeface="Salesforce Sans"/>
              </a:rPr>
              <a:t>Step 2:</a:t>
            </a:r>
            <a:r>
              <a:rPr lang="en-US" b="0" i="0" dirty="0">
                <a:solidFill>
                  <a:srgbClr val="1E1E1E"/>
                </a:solidFill>
                <a:effectLst/>
                <a:latin typeface="Salesforce Sans"/>
              </a:rPr>
              <a:t> Use the weights with your existing data (and some clever math we won’t get into here) to estimate the minutes for a milk run. We can compare the estimate to the historic data. It’ll be way off, but that’s OK.</a:t>
            </a:r>
          </a:p>
          <a:p>
            <a:pPr algn="l"/>
            <a:r>
              <a:rPr lang="en-US" b="1" i="0" dirty="0">
                <a:solidFill>
                  <a:srgbClr val="1E1E1E"/>
                </a:solidFill>
                <a:effectLst/>
                <a:latin typeface="Salesforce Sans"/>
              </a:rPr>
              <a:t>Step 3:</a:t>
            </a:r>
            <a:r>
              <a:rPr lang="en-US" b="0" i="0" dirty="0">
                <a:solidFill>
                  <a:srgbClr val="1E1E1E"/>
                </a:solidFill>
                <a:effectLst/>
                <a:latin typeface="Salesforce Sans"/>
              </a:rPr>
              <a:t> Let the computer guess a new weight for each input, making some a little more important than others. For example, the time of day might be more important than whether or not it’s raining.</a:t>
            </a:r>
          </a:p>
          <a:p>
            <a:pPr algn="l"/>
            <a:r>
              <a:rPr lang="en-US" b="1" i="0" dirty="0">
                <a:solidFill>
                  <a:srgbClr val="1E1E1E"/>
                </a:solidFill>
                <a:effectLst/>
                <a:latin typeface="Salesforce Sans"/>
              </a:rPr>
              <a:t>Step 4:</a:t>
            </a:r>
            <a:r>
              <a:rPr lang="en-US" b="0" i="0" dirty="0">
                <a:solidFill>
                  <a:srgbClr val="1E1E1E"/>
                </a:solidFill>
                <a:effectLst/>
                <a:latin typeface="Salesforce Sans"/>
              </a:rPr>
              <a:t> Rerun the calculations to check if the new weights result in a better estimate. If so, it means the weights are a better fit, and changing in the right direction.</a:t>
            </a:r>
          </a:p>
          <a:p>
            <a:pPr algn="l"/>
            <a:r>
              <a:rPr lang="en-US" b="1" i="0" dirty="0">
                <a:solidFill>
                  <a:srgbClr val="1E1E1E"/>
                </a:solidFill>
                <a:effectLst/>
                <a:latin typeface="Salesforce Sans"/>
              </a:rPr>
              <a:t>Step 5:</a:t>
            </a:r>
            <a:r>
              <a:rPr lang="en-US" b="0" i="0" dirty="0">
                <a:solidFill>
                  <a:srgbClr val="1E1E1E"/>
                </a:solidFill>
                <a:effectLst/>
                <a:latin typeface="Salesforce Sans"/>
              </a:rPr>
              <a:t> Repeat steps 3 and 4, letting the computer tweak weights until its estimates aren’t getting any better.</a:t>
            </a:r>
          </a:p>
          <a:p>
            <a:pPr algn="l"/>
            <a:r>
              <a:rPr lang="en-US" b="0" i="0" dirty="0">
                <a:solidFill>
                  <a:srgbClr val="1E1E1E"/>
                </a:solidFill>
                <a:effectLst/>
                <a:latin typeface="Salesforce Sans"/>
              </a:rPr>
              <a:t>At this point the computer has settled on weights for each input. If you think of weight as how strongly an input is connected to the output, you can make a diagram that uses line-thickness to represent the weight of a connection.</a:t>
            </a:r>
          </a:p>
          <a:p>
            <a:endParaRPr lang="en-US" dirty="0"/>
          </a:p>
        </p:txBody>
      </p:sp>
    </p:spTree>
    <p:extLst>
      <p:ext uri="{BB962C8B-B14F-4D97-AF65-F5344CB8AC3E}">
        <p14:creationId xmlns:p14="http://schemas.microsoft.com/office/powerpoint/2010/main" val="87132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FA0E-1DA3-8031-82AE-BEF5C2FC33D1}"/>
              </a:ext>
            </a:extLst>
          </p:cNvPr>
          <p:cNvSpPr>
            <a:spLocks noGrp="1"/>
          </p:cNvSpPr>
          <p:nvPr>
            <p:ph type="title"/>
          </p:nvPr>
        </p:nvSpPr>
        <p:spPr/>
        <p:txBody>
          <a:bodyPr>
            <a:normAutofit/>
          </a:bodyPr>
          <a:lstStyle/>
          <a:p>
            <a:r>
              <a:rPr lang="en-US" b="1" i="0">
                <a:solidFill>
                  <a:srgbClr val="92D050"/>
                </a:solidFill>
                <a:effectLst/>
                <a:latin typeface="Salesforce Sans"/>
              </a:rPr>
              <a:t>The Need for Neural Networks</a:t>
            </a:r>
            <a:br>
              <a:rPr lang="en-US">
                <a:solidFill>
                  <a:srgbClr val="92D050"/>
                </a:solidFill>
              </a:rPr>
            </a:br>
            <a:endParaRPr lang="en-US" dirty="0">
              <a:solidFill>
                <a:srgbClr val="92D050"/>
              </a:solidFill>
            </a:endParaRPr>
          </a:p>
        </p:txBody>
      </p:sp>
      <p:sp>
        <p:nvSpPr>
          <p:cNvPr id="3" name="Content Placeholder 2">
            <a:extLst>
              <a:ext uri="{FF2B5EF4-FFF2-40B4-BE49-F238E27FC236}">
                <a16:creationId xmlns:a16="http://schemas.microsoft.com/office/drawing/2014/main" id="{FEC61C29-D83A-AD84-B8C0-647D9C51D903}"/>
              </a:ext>
            </a:extLst>
          </p:cNvPr>
          <p:cNvSpPr>
            <a:spLocks noGrp="1"/>
          </p:cNvSpPr>
          <p:nvPr>
            <p:ph idx="1"/>
          </p:nvPr>
        </p:nvSpPr>
        <p:spPr/>
        <p:txBody>
          <a:bodyPr/>
          <a:lstStyle/>
          <a:p>
            <a:r>
              <a:rPr lang="en-US" dirty="0">
                <a:solidFill>
                  <a:srgbClr val="1E1E1E"/>
                </a:solidFill>
                <a:latin typeface="Salesforce Sans"/>
              </a:rPr>
              <a:t>W</a:t>
            </a:r>
            <a:r>
              <a:rPr lang="en-US" b="0" i="0" dirty="0">
                <a:solidFill>
                  <a:srgbClr val="1E1E1E"/>
                </a:solidFill>
                <a:effectLst/>
                <a:latin typeface="Salesforce Sans"/>
              </a:rPr>
              <a:t>e can train an AI model by letting it guess-and-check the importance-weight of each input. For e.g</a:t>
            </a:r>
            <a:r>
              <a:rPr lang="en-US" dirty="0">
                <a:solidFill>
                  <a:srgbClr val="1E1E1E"/>
                </a:solidFill>
                <a:latin typeface="Salesforce Sans"/>
              </a:rPr>
              <a:t>. Grocery Example. </a:t>
            </a:r>
          </a:p>
          <a:p>
            <a:endParaRPr lang="en-US" dirty="0"/>
          </a:p>
        </p:txBody>
      </p:sp>
      <p:pic>
        <p:nvPicPr>
          <p:cNvPr id="5" name="Picture 4">
            <a:extLst>
              <a:ext uri="{FF2B5EF4-FFF2-40B4-BE49-F238E27FC236}">
                <a16:creationId xmlns:a16="http://schemas.microsoft.com/office/drawing/2014/main" id="{131E8CB4-D283-D99A-846C-D32FF796C707}"/>
              </a:ext>
            </a:extLst>
          </p:cNvPr>
          <p:cNvPicPr>
            <a:picLocks noChangeAspect="1"/>
          </p:cNvPicPr>
          <p:nvPr/>
        </p:nvPicPr>
        <p:blipFill>
          <a:blip r:embed="rId2"/>
          <a:stretch>
            <a:fillRect/>
          </a:stretch>
        </p:blipFill>
        <p:spPr>
          <a:xfrm>
            <a:off x="528044" y="2877006"/>
            <a:ext cx="2144423" cy="2889648"/>
          </a:xfrm>
          <a:prstGeom prst="rect">
            <a:avLst/>
          </a:prstGeom>
        </p:spPr>
      </p:pic>
      <p:pic>
        <p:nvPicPr>
          <p:cNvPr id="7" name="Picture 6">
            <a:extLst>
              <a:ext uri="{FF2B5EF4-FFF2-40B4-BE49-F238E27FC236}">
                <a16:creationId xmlns:a16="http://schemas.microsoft.com/office/drawing/2014/main" id="{32405C41-E0C5-1303-85BD-6DC1C3B21405}"/>
              </a:ext>
            </a:extLst>
          </p:cNvPr>
          <p:cNvPicPr>
            <a:picLocks noChangeAspect="1"/>
          </p:cNvPicPr>
          <p:nvPr/>
        </p:nvPicPr>
        <p:blipFill>
          <a:blip r:embed="rId3"/>
          <a:stretch>
            <a:fillRect/>
          </a:stretch>
        </p:blipFill>
        <p:spPr>
          <a:xfrm>
            <a:off x="4660379" y="2485251"/>
            <a:ext cx="4762913" cy="1836579"/>
          </a:xfrm>
          <a:prstGeom prst="rect">
            <a:avLst/>
          </a:prstGeom>
        </p:spPr>
      </p:pic>
      <p:pic>
        <p:nvPicPr>
          <p:cNvPr id="9" name="Picture 8">
            <a:extLst>
              <a:ext uri="{FF2B5EF4-FFF2-40B4-BE49-F238E27FC236}">
                <a16:creationId xmlns:a16="http://schemas.microsoft.com/office/drawing/2014/main" id="{A3A162FC-A1CE-A24A-D5EA-2492B6463566}"/>
              </a:ext>
            </a:extLst>
          </p:cNvPr>
          <p:cNvPicPr>
            <a:picLocks noChangeAspect="1"/>
          </p:cNvPicPr>
          <p:nvPr/>
        </p:nvPicPr>
        <p:blipFill>
          <a:blip r:embed="rId4"/>
          <a:stretch>
            <a:fillRect/>
          </a:stretch>
        </p:blipFill>
        <p:spPr>
          <a:xfrm>
            <a:off x="3452327" y="4495736"/>
            <a:ext cx="8285583" cy="1371719"/>
          </a:xfrm>
          <a:prstGeom prst="rect">
            <a:avLst/>
          </a:prstGeom>
        </p:spPr>
      </p:pic>
    </p:spTree>
    <p:extLst>
      <p:ext uri="{BB962C8B-B14F-4D97-AF65-F5344CB8AC3E}">
        <p14:creationId xmlns:p14="http://schemas.microsoft.com/office/powerpoint/2010/main" val="2819814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D745-6656-7CF2-91BD-601E24244F81}"/>
              </a:ext>
            </a:extLst>
          </p:cNvPr>
          <p:cNvSpPr>
            <a:spLocks noGrp="1"/>
          </p:cNvSpPr>
          <p:nvPr>
            <p:ph type="title"/>
          </p:nvPr>
        </p:nvSpPr>
        <p:spPr/>
        <p:txBody>
          <a:bodyPr/>
          <a:lstStyle/>
          <a:p>
            <a:r>
              <a:rPr lang="en-US" dirty="0"/>
              <a:t>What is a Neural Network??</a:t>
            </a:r>
          </a:p>
        </p:txBody>
      </p:sp>
      <p:sp>
        <p:nvSpPr>
          <p:cNvPr id="3" name="Content Placeholder 2">
            <a:extLst>
              <a:ext uri="{FF2B5EF4-FFF2-40B4-BE49-F238E27FC236}">
                <a16:creationId xmlns:a16="http://schemas.microsoft.com/office/drawing/2014/main" id="{1B36EA5E-E028-D1B2-BECB-E387D895DB3A}"/>
              </a:ext>
            </a:extLst>
          </p:cNvPr>
          <p:cNvSpPr>
            <a:spLocks noGrp="1"/>
          </p:cNvSpPr>
          <p:nvPr>
            <p:ph idx="1"/>
          </p:nvPr>
        </p:nvSpPr>
        <p:spPr>
          <a:xfrm>
            <a:off x="1421694" y="1457325"/>
            <a:ext cx="8596668" cy="3880773"/>
          </a:xfrm>
        </p:spPr>
        <p:txBody>
          <a:bodyPr/>
          <a:lstStyle/>
          <a:p>
            <a:r>
              <a:rPr lang="en-US" dirty="0">
                <a:solidFill>
                  <a:srgbClr val="1E1E1E"/>
                </a:solidFill>
                <a:latin typeface="Salesforce Sans"/>
              </a:rPr>
              <a:t>The</a:t>
            </a:r>
            <a:r>
              <a:rPr lang="en-US" b="0" i="0" dirty="0">
                <a:solidFill>
                  <a:srgbClr val="1E1E1E"/>
                </a:solidFill>
                <a:effectLst/>
                <a:latin typeface="Salesforce Sans"/>
              </a:rPr>
              <a:t> web of connections, guided by weights and biases, is an example of a </a:t>
            </a:r>
            <a:r>
              <a:rPr lang="en-US" b="1" i="0" dirty="0">
                <a:solidFill>
                  <a:srgbClr val="1E1E1E"/>
                </a:solidFill>
                <a:effectLst/>
                <a:latin typeface="Salesforce Sans"/>
              </a:rPr>
              <a:t>neural network.</a:t>
            </a:r>
          </a:p>
          <a:p>
            <a:endParaRPr lang="en-US" dirty="0"/>
          </a:p>
        </p:txBody>
      </p:sp>
      <p:sp>
        <p:nvSpPr>
          <p:cNvPr id="6" name="TextBox 5">
            <a:extLst>
              <a:ext uri="{FF2B5EF4-FFF2-40B4-BE49-F238E27FC236}">
                <a16:creationId xmlns:a16="http://schemas.microsoft.com/office/drawing/2014/main" id="{89D0A524-7611-3B7E-57F0-06D100AB9475}"/>
              </a:ext>
            </a:extLst>
          </p:cNvPr>
          <p:cNvSpPr txBox="1"/>
          <p:nvPr/>
        </p:nvSpPr>
        <p:spPr>
          <a:xfrm>
            <a:off x="5712444" y="2064588"/>
            <a:ext cx="5050278" cy="3416320"/>
          </a:xfrm>
          <a:prstGeom prst="rect">
            <a:avLst/>
          </a:prstGeom>
          <a:noFill/>
        </p:spPr>
        <p:txBody>
          <a:bodyPr wrap="square" rtlCol="0">
            <a:spAutoFit/>
          </a:bodyPr>
          <a:lstStyle/>
          <a:p>
            <a:r>
              <a:rPr lang="en-US" dirty="0"/>
              <a:t>Each of the scenario is called a node.</a:t>
            </a:r>
          </a:p>
          <a:p>
            <a:endParaRPr lang="en-US" dirty="0"/>
          </a:p>
          <a:p>
            <a:r>
              <a:rPr lang="en-US" b="0" i="0" dirty="0">
                <a:solidFill>
                  <a:srgbClr val="1E1E1E"/>
                </a:solidFill>
                <a:effectLst/>
                <a:latin typeface="Salesforce Sans"/>
              </a:rPr>
              <a:t>To summarize, neural networks are a mix of </a:t>
            </a:r>
          </a:p>
          <a:p>
            <a:r>
              <a:rPr lang="en-US" b="0" i="0" dirty="0">
                <a:solidFill>
                  <a:srgbClr val="1E1E1E"/>
                </a:solidFill>
                <a:effectLst/>
                <a:latin typeface="Salesforce Sans"/>
              </a:rPr>
              <a:t>nodes, layers, weights, biases, and a bunch of math. Together they mimic our own organic neural networks. </a:t>
            </a:r>
          </a:p>
          <a:p>
            <a:r>
              <a:rPr lang="en-US" b="0" i="0" dirty="0">
                <a:solidFill>
                  <a:srgbClr val="1E1E1E"/>
                </a:solidFill>
                <a:effectLst/>
                <a:latin typeface="Salesforce Sans"/>
              </a:rPr>
              <a:t>Each neural network is carefully tuned for a specific task. Maybe it’s great at predicting rain, maybe it categorizes plants, or maybe it keeps your car centered in the lane on the highway. Whatever the task, neural networks are a big part of what makes AI seem magical.</a:t>
            </a:r>
            <a:r>
              <a:rPr lang="en-US" dirty="0"/>
              <a:t> </a:t>
            </a:r>
          </a:p>
        </p:txBody>
      </p:sp>
      <p:pic>
        <p:nvPicPr>
          <p:cNvPr id="1026" name="Picture 2" descr="Diagram of a neural network with two layers of nodes between inputs and outputs.">
            <a:extLst>
              <a:ext uri="{FF2B5EF4-FFF2-40B4-BE49-F238E27FC236}">
                <a16:creationId xmlns:a16="http://schemas.microsoft.com/office/drawing/2014/main" id="{673B4880-13FA-2888-456E-A04BB0F0F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8" y="1784951"/>
            <a:ext cx="565785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88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E8AF-D98C-A342-53DB-2B898C3C2AD6}"/>
              </a:ext>
            </a:extLst>
          </p:cNvPr>
          <p:cNvSpPr>
            <a:spLocks noGrp="1"/>
          </p:cNvSpPr>
          <p:nvPr>
            <p:ph type="title"/>
          </p:nvPr>
        </p:nvSpPr>
        <p:spPr/>
        <p:txBody>
          <a:bodyPr>
            <a:normAutofit/>
          </a:bodyPr>
          <a:lstStyle/>
          <a:p>
            <a:r>
              <a:rPr lang="en-US" b="1" i="0" dirty="0">
                <a:solidFill>
                  <a:srgbClr val="92D050"/>
                </a:solidFill>
                <a:effectLst/>
                <a:latin typeface="Salesforce Sans"/>
              </a:rPr>
              <a:t>Types of Data</a:t>
            </a:r>
            <a:endParaRPr lang="en-US" dirty="0">
              <a:solidFill>
                <a:srgbClr val="92D050"/>
              </a:solidFill>
            </a:endParaRPr>
          </a:p>
        </p:txBody>
      </p:sp>
      <p:sp>
        <p:nvSpPr>
          <p:cNvPr id="3" name="Content Placeholder 2">
            <a:extLst>
              <a:ext uri="{FF2B5EF4-FFF2-40B4-BE49-F238E27FC236}">
                <a16:creationId xmlns:a16="http://schemas.microsoft.com/office/drawing/2014/main" id="{FE780DFE-A445-87C2-71ED-B92081910C95}"/>
              </a:ext>
            </a:extLst>
          </p:cNvPr>
          <p:cNvSpPr>
            <a:spLocks noGrp="1"/>
          </p:cNvSpPr>
          <p:nvPr>
            <p:ph idx="1"/>
          </p:nvPr>
        </p:nvSpPr>
        <p:spPr/>
        <p:txBody>
          <a:bodyPr/>
          <a:lstStyle/>
          <a:p>
            <a:r>
              <a:rPr lang="en-US" b="1" i="0" dirty="0">
                <a:solidFill>
                  <a:srgbClr val="1E1E1E"/>
                </a:solidFill>
                <a:effectLst/>
                <a:latin typeface="Salesforce Sans"/>
              </a:rPr>
              <a:t>machine learning</a:t>
            </a:r>
            <a:r>
              <a:rPr lang="en-US" b="0" i="0" dirty="0">
                <a:solidFill>
                  <a:srgbClr val="1E1E1E"/>
                </a:solidFill>
                <a:effectLst/>
                <a:latin typeface="Salesforce Sans"/>
              </a:rPr>
              <a:t> (ML), is the process of using large amounts of data to train a model to make predictions, instead of handcrafting an algorithm.</a:t>
            </a:r>
          </a:p>
          <a:p>
            <a:r>
              <a:rPr lang="en-US" dirty="0">
                <a:solidFill>
                  <a:srgbClr val="1E1E1E"/>
                </a:solidFill>
                <a:latin typeface="Salesforce Sans"/>
              </a:rPr>
              <a:t>Types of Data:</a:t>
            </a:r>
          </a:p>
          <a:p>
            <a:pPr lvl="1"/>
            <a:r>
              <a:rPr lang="en-US" dirty="0">
                <a:solidFill>
                  <a:srgbClr val="1E1E1E"/>
                </a:solidFill>
                <a:latin typeface="Salesforce Sans"/>
              </a:rPr>
              <a:t>Structured Data : </a:t>
            </a:r>
            <a:r>
              <a:rPr lang="en-US" b="0" i="0" dirty="0">
                <a:solidFill>
                  <a:srgbClr val="1E1E1E"/>
                </a:solidFill>
                <a:effectLst/>
                <a:latin typeface="Salesforce Sans"/>
              </a:rPr>
              <a:t>It is well organized, with labels on every column so you know the significance of every cell. For example, spreadsheets.</a:t>
            </a:r>
          </a:p>
          <a:p>
            <a:pPr lvl="1"/>
            <a:r>
              <a:rPr lang="en-US" dirty="0">
                <a:solidFill>
                  <a:srgbClr val="1E1E1E"/>
                </a:solidFill>
                <a:latin typeface="Salesforce Sans"/>
              </a:rPr>
              <a:t>Unstructured Data : </a:t>
            </a:r>
            <a:r>
              <a:rPr lang="en-US" b="1" i="0" dirty="0">
                <a:solidFill>
                  <a:srgbClr val="1E1E1E"/>
                </a:solidFill>
                <a:effectLst/>
                <a:latin typeface="Salesforce Sans"/>
              </a:rPr>
              <a:t>unstructured data</a:t>
            </a:r>
            <a:r>
              <a:rPr lang="en-US" b="0" i="0" dirty="0">
                <a:solidFill>
                  <a:srgbClr val="1E1E1E"/>
                </a:solidFill>
                <a:effectLst/>
                <a:latin typeface="Salesforce Sans"/>
              </a:rPr>
              <a:t> would be something like a news article, or an unlabeled image file. For e.g. Email</a:t>
            </a:r>
          </a:p>
          <a:p>
            <a:pPr lvl="1"/>
            <a:endParaRPr lang="en-US" b="0" i="0" dirty="0">
              <a:solidFill>
                <a:srgbClr val="1E1E1E"/>
              </a:solidFill>
              <a:effectLst/>
              <a:latin typeface="Salesforce Sans"/>
            </a:endParaRPr>
          </a:p>
          <a:p>
            <a:pPr marL="0" marR="0" indent="0">
              <a:lnSpc>
                <a:spcPct val="107000"/>
              </a:lnSpc>
              <a:spcBef>
                <a:spcPts val="0"/>
              </a:spcBef>
              <a:spcAft>
                <a:spcPts val="0"/>
              </a:spcAft>
              <a:buNone/>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Input + Previous Data + Weightage = Desired Outcome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AI  Model. </a:t>
            </a:r>
          </a:p>
          <a:p>
            <a:pPr marL="22860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199440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6635-98C7-9F4F-94C6-BEA08E74261B}"/>
              </a:ext>
            </a:extLst>
          </p:cNvPr>
          <p:cNvSpPr>
            <a:spLocks noGrp="1"/>
          </p:cNvSpPr>
          <p:nvPr>
            <p:ph type="title"/>
          </p:nvPr>
        </p:nvSpPr>
        <p:spPr/>
        <p:txBody>
          <a:bodyPr>
            <a:normAutofit/>
          </a:bodyPr>
          <a:lstStyle/>
          <a:p>
            <a:r>
              <a:rPr lang="en-US" sz="4800" b="1" dirty="0">
                <a:effectLst/>
                <a:latin typeface="Calibri" panose="020F0502020204030204" pitchFamily="34" charset="0"/>
                <a:ea typeface="Calibri" panose="020F0502020204030204" pitchFamily="34" charset="0"/>
                <a:cs typeface="Times New Roman" panose="02020603050405020304" pitchFamily="18" charset="0"/>
              </a:rPr>
              <a:t>Types of learning based on Data :</a:t>
            </a:r>
            <a:endParaRPr lang="en-US" sz="8000" b="1" dirty="0"/>
          </a:p>
        </p:txBody>
      </p:sp>
      <p:sp>
        <p:nvSpPr>
          <p:cNvPr id="3" name="Content Placeholder 2">
            <a:extLst>
              <a:ext uri="{FF2B5EF4-FFF2-40B4-BE49-F238E27FC236}">
                <a16:creationId xmlns:a16="http://schemas.microsoft.com/office/drawing/2014/main" id="{EE0C9762-4F6A-5644-D1DC-39F68A898284}"/>
              </a:ext>
            </a:extLst>
          </p:cNvPr>
          <p:cNvSpPr>
            <a:spLocks noGrp="1"/>
          </p:cNvSpPr>
          <p:nvPr>
            <p:ph idx="1"/>
          </p:nvPr>
        </p:nvSpPr>
        <p:spPr/>
        <p:txBody>
          <a:bodyPr/>
          <a:lstStyle/>
          <a:p>
            <a:r>
              <a:rPr lang="en-US" b="1" dirty="0"/>
              <a:t>Supervised Learning: </a:t>
            </a:r>
            <a:r>
              <a:rPr lang="en-US" b="1" i="0" dirty="0">
                <a:solidFill>
                  <a:srgbClr val="1E1E1E"/>
                </a:solidFill>
                <a:effectLst/>
                <a:latin typeface="Salesforce Sans"/>
              </a:rPr>
              <a:t> </a:t>
            </a:r>
            <a:r>
              <a:rPr lang="en-US" b="0" i="0" dirty="0">
                <a:solidFill>
                  <a:srgbClr val="1E1E1E"/>
                </a:solidFill>
                <a:effectLst/>
                <a:latin typeface="Salesforce Sans"/>
              </a:rPr>
              <a:t>the structured data from our spreadsheet lets computers do </a:t>
            </a:r>
            <a:r>
              <a:rPr lang="en-US" b="1" i="0" dirty="0">
                <a:solidFill>
                  <a:srgbClr val="1E1E1E"/>
                </a:solidFill>
                <a:effectLst/>
                <a:latin typeface="Salesforce Sans"/>
              </a:rPr>
              <a:t>supervised learning</a:t>
            </a:r>
            <a:r>
              <a:rPr lang="en-US" b="0" i="0" dirty="0">
                <a:solidFill>
                  <a:srgbClr val="1E1E1E"/>
                </a:solidFill>
                <a:effectLst/>
                <a:latin typeface="Salesforce Sans"/>
              </a:rPr>
              <a:t>. It’s considered supervised because we can make sure every piece of input data has a matching, expected output that we can verify. </a:t>
            </a:r>
          </a:p>
          <a:p>
            <a:r>
              <a:rPr lang="en-US" b="1" dirty="0"/>
              <a:t>Unsupervised Learning </a:t>
            </a:r>
            <a:r>
              <a:rPr lang="en-US" dirty="0"/>
              <a:t>: </a:t>
            </a:r>
            <a:r>
              <a:rPr lang="en-US" b="0" i="0" dirty="0">
                <a:solidFill>
                  <a:srgbClr val="1E1E1E"/>
                </a:solidFill>
                <a:effectLst/>
                <a:latin typeface="Salesforce Sans"/>
              </a:rPr>
              <a:t>unstructured data is used for </a:t>
            </a:r>
            <a:r>
              <a:rPr lang="en-US" b="1" i="0" dirty="0">
                <a:solidFill>
                  <a:srgbClr val="1E1E1E"/>
                </a:solidFill>
                <a:effectLst/>
                <a:latin typeface="Salesforce Sans"/>
              </a:rPr>
              <a:t>unsupervised learning</a:t>
            </a:r>
            <a:r>
              <a:rPr lang="en-US" b="0" i="0" dirty="0">
                <a:solidFill>
                  <a:srgbClr val="1E1E1E"/>
                </a:solidFill>
                <a:effectLst/>
                <a:latin typeface="Salesforce Sans"/>
              </a:rPr>
              <a:t>, which is when AI tries to find connections in the data without really knowing what it’s looking . </a:t>
            </a: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case, it can establish patterns. It will identify the pattern and club them together. </a:t>
            </a:r>
          </a:p>
          <a:p>
            <a:pPr marL="742950" marR="0" lvl="1" indent="-285750">
              <a:lnSpc>
                <a:spcPct val="107000"/>
              </a:lnSpc>
              <a:spcBef>
                <a:spcPts val="0"/>
              </a:spcBef>
              <a:spcAft>
                <a:spcPts val="0"/>
              </a:spcAft>
              <a:buFont typeface="Courier New" panose="02070309020205020404" pitchFamily="49" charset="0"/>
              <a:buChar char="o"/>
            </a:pPr>
            <a:r>
              <a:rPr lang="en-US" sz="1800" b="1" dirty="0">
                <a:effectLst/>
                <a:latin typeface="Calibri" panose="020F0502020204030204" pitchFamily="34" charset="0"/>
                <a:ea typeface="Calibri" panose="020F0502020204030204" pitchFamily="34" charset="0"/>
                <a:cs typeface="Times New Roman" panose="02020603050405020304" pitchFamily="18" charset="0"/>
              </a:rPr>
              <a:t>Grouping / Clustering  </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e.g. If lot of people are leaving services of a telephone company. It will find the people who are leaving, what is the trait of the people, what is the pattern of the people leaving, what is the common factor in each of these people and will determine the answer. </a:t>
            </a:r>
          </a:p>
          <a:p>
            <a:pPr marL="742950" marR="0" lvl="1" indent="-285750">
              <a:lnSpc>
                <a:spcPct val="107000"/>
              </a:lnSpc>
              <a:spcBef>
                <a:spcPts val="0"/>
              </a:spcBef>
              <a:spcAft>
                <a:spcPts val="800"/>
              </a:spcAft>
              <a:buFont typeface="Courier New" panose="02070309020205020404" pitchFamily="49" charset="0"/>
              <a:buChar char="o"/>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Association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Similar type of items. Milk + Butter + Bread + Eggs . Shoes + Socks </a:t>
            </a:r>
          </a:p>
          <a:p>
            <a:endParaRPr lang="en-US" dirty="0"/>
          </a:p>
        </p:txBody>
      </p:sp>
    </p:spTree>
    <p:extLst>
      <p:ext uri="{BB962C8B-B14F-4D97-AF65-F5344CB8AC3E}">
        <p14:creationId xmlns:p14="http://schemas.microsoft.com/office/powerpoint/2010/main" val="2549417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D0CF-02B1-B42D-77F3-56B6E69101AF}"/>
              </a:ext>
            </a:extLst>
          </p:cNvPr>
          <p:cNvSpPr>
            <a:spLocks noGrp="1"/>
          </p:cNvSpPr>
          <p:nvPr>
            <p:ph type="title"/>
          </p:nvPr>
        </p:nvSpPr>
        <p:spPr/>
        <p:txBody>
          <a:bodyPr/>
          <a:lstStyle/>
          <a:p>
            <a:r>
              <a:rPr lang="en-US" dirty="0"/>
              <a:t>What all AI Can do?</a:t>
            </a:r>
          </a:p>
        </p:txBody>
      </p:sp>
      <p:sp>
        <p:nvSpPr>
          <p:cNvPr id="3" name="Content Placeholder 2">
            <a:extLst>
              <a:ext uri="{FF2B5EF4-FFF2-40B4-BE49-F238E27FC236}">
                <a16:creationId xmlns:a16="http://schemas.microsoft.com/office/drawing/2014/main" id="{7063167D-16A1-3D6F-DA6C-203597B02109}"/>
              </a:ext>
            </a:extLst>
          </p:cNvPr>
          <p:cNvSpPr>
            <a:spLocks noGrp="1"/>
          </p:cNvSpPr>
          <p:nvPr>
            <p:ph idx="1"/>
          </p:nvPr>
        </p:nvSpPr>
        <p:spPr/>
        <p:txBody>
          <a:bodyPr/>
          <a:lstStyle/>
          <a:p>
            <a:r>
              <a:rPr lang="en-US" b="1" i="0" dirty="0">
                <a:solidFill>
                  <a:srgbClr val="1E1E1E"/>
                </a:solidFill>
                <a:effectLst/>
                <a:latin typeface="Salesforce Sans"/>
              </a:rPr>
              <a:t>yes-and-no predictions</a:t>
            </a:r>
          </a:p>
          <a:p>
            <a:pPr algn="l"/>
            <a:r>
              <a:rPr lang="en-US" b="1" i="0" dirty="0">
                <a:solidFill>
                  <a:srgbClr val="333333"/>
                </a:solidFill>
                <a:effectLst/>
                <a:latin typeface="Salesforce Sans"/>
              </a:rPr>
              <a:t>Numeric Predictions</a:t>
            </a:r>
          </a:p>
          <a:p>
            <a:r>
              <a:rPr lang="en-US" b="1" i="0" dirty="0">
                <a:solidFill>
                  <a:srgbClr val="333333"/>
                </a:solidFill>
                <a:effectLst/>
                <a:latin typeface="Salesforce Sans"/>
              </a:rPr>
              <a:t>Classifications</a:t>
            </a:r>
          </a:p>
          <a:p>
            <a:r>
              <a:rPr lang="en-US" b="1" i="0" dirty="0">
                <a:solidFill>
                  <a:srgbClr val="333333"/>
                </a:solidFill>
                <a:effectLst/>
                <a:latin typeface="Salesforce Sans"/>
              </a:rPr>
              <a:t>Recommendations</a:t>
            </a:r>
          </a:p>
          <a:p>
            <a:pPr algn="l"/>
            <a:r>
              <a:rPr lang="en-US" b="1" i="0" dirty="0">
                <a:solidFill>
                  <a:srgbClr val="333333"/>
                </a:solidFill>
                <a:effectLst/>
                <a:latin typeface="Salesforce Sans"/>
              </a:rPr>
              <a:t>Workflow and Rules</a:t>
            </a:r>
          </a:p>
          <a:p>
            <a:pPr algn="l"/>
            <a:r>
              <a:rPr lang="en-US" b="1" i="0" dirty="0">
                <a:solidFill>
                  <a:srgbClr val="333333"/>
                </a:solidFill>
                <a:effectLst/>
                <a:latin typeface="Salesforce Sans"/>
              </a:rPr>
              <a:t>Summarization</a:t>
            </a:r>
          </a:p>
          <a:p>
            <a:pPr marL="0" indent="0">
              <a:buNone/>
            </a:pPr>
            <a:br>
              <a:rPr lang="en-US" dirty="0"/>
            </a:br>
            <a:endParaRPr lang="en-US" dirty="0"/>
          </a:p>
        </p:txBody>
      </p:sp>
    </p:spTree>
    <p:extLst>
      <p:ext uri="{BB962C8B-B14F-4D97-AF65-F5344CB8AC3E}">
        <p14:creationId xmlns:p14="http://schemas.microsoft.com/office/powerpoint/2010/main" val="342431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8294915" y="2517922"/>
            <a:ext cx="3331028" cy="2268681"/>
          </a:xfrm>
        </p:spPr>
        <p:txBody>
          <a:bodyPr>
            <a:normAutofit fontScale="90000"/>
          </a:bodyPr>
          <a:lstStyle/>
          <a:p>
            <a:r>
              <a:rPr lang="en-US" sz="5400" b="1" dirty="0"/>
              <a:t>About </a:t>
            </a:r>
            <a:br>
              <a:rPr lang="en-US" sz="5400" b="1" dirty="0"/>
            </a:br>
            <a:r>
              <a:rPr lang="en-US" sz="5400" b="1" dirty="0"/>
              <a:t>the </a:t>
            </a:r>
            <a:br>
              <a:rPr lang="en-US" sz="5400" b="1" dirty="0"/>
            </a:br>
            <a:r>
              <a:rPr lang="en-US" sz="5400" b="1" dirty="0"/>
              <a:t>exam</a:t>
            </a:r>
          </a:p>
        </p:txBody>
      </p:sp>
      <p:pic>
        <p:nvPicPr>
          <p:cNvPr id="7" name="Picture 6">
            <a:extLst>
              <a:ext uri="{FF2B5EF4-FFF2-40B4-BE49-F238E27FC236}">
                <a16:creationId xmlns:a16="http://schemas.microsoft.com/office/drawing/2014/main" id="{2D625449-67F7-2BAF-37F7-13B672793FF9}"/>
              </a:ext>
            </a:extLst>
          </p:cNvPr>
          <p:cNvPicPr>
            <a:picLocks noChangeAspect="1"/>
          </p:cNvPicPr>
          <p:nvPr/>
        </p:nvPicPr>
        <p:blipFill>
          <a:blip r:embed="rId2"/>
          <a:stretch>
            <a:fillRect/>
          </a:stretch>
        </p:blipFill>
        <p:spPr>
          <a:xfrm>
            <a:off x="195247" y="1077987"/>
            <a:ext cx="7712108" cy="5616427"/>
          </a:xfrm>
          <a:prstGeom prst="rect">
            <a:avLst/>
          </a:prstGeom>
          <a:ln w="381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560F0-9A02-52BA-DF43-6DCE697F3568}"/>
              </a:ext>
            </a:extLst>
          </p:cNvPr>
          <p:cNvSpPr>
            <a:spLocks noGrp="1"/>
          </p:cNvSpPr>
          <p:nvPr>
            <p:ph type="title"/>
          </p:nvPr>
        </p:nvSpPr>
        <p:spPr/>
        <p:txBody>
          <a:bodyPr>
            <a:normAutofit/>
          </a:bodyPr>
          <a:lstStyle/>
          <a:p>
            <a:r>
              <a:rPr lang="en-US" b="1" i="0" dirty="0">
                <a:solidFill>
                  <a:srgbClr val="92D050"/>
                </a:solidFill>
                <a:effectLst/>
                <a:latin typeface="Salesforce Sans"/>
              </a:rPr>
              <a:t>Yes-and-No Predictions and Answers</a:t>
            </a:r>
            <a:br>
              <a:rPr lang="en-US" dirty="0">
                <a:solidFill>
                  <a:srgbClr val="92D050"/>
                </a:solidFill>
              </a:rPr>
            </a:br>
            <a:endParaRPr lang="en-US" dirty="0">
              <a:solidFill>
                <a:srgbClr val="92D050"/>
              </a:solidFill>
            </a:endParaRPr>
          </a:p>
        </p:txBody>
      </p:sp>
      <p:sp>
        <p:nvSpPr>
          <p:cNvPr id="3" name="Content Placeholder 2">
            <a:extLst>
              <a:ext uri="{FF2B5EF4-FFF2-40B4-BE49-F238E27FC236}">
                <a16:creationId xmlns:a16="http://schemas.microsoft.com/office/drawing/2014/main" id="{0B34E568-AAD3-D03B-F10D-3FD5D50AC870}"/>
              </a:ext>
            </a:extLst>
          </p:cNvPr>
          <p:cNvSpPr>
            <a:spLocks noGrp="1"/>
          </p:cNvSpPr>
          <p:nvPr>
            <p:ph idx="1"/>
          </p:nvPr>
        </p:nvSpPr>
        <p:spPr/>
        <p:txBody>
          <a:bodyPr/>
          <a:lstStyle/>
          <a:p>
            <a:r>
              <a:rPr lang="en-US" b="0" i="0" dirty="0">
                <a:solidFill>
                  <a:srgbClr val="1E1E1E"/>
                </a:solidFill>
                <a:effectLst/>
                <a:latin typeface="Salesforce Sans"/>
              </a:rPr>
              <a:t>“Is this a good lead for my business?” or “Will this prospect open my email?” AI helps you answer these questions by analyzing historical data you’ve stored in your system. </a:t>
            </a:r>
          </a:p>
          <a:p>
            <a:r>
              <a:rPr lang="en-US" b="0" i="0" dirty="0">
                <a:solidFill>
                  <a:srgbClr val="1E1E1E"/>
                </a:solidFill>
                <a:effectLst/>
                <a:latin typeface="Salesforce Sans"/>
              </a:rPr>
              <a:t>Yes-and-no predictions generally come in the form of a probability (for example, “Mary Smith has a 67% chance of opening this type of email).</a:t>
            </a:r>
          </a:p>
          <a:p>
            <a:r>
              <a:rPr lang="en-US" b="0" i="0" dirty="0">
                <a:solidFill>
                  <a:srgbClr val="1E1E1E"/>
                </a:solidFill>
                <a:effectLst/>
                <a:latin typeface="Salesforce Sans"/>
              </a:rPr>
              <a:t>probabilities are converted into scores. Scores are just a different representation of the likelihood of “yes”</a:t>
            </a:r>
            <a:endParaRPr lang="en-US" dirty="0">
              <a:solidFill>
                <a:srgbClr val="1E1E1E"/>
              </a:solidFill>
              <a:latin typeface="Salesforce Sans"/>
            </a:endParaRPr>
          </a:p>
          <a:p>
            <a:endParaRPr lang="en-US" dirty="0"/>
          </a:p>
        </p:txBody>
      </p:sp>
    </p:spTree>
    <p:extLst>
      <p:ext uri="{BB962C8B-B14F-4D97-AF65-F5344CB8AC3E}">
        <p14:creationId xmlns:p14="http://schemas.microsoft.com/office/powerpoint/2010/main" val="3139458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F328-5874-786F-7ADF-87B7426191F4}"/>
              </a:ext>
            </a:extLst>
          </p:cNvPr>
          <p:cNvSpPr>
            <a:spLocks noGrp="1"/>
          </p:cNvSpPr>
          <p:nvPr>
            <p:ph type="title"/>
          </p:nvPr>
        </p:nvSpPr>
        <p:spPr/>
        <p:txBody>
          <a:bodyPr>
            <a:normAutofit/>
          </a:bodyPr>
          <a:lstStyle/>
          <a:p>
            <a:r>
              <a:rPr lang="en-US" b="1" i="0" dirty="0">
                <a:solidFill>
                  <a:srgbClr val="92D050"/>
                </a:solidFill>
                <a:effectLst/>
                <a:latin typeface="Salesforce Sans"/>
              </a:rPr>
              <a:t>Numeric Predictions</a:t>
            </a:r>
            <a:br>
              <a:rPr lang="en-US" dirty="0">
                <a:solidFill>
                  <a:srgbClr val="92D050"/>
                </a:solidFill>
              </a:rPr>
            </a:br>
            <a:endParaRPr lang="en-US" dirty="0">
              <a:solidFill>
                <a:srgbClr val="92D050"/>
              </a:solidFill>
            </a:endParaRPr>
          </a:p>
        </p:txBody>
      </p:sp>
      <p:sp>
        <p:nvSpPr>
          <p:cNvPr id="3" name="Content Placeholder 2">
            <a:extLst>
              <a:ext uri="{FF2B5EF4-FFF2-40B4-BE49-F238E27FC236}">
                <a16:creationId xmlns:a16="http://schemas.microsoft.com/office/drawing/2014/main" id="{43E85F4A-5F00-C4CA-5DD3-7EBDF4293A82}"/>
              </a:ext>
            </a:extLst>
          </p:cNvPr>
          <p:cNvSpPr>
            <a:spLocks noGrp="1"/>
          </p:cNvSpPr>
          <p:nvPr>
            <p:ph idx="1"/>
          </p:nvPr>
        </p:nvSpPr>
        <p:spPr/>
        <p:txBody>
          <a:bodyPr/>
          <a:lstStyle/>
          <a:p>
            <a:r>
              <a:rPr lang="en-US" b="0" i="0" dirty="0">
                <a:solidFill>
                  <a:srgbClr val="1E1E1E"/>
                </a:solidFill>
                <a:effectLst/>
                <a:latin typeface="Salesforce Sans"/>
              </a:rPr>
              <a:t>Numeric predictions often power predictive forecasting solutions (for example, “How much revenue will this new customer bring in?”).</a:t>
            </a:r>
          </a:p>
          <a:p>
            <a:r>
              <a:rPr lang="en-US" b="0" i="0" dirty="0">
                <a:solidFill>
                  <a:srgbClr val="1E1E1E"/>
                </a:solidFill>
                <a:effectLst/>
                <a:latin typeface="Salesforce Sans"/>
              </a:rPr>
              <a:t>How many days will it take us to resolve this customer’s issue?”.</a:t>
            </a:r>
          </a:p>
          <a:p>
            <a:pPr marL="0" indent="0">
              <a:buNone/>
            </a:pPr>
            <a:r>
              <a:rPr lang="en-US" b="0" i="0" dirty="0">
                <a:solidFill>
                  <a:srgbClr val="1E1E1E"/>
                </a:solidFill>
                <a:effectLst/>
                <a:latin typeface="Salesforce Sans"/>
              </a:rPr>
              <a:t>Numeric predictions also use your historical data to arrive at these numbers.</a:t>
            </a:r>
            <a:endParaRPr lang="en-US" dirty="0">
              <a:solidFill>
                <a:srgbClr val="1E1E1E"/>
              </a:solidFill>
              <a:latin typeface="Salesforce Sans"/>
            </a:endParaRPr>
          </a:p>
          <a:p>
            <a:pPr marL="0" indent="0">
              <a:buNone/>
            </a:pPr>
            <a:endParaRPr lang="en-US" dirty="0"/>
          </a:p>
        </p:txBody>
      </p:sp>
    </p:spTree>
    <p:extLst>
      <p:ext uri="{BB962C8B-B14F-4D97-AF65-F5344CB8AC3E}">
        <p14:creationId xmlns:p14="http://schemas.microsoft.com/office/powerpoint/2010/main" val="3275523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8077-CD81-B191-70D5-E9782C4B0171}"/>
              </a:ext>
            </a:extLst>
          </p:cNvPr>
          <p:cNvSpPr>
            <a:spLocks noGrp="1"/>
          </p:cNvSpPr>
          <p:nvPr>
            <p:ph type="title"/>
          </p:nvPr>
        </p:nvSpPr>
        <p:spPr/>
        <p:txBody>
          <a:bodyPr/>
          <a:lstStyle/>
          <a:p>
            <a:r>
              <a:rPr lang="en-US" b="1" i="0" dirty="0">
                <a:solidFill>
                  <a:srgbClr val="92D050"/>
                </a:solidFill>
                <a:effectLst/>
                <a:latin typeface="Salesforce Sans"/>
              </a:rPr>
              <a:t>Classifications</a:t>
            </a:r>
            <a:endParaRPr lang="en-US" dirty="0">
              <a:solidFill>
                <a:srgbClr val="92D050"/>
              </a:solidFill>
            </a:endParaRPr>
          </a:p>
        </p:txBody>
      </p:sp>
      <p:sp>
        <p:nvSpPr>
          <p:cNvPr id="3" name="Content Placeholder 2">
            <a:extLst>
              <a:ext uri="{FF2B5EF4-FFF2-40B4-BE49-F238E27FC236}">
                <a16:creationId xmlns:a16="http://schemas.microsoft.com/office/drawing/2014/main" id="{EF08A6F1-AB29-841A-02C7-C7ADEEDC2D46}"/>
              </a:ext>
            </a:extLst>
          </p:cNvPr>
          <p:cNvSpPr>
            <a:spLocks noGrp="1"/>
          </p:cNvSpPr>
          <p:nvPr>
            <p:ph idx="1"/>
          </p:nvPr>
        </p:nvSpPr>
        <p:spPr/>
        <p:txBody>
          <a:bodyPr>
            <a:normAutofit/>
          </a:bodyPr>
          <a:lstStyle/>
          <a:p>
            <a:pPr marL="0" indent="0">
              <a:buNone/>
            </a:pPr>
            <a:r>
              <a:rPr lang="en-US" b="0" i="0" dirty="0">
                <a:solidFill>
                  <a:srgbClr val="1E1E1E"/>
                </a:solidFill>
                <a:effectLst/>
                <a:latin typeface="Salesforce Sans"/>
              </a:rPr>
              <a:t>Classifications frequently use “deep learning” capabilities to operate on unstructured data like free text or images. </a:t>
            </a:r>
          </a:p>
          <a:p>
            <a:pPr marL="0" indent="0">
              <a:buNone/>
            </a:pPr>
            <a:r>
              <a:rPr lang="en-US" b="0" i="0" dirty="0">
                <a:solidFill>
                  <a:srgbClr val="1E1E1E"/>
                </a:solidFill>
                <a:effectLst/>
                <a:latin typeface="Salesforce Sans"/>
              </a:rPr>
              <a:t>classification is used to extract useful information from unstructured data.</a:t>
            </a:r>
          </a:p>
          <a:p>
            <a:pPr lvl="1"/>
            <a:r>
              <a:rPr lang="en-US" b="0" i="0" dirty="0">
                <a:solidFill>
                  <a:srgbClr val="1E1E1E"/>
                </a:solidFill>
                <a:effectLst/>
                <a:latin typeface="Salesforce Sans"/>
              </a:rPr>
              <a:t>How many soda cans are in this picture?</a:t>
            </a:r>
          </a:p>
          <a:p>
            <a:pPr lvl="1"/>
            <a:r>
              <a:rPr lang="en-US" b="0" i="0" dirty="0">
                <a:solidFill>
                  <a:srgbClr val="1E1E1E"/>
                </a:solidFill>
                <a:effectLst/>
                <a:latin typeface="Salesforce Sans"/>
              </a:rPr>
              <a:t>“I’d like to buy another pair of the same shoes I bought last time,”</a:t>
            </a:r>
          </a:p>
          <a:p>
            <a:pPr marL="0" indent="0">
              <a:buNone/>
            </a:pPr>
            <a:r>
              <a:rPr lang="en-US" b="1" i="0" dirty="0">
                <a:solidFill>
                  <a:srgbClr val="1E1E1E"/>
                </a:solidFill>
                <a:effectLst/>
                <a:latin typeface="Salesforce Sans"/>
              </a:rPr>
              <a:t>Clustering</a:t>
            </a:r>
            <a:r>
              <a:rPr lang="en-US" b="0" i="0" dirty="0">
                <a:solidFill>
                  <a:srgbClr val="1E1E1E"/>
                </a:solidFill>
                <a:effectLst/>
                <a:latin typeface="Salesforce Sans"/>
              </a:rPr>
              <a:t>: This type of AI ingredient gathers insights from your data that you may not otherwise have noticed. For example, if you are a clothing vendor, AI might learn that both rural older men and urban twentysomethings like to buy a certain type of sweater. Where your intuition might tell you that these are two totally different groups, the data shows they behave similarly with respect to the products they buy, and you may want to market to those two groups in a similar way.</a:t>
            </a:r>
            <a:endParaRPr lang="en-US" dirty="0"/>
          </a:p>
        </p:txBody>
      </p:sp>
    </p:spTree>
    <p:extLst>
      <p:ext uri="{BB962C8B-B14F-4D97-AF65-F5344CB8AC3E}">
        <p14:creationId xmlns:p14="http://schemas.microsoft.com/office/powerpoint/2010/main" val="2705591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A963-B3F1-EFEA-0A2D-D794435C2558}"/>
              </a:ext>
            </a:extLst>
          </p:cNvPr>
          <p:cNvSpPr>
            <a:spLocks noGrp="1"/>
          </p:cNvSpPr>
          <p:nvPr>
            <p:ph type="title"/>
          </p:nvPr>
        </p:nvSpPr>
        <p:spPr/>
        <p:txBody>
          <a:bodyPr/>
          <a:lstStyle/>
          <a:p>
            <a:r>
              <a:rPr lang="en-US" b="1" i="0" dirty="0">
                <a:solidFill>
                  <a:srgbClr val="333333"/>
                </a:solidFill>
                <a:effectLst/>
                <a:latin typeface="Salesforce Sans"/>
              </a:rPr>
              <a:t>Recommendations</a:t>
            </a:r>
            <a:endParaRPr lang="en-US" dirty="0"/>
          </a:p>
        </p:txBody>
      </p:sp>
      <p:sp>
        <p:nvSpPr>
          <p:cNvPr id="3" name="Content Placeholder 2">
            <a:extLst>
              <a:ext uri="{FF2B5EF4-FFF2-40B4-BE49-F238E27FC236}">
                <a16:creationId xmlns:a16="http://schemas.microsoft.com/office/drawing/2014/main" id="{BD59BB9D-7BF0-FCB5-E56C-6CFCB99B83D5}"/>
              </a:ext>
            </a:extLst>
          </p:cNvPr>
          <p:cNvSpPr>
            <a:spLocks noGrp="1"/>
          </p:cNvSpPr>
          <p:nvPr>
            <p:ph idx="1"/>
          </p:nvPr>
        </p:nvSpPr>
        <p:spPr/>
        <p:txBody>
          <a:bodyPr/>
          <a:lstStyle/>
          <a:p>
            <a:r>
              <a:rPr lang="en-US" b="0" i="0" dirty="0">
                <a:solidFill>
                  <a:srgbClr val="1E1E1E"/>
                </a:solidFill>
                <a:effectLst/>
                <a:latin typeface="Salesforce Sans"/>
              </a:rPr>
              <a:t> Recommendations are key when you have a large set of items that you’d like to recommend to users. </a:t>
            </a:r>
          </a:p>
          <a:p>
            <a:r>
              <a:rPr lang="en-US" b="0" i="0" dirty="0">
                <a:solidFill>
                  <a:srgbClr val="1E1E1E"/>
                </a:solidFill>
                <a:effectLst/>
                <a:latin typeface="Salesforce Sans"/>
              </a:rPr>
              <a:t>Many ecommerce websites apply recommendation strategies to products; they can detect that people who bought a specific pair of shoes also often order a certain pair of socks. When a user puts those shoes in their cart, AI automatically recommends the same socks.</a:t>
            </a:r>
          </a:p>
        </p:txBody>
      </p:sp>
    </p:spTree>
    <p:extLst>
      <p:ext uri="{BB962C8B-B14F-4D97-AF65-F5344CB8AC3E}">
        <p14:creationId xmlns:p14="http://schemas.microsoft.com/office/powerpoint/2010/main" val="899654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590A-3F7E-EE83-05D9-9BE4FABF1799}"/>
              </a:ext>
            </a:extLst>
          </p:cNvPr>
          <p:cNvSpPr>
            <a:spLocks noGrp="1"/>
          </p:cNvSpPr>
          <p:nvPr>
            <p:ph type="title"/>
          </p:nvPr>
        </p:nvSpPr>
        <p:spPr/>
        <p:txBody>
          <a:bodyPr>
            <a:normAutofit/>
          </a:bodyPr>
          <a:lstStyle/>
          <a:p>
            <a:r>
              <a:rPr lang="en-US" b="1" i="0" dirty="0">
                <a:solidFill>
                  <a:srgbClr val="333333"/>
                </a:solidFill>
                <a:effectLst/>
                <a:latin typeface="Salesforce Sans"/>
              </a:rPr>
              <a:t>Workflow and Rules</a:t>
            </a:r>
            <a:endParaRPr lang="en-US" dirty="0"/>
          </a:p>
        </p:txBody>
      </p:sp>
      <p:sp>
        <p:nvSpPr>
          <p:cNvPr id="3" name="Content Placeholder 2">
            <a:extLst>
              <a:ext uri="{FF2B5EF4-FFF2-40B4-BE49-F238E27FC236}">
                <a16:creationId xmlns:a16="http://schemas.microsoft.com/office/drawing/2014/main" id="{81ED5359-6C52-86A2-FC2A-A577099A3619}"/>
              </a:ext>
            </a:extLst>
          </p:cNvPr>
          <p:cNvSpPr>
            <a:spLocks noGrp="1"/>
          </p:cNvSpPr>
          <p:nvPr>
            <p:ph idx="1"/>
          </p:nvPr>
        </p:nvSpPr>
        <p:spPr/>
        <p:txBody>
          <a:bodyPr/>
          <a:lstStyle/>
          <a:p>
            <a:r>
              <a:rPr lang="en-US" b="0" i="0" dirty="0">
                <a:solidFill>
                  <a:srgbClr val="1E1E1E"/>
                </a:solidFill>
                <a:effectLst/>
                <a:latin typeface="Salesforce Sans"/>
              </a:rPr>
              <a:t>Workflow and rules aren’t technically part of AI, but they’re an essential part of how AI is used.</a:t>
            </a:r>
          </a:p>
          <a:p>
            <a:pPr marL="0" indent="0">
              <a:buNone/>
            </a:pPr>
            <a:r>
              <a:rPr lang="en-US" b="0" i="0" dirty="0">
                <a:solidFill>
                  <a:srgbClr val="1E1E1E"/>
                </a:solidFill>
                <a:effectLst/>
                <a:latin typeface="Salesforce Sans"/>
              </a:rPr>
              <a:t>Let’s say that AI predicts a given customer has a 25% likelihood of not renewing their contract. Just knowing this is not enough—you need to do something about it. That’s where workflow and rules come into play. In this example, your workflow might mean kicking off a retention campaign when the AI predicts that a customer is unlikely to renew</a:t>
            </a:r>
            <a:endParaRPr lang="en-US" dirty="0"/>
          </a:p>
        </p:txBody>
      </p:sp>
    </p:spTree>
    <p:extLst>
      <p:ext uri="{BB962C8B-B14F-4D97-AF65-F5344CB8AC3E}">
        <p14:creationId xmlns:p14="http://schemas.microsoft.com/office/powerpoint/2010/main" val="473630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FD06-FE7A-DC66-BA7C-341239BDAABF}"/>
              </a:ext>
            </a:extLst>
          </p:cNvPr>
          <p:cNvSpPr>
            <a:spLocks noGrp="1"/>
          </p:cNvSpPr>
          <p:nvPr>
            <p:ph type="title"/>
          </p:nvPr>
        </p:nvSpPr>
        <p:spPr/>
        <p:txBody>
          <a:bodyPr>
            <a:normAutofit/>
          </a:bodyPr>
          <a:lstStyle/>
          <a:p>
            <a:r>
              <a:rPr lang="en-US" b="1" i="0" dirty="0">
                <a:solidFill>
                  <a:srgbClr val="333333"/>
                </a:solidFill>
                <a:effectLst/>
                <a:latin typeface="Salesforce Sans"/>
              </a:rPr>
              <a:t>Summarization</a:t>
            </a:r>
            <a:endParaRPr lang="en-US" dirty="0"/>
          </a:p>
        </p:txBody>
      </p:sp>
      <p:sp>
        <p:nvSpPr>
          <p:cNvPr id="3" name="Content Placeholder 2">
            <a:extLst>
              <a:ext uri="{FF2B5EF4-FFF2-40B4-BE49-F238E27FC236}">
                <a16:creationId xmlns:a16="http://schemas.microsoft.com/office/drawing/2014/main" id="{D629C3EE-6721-243A-7D44-7CB8E4A68FD7}"/>
              </a:ext>
            </a:extLst>
          </p:cNvPr>
          <p:cNvSpPr>
            <a:spLocks noGrp="1"/>
          </p:cNvSpPr>
          <p:nvPr>
            <p:ph idx="1"/>
          </p:nvPr>
        </p:nvSpPr>
        <p:spPr/>
        <p:txBody>
          <a:bodyPr/>
          <a:lstStyle/>
          <a:p>
            <a:r>
              <a:rPr lang="en-US" b="0" i="0" dirty="0">
                <a:solidFill>
                  <a:srgbClr val="1E1E1E"/>
                </a:solidFill>
                <a:effectLst/>
                <a:latin typeface="Salesforce Sans"/>
              </a:rPr>
              <a:t>Summarization plays a huge role in how gen AI works. Imagine you have hours worth of recordings to listen to or you need to read a 10 page paper on Salesforce values. Gen AI helps summarize chunks of information into quick and easy to digest notes for you. Instead of taking hours to review recordings or notes, Einstein summarizes the most important information and retains its value so you can stay in the loop without spending long hours on a subject. </a:t>
            </a:r>
            <a:endParaRPr lang="en-US" dirty="0"/>
          </a:p>
        </p:txBody>
      </p:sp>
    </p:spTree>
    <p:extLst>
      <p:ext uri="{BB962C8B-B14F-4D97-AF65-F5344CB8AC3E}">
        <p14:creationId xmlns:p14="http://schemas.microsoft.com/office/powerpoint/2010/main" val="1764788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BF4A-ECD2-F93D-495F-100B21A21F1D}"/>
              </a:ext>
            </a:extLst>
          </p:cNvPr>
          <p:cNvSpPr>
            <a:spLocks noGrp="1"/>
          </p:cNvSpPr>
          <p:nvPr>
            <p:ph type="title"/>
          </p:nvPr>
        </p:nvSpPr>
        <p:spPr/>
        <p:txBody>
          <a:bodyPr/>
          <a:lstStyle/>
          <a:p>
            <a:r>
              <a:rPr lang="en-US" dirty="0"/>
              <a:t>Types of AI</a:t>
            </a:r>
          </a:p>
        </p:txBody>
      </p:sp>
      <p:sp>
        <p:nvSpPr>
          <p:cNvPr id="3" name="Content Placeholder 2">
            <a:extLst>
              <a:ext uri="{FF2B5EF4-FFF2-40B4-BE49-F238E27FC236}">
                <a16:creationId xmlns:a16="http://schemas.microsoft.com/office/drawing/2014/main" id="{05C326C7-FDA8-4643-DEE3-8C06DE076990}"/>
              </a:ext>
            </a:extLst>
          </p:cNvPr>
          <p:cNvSpPr>
            <a:spLocks noGrp="1"/>
          </p:cNvSpPr>
          <p:nvPr>
            <p:ph idx="1"/>
          </p:nvPr>
        </p:nvSpPr>
        <p:spPr>
          <a:xfrm>
            <a:off x="677334" y="1474237"/>
            <a:ext cx="8596668" cy="4259215"/>
          </a:xfrm>
        </p:spPr>
        <p:txBody>
          <a:bodyPr>
            <a:normAutofit fontScale="92500" lnSpcReduction="10000"/>
          </a:bodyPr>
          <a:lstStyle/>
          <a:p>
            <a:endParaRPr lang="en-US" b="0" i="0" dirty="0">
              <a:solidFill>
                <a:schemeClr val="tx1"/>
              </a:solidFill>
              <a:effectLst/>
              <a:latin typeface="Google Sans"/>
            </a:endParaRPr>
          </a:p>
          <a:p>
            <a:r>
              <a:rPr lang="en-US" b="0" i="0" dirty="0">
                <a:solidFill>
                  <a:schemeClr val="tx1"/>
                </a:solidFill>
                <a:effectLst/>
                <a:latin typeface="Google Sans"/>
              </a:rPr>
              <a:t>Generative AI</a:t>
            </a:r>
          </a:p>
          <a:p>
            <a:r>
              <a:rPr lang="en-US" b="0" i="0" dirty="0">
                <a:solidFill>
                  <a:schemeClr val="tx1"/>
                </a:solidFill>
                <a:effectLst/>
                <a:latin typeface="Google Sans"/>
              </a:rPr>
              <a:t>Predictive AI </a:t>
            </a:r>
          </a:p>
          <a:p>
            <a:pPr marL="0" indent="0">
              <a:buNone/>
            </a:pPr>
            <a:r>
              <a:rPr lang="en-US" b="1" i="0" dirty="0">
                <a:solidFill>
                  <a:schemeClr val="tx1"/>
                </a:solidFill>
                <a:effectLst/>
                <a:highlight>
                  <a:srgbClr val="FFFF00"/>
                </a:highlight>
                <a:latin typeface="Google Sans"/>
              </a:rPr>
              <a:t>Generative AI </a:t>
            </a:r>
            <a:r>
              <a:rPr lang="en-US" b="0" i="0" dirty="0">
                <a:solidFill>
                  <a:schemeClr val="tx1"/>
                </a:solidFill>
                <a:effectLst/>
                <a:latin typeface="Google Sans"/>
              </a:rPr>
              <a:t>creates content, code, music and marketing material and can translate data into different formats. </a:t>
            </a:r>
          </a:p>
          <a:p>
            <a:pPr marL="0" indent="0">
              <a:buNone/>
            </a:pPr>
            <a:r>
              <a:rPr lang="en-US" b="1" i="0" dirty="0">
                <a:solidFill>
                  <a:schemeClr val="tx1"/>
                </a:solidFill>
                <a:effectLst/>
                <a:highlight>
                  <a:srgbClr val="FFFF00"/>
                </a:highlight>
                <a:latin typeface="Google Sans"/>
              </a:rPr>
              <a:t>Generative AI </a:t>
            </a:r>
            <a:r>
              <a:rPr lang="en-US" b="0" i="0" dirty="0">
                <a:solidFill>
                  <a:schemeClr val="tx1"/>
                </a:solidFill>
                <a:effectLst/>
                <a:latin typeface="Google Sans"/>
              </a:rPr>
              <a:t>focuses on creating new and original content, such as images, text and other media, by learning from existing data patterns. It fosters creativity and is valuable in creative fields and novel problem-solving.</a:t>
            </a:r>
          </a:p>
          <a:p>
            <a:pPr marL="0" indent="0">
              <a:buNone/>
            </a:pPr>
            <a:endParaRPr lang="en-US" b="0" i="0" dirty="0">
              <a:solidFill>
                <a:schemeClr val="tx1"/>
              </a:solidFill>
              <a:effectLst/>
              <a:latin typeface="Google Sans"/>
            </a:endParaRPr>
          </a:p>
          <a:p>
            <a:pPr marL="0" indent="0">
              <a:buNone/>
            </a:pPr>
            <a:r>
              <a:rPr lang="en-US" b="1" i="0" dirty="0">
                <a:solidFill>
                  <a:schemeClr val="tx1"/>
                </a:solidFill>
                <a:effectLst/>
                <a:highlight>
                  <a:srgbClr val="FFFF00"/>
                </a:highlight>
                <a:latin typeface="Google Sans"/>
              </a:rPr>
              <a:t>Predictive AI </a:t>
            </a:r>
            <a:r>
              <a:rPr lang="en-US" b="0" i="0" dirty="0">
                <a:solidFill>
                  <a:schemeClr val="tx1"/>
                </a:solidFill>
                <a:effectLst/>
                <a:latin typeface="Google Sans"/>
              </a:rPr>
              <a:t>makes predictions, recommendations and decisions using various AI and machine learning (ML) techniques.</a:t>
            </a:r>
          </a:p>
          <a:p>
            <a:pPr marL="0" indent="0" algn="l">
              <a:buNone/>
            </a:pPr>
            <a:r>
              <a:rPr lang="en-US" b="1" i="0" dirty="0">
                <a:solidFill>
                  <a:schemeClr val="tx1"/>
                </a:solidFill>
                <a:effectLst/>
                <a:highlight>
                  <a:srgbClr val="FFFF00"/>
                </a:highlight>
                <a:latin typeface="Google Sans"/>
              </a:rPr>
              <a:t>Predictive AI </a:t>
            </a:r>
            <a:r>
              <a:rPr lang="en-US" b="0" i="0" dirty="0">
                <a:solidFill>
                  <a:schemeClr val="tx1"/>
                </a:solidFill>
                <a:effectLst/>
                <a:latin typeface="Google Sans"/>
              </a:rPr>
              <a:t>uses patterns in historical data to forecast future outcomes or classify future events. It provides actionable insights and aids in decision-making and strategy formulation.</a:t>
            </a:r>
          </a:p>
          <a:p>
            <a:pPr marL="0" indent="0">
              <a:buNone/>
            </a:pPr>
            <a:endParaRPr lang="en-US" b="0" i="0" dirty="0">
              <a:solidFill>
                <a:schemeClr val="tx1"/>
              </a:solidFill>
              <a:effectLst/>
              <a:latin typeface="Google Sans"/>
            </a:endParaRPr>
          </a:p>
        </p:txBody>
      </p:sp>
    </p:spTree>
    <p:extLst>
      <p:ext uri="{BB962C8B-B14F-4D97-AF65-F5344CB8AC3E}">
        <p14:creationId xmlns:p14="http://schemas.microsoft.com/office/powerpoint/2010/main" val="3440889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9D16-B921-15A4-A8D6-8FABE71D1DBD}"/>
              </a:ext>
            </a:extLst>
          </p:cNvPr>
          <p:cNvSpPr>
            <a:spLocks noGrp="1"/>
          </p:cNvSpPr>
          <p:nvPr>
            <p:ph type="title"/>
          </p:nvPr>
        </p:nvSpPr>
        <p:spPr/>
        <p:txBody>
          <a:bodyPr>
            <a:normAutofit fontScale="90000"/>
          </a:bodyPr>
          <a:lstStyle/>
          <a:p>
            <a:r>
              <a:rPr lang="en-US" sz="5400" dirty="0"/>
              <a:t>Risks with Artificial Intelligence</a:t>
            </a:r>
            <a:endParaRPr lang="en-US" sz="8800" dirty="0"/>
          </a:p>
        </p:txBody>
      </p:sp>
      <p:sp>
        <p:nvSpPr>
          <p:cNvPr id="3" name="Content Placeholder 2">
            <a:extLst>
              <a:ext uri="{FF2B5EF4-FFF2-40B4-BE49-F238E27FC236}">
                <a16:creationId xmlns:a16="http://schemas.microsoft.com/office/drawing/2014/main" id="{05DCF620-7273-F8AD-D320-0219D024F14C}"/>
              </a:ext>
            </a:extLst>
          </p:cNvPr>
          <p:cNvSpPr>
            <a:spLocks noGrp="1"/>
          </p:cNvSpPr>
          <p:nvPr>
            <p:ph idx="1"/>
          </p:nvPr>
        </p:nvSpPr>
        <p:spPr/>
        <p:txBody>
          <a:bodyPr>
            <a:normAutofit/>
          </a:bodyPr>
          <a:lstStyle/>
          <a:p>
            <a:pPr marL="0" marR="0">
              <a:lnSpc>
                <a:spcPct val="107000"/>
              </a:lnSpc>
              <a:spcBef>
                <a:spcPts val="0"/>
              </a:spcBef>
              <a:spcAft>
                <a:spcPts val="800"/>
              </a:spcAft>
            </a:pPr>
            <a:r>
              <a:rPr lang="en-US" sz="2200" b="1" i="1" u="sng" dirty="0">
                <a:solidFill>
                  <a:schemeClr val="accent1"/>
                </a:solidFill>
                <a:effectLst/>
                <a:latin typeface="Roboto" panose="02000000000000000000" pitchFamily="2" charset="0"/>
                <a:ea typeface="Roboto" panose="02000000000000000000" pitchFamily="2" charset="0"/>
                <a:cs typeface="Times New Roman" panose="02020603050405020304" pitchFamily="18" charset="0"/>
              </a:rPr>
              <a:t>Sustainability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Achieving Zero carbon Footprint will not be possible. As model gets bigger and so their carbon footprint will also increase. </a:t>
            </a:r>
          </a:p>
          <a:p>
            <a:pPr marL="0" marR="0">
              <a:lnSpc>
                <a:spcPct val="107000"/>
              </a:lnSpc>
              <a:spcBef>
                <a:spcPts val="0"/>
              </a:spcBef>
              <a:spcAft>
                <a:spcPts val="800"/>
              </a:spcAft>
            </a:pPr>
            <a:r>
              <a:rPr lang="en-US" sz="2200" b="1" i="1" u="sng" dirty="0">
                <a:solidFill>
                  <a:schemeClr val="accent1"/>
                </a:solidFill>
                <a:effectLst/>
                <a:latin typeface="Roboto" panose="02000000000000000000" pitchFamily="2" charset="0"/>
                <a:ea typeface="Roboto" panose="02000000000000000000" pitchFamily="2" charset="0"/>
                <a:cs typeface="Times New Roman" panose="02020603050405020304" pitchFamily="18" charset="0"/>
              </a:rPr>
              <a:t>Hallucination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Your machine can be biased. If your data is biased and that will result in biased output. Its away from facts. If the data that you are feeding to your AI model is biased, it will lead to biased output. Hallucination will be there because of biased data. </a:t>
            </a:r>
          </a:p>
          <a:p>
            <a:endParaRPr lang="en-US" dirty="0"/>
          </a:p>
        </p:txBody>
      </p:sp>
    </p:spTree>
    <p:extLst>
      <p:ext uri="{BB962C8B-B14F-4D97-AF65-F5344CB8AC3E}">
        <p14:creationId xmlns:p14="http://schemas.microsoft.com/office/powerpoint/2010/main" val="1006188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68652-0BDC-409A-5AC7-5FF6D9433026}"/>
              </a:ext>
            </a:extLst>
          </p:cNvPr>
          <p:cNvSpPr>
            <a:spLocks noGrp="1"/>
          </p:cNvSpPr>
          <p:nvPr>
            <p:ph type="title"/>
          </p:nvPr>
        </p:nvSpPr>
        <p:spPr>
          <a:xfrm>
            <a:off x="677334" y="609600"/>
            <a:ext cx="8596668" cy="920620"/>
          </a:xfrm>
        </p:spPr>
        <p:txBody>
          <a:bodyPr/>
          <a:lstStyle/>
          <a:p>
            <a:r>
              <a:rPr lang="en-US" dirty="0"/>
              <a:t>Risks with Artificial Intelligence</a:t>
            </a:r>
          </a:p>
        </p:txBody>
      </p:sp>
      <p:sp>
        <p:nvSpPr>
          <p:cNvPr id="3" name="Content Placeholder 2">
            <a:extLst>
              <a:ext uri="{FF2B5EF4-FFF2-40B4-BE49-F238E27FC236}">
                <a16:creationId xmlns:a16="http://schemas.microsoft.com/office/drawing/2014/main" id="{0B7633C9-E859-0730-AAC6-48A7EDE597D1}"/>
              </a:ext>
            </a:extLst>
          </p:cNvPr>
          <p:cNvSpPr>
            <a:spLocks noGrp="1"/>
          </p:cNvSpPr>
          <p:nvPr>
            <p:ph idx="1"/>
          </p:nvPr>
        </p:nvSpPr>
        <p:spPr/>
        <p:txBody>
          <a:bodyPr>
            <a:normAutofit lnSpcReduction="10000"/>
          </a:bodyPr>
          <a:lstStyle/>
          <a:p>
            <a:r>
              <a:rPr lang="en-US" b="1" i="0" dirty="0">
                <a:solidFill>
                  <a:srgbClr val="333333"/>
                </a:solidFill>
                <a:effectLst/>
                <a:latin typeface="Merriweather" panose="020F0502020204030204" pitchFamily="2" charset="0"/>
              </a:rPr>
              <a:t>Lack of Transparency : </a:t>
            </a:r>
            <a:r>
              <a:rPr lang="en-US" b="0" i="0" dirty="0">
                <a:solidFill>
                  <a:srgbClr val="333333"/>
                </a:solidFill>
                <a:effectLst/>
                <a:latin typeface="Georgia" panose="02040502050405020303" pitchFamily="18" charset="0"/>
              </a:rPr>
              <a:t>When people can’t comprehend how an AI system arrives at its conclusions, it can lead to distrust and resistance to adopting these technologies.</a:t>
            </a:r>
          </a:p>
          <a:p>
            <a:r>
              <a:rPr lang="en-US" b="1" i="0" dirty="0">
                <a:solidFill>
                  <a:srgbClr val="333333"/>
                </a:solidFill>
                <a:effectLst/>
                <a:latin typeface="Merriweather" panose="00000500000000000000" pitchFamily="2" charset="0"/>
              </a:rPr>
              <a:t>Bias and Discrimination : </a:t>
            </a:r>
            <a:r>
              <a:rPr lang="en-US" b="0" i="0" dirty="0">
                <a:solidFill>
                  <a:srgbClr val="333333"/>
                </a:solidFill>
                <a:effectLst/>
                <a:latin typeface="Georgia" panose="02040502050405020303" pitchFamily="18" charset="0"/>
              </a:rPr>
              <a:t>AI systems can amplify societal biases due to biased training data or algorithmic design. To minimize discrimination and ensure fairness, it is crucial to invest in the development of unbiased algorithms and diverse training data sets.</a:t>
            </a:r>
          </a:p>
          <a:p>
            <a:r>
              <a:rPr lang="en-US" b="1" i="0" dirty="0">
                <a:solidFill>
                  <a:srgbClr val="333333"/>
                </a:solidFill>
                <a:effectLst/>
                <a:latin typeface="Merriweather" panose="00000500000000000000" pitchFamily="2" charset="0"/>
              </a:rPr>
              <a:t>Privacy Concerns : </a:t>
            </a:r>
            <a:r>
              <a:rPr lang="en-US" b="0" i="0" dirty="0">
                <a:solidFill>
                  <a:srgbClr val="333333"/>
                </a:solidFill>
                <a:effectLst/>
                <a:latin typeface="Georgia" panose="02040502050405020303" pitchFamily="18" charset="0"/>
              </a:rPr>
              <a:t>AI technologies often collect and analyze large amounts of personal data, raising issues related to data privacy and security. To mitigate privacy risks, we must advocate for strict data protection regulations and safe data handling practices.</a:t>
            </a:r>
          </a:p>
          <a:p>
            <a:r>
              <a:rPr lang="en-US" b="1" dirty="0">
                <a:solidFill>
                  <a:schemeClr val="tx1"/>
                </a:solidFill>
                <a:effectLst/>
                <a:latin typeface="Merriweather" panose="00000500000000000000" pitchFamily="2" charset="0"/>
                <a:ea typeface="Roboto" panose="02000000000000000000" pitchFamily="2" charset="0"/>
                <a:cs typeface="Times New Roman" panose="02020603050405020304" pitchFamily="18" charset="0"/>
              </a:rPr>
              <a:t>User Spoofing</a:t>
            </a:r>
            <a:r>
              <a:rPr lang="en-US" dirty="0">
                <a:solidFill>
                  <a:schemeClr val="tx1"/>
                </a:solidFill>
                <a:effectLst/>
                <a:latin typeface="Merriweather" panose="00000500000000000000" pitchFamily="2" charset="0"/>
                <a:ea typeface="Roboto" panose="02000000000000000000" pitchFamily="2"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Chatbots. AI generated calls. It feels like you are talking to a real person.  </a:t>
            </a:r>
          </a:p>
          <a:p>
            <a:endParaRPr lang="en-US" b="1" i="0" dirty="0">
              <a:solidFill>
                <a:srgbClr val="333333"/>
              </a:solidFill>
              <a:effectLst/>
              <a:latin typeface="Merriweather" panose="00000500000000000000" pitchFamily="2" charset="0"/>
            </a:endParaRPr>
          </a:p>
          <a:p>
            <a:endParaRPr lang="en-US" b="1" i="0" dirty="0">
              <a:solidFill>
                <a:srgbClr val="333333"/>
              </a:solidFill>
              <a:effectLst/>
              <a:latin typeface="Merriweather" panose="020F0502020204030204" pitchFamily="2" charset="0"/>
            </a:endParaRPr>
          </a:p>
          <a:p>
            <a:endParaRPr lang="en-US" dirty="0"/>
          </a:p>
        </p:txBody>
      </p:sp>
    </p:spTree>
    <p:extLst>
      <p:ext uri="{BB962C8B-B14F-4D97-AF65-F5344CB8AC3E}">
        <p14:creationId xmlns:p14="http://schemas.microsoft.com/office/powerpoint/2010/main" val="2460381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598D-064A-F211-6F5D-7232BC649B12}"/>
              </a:ext>
            </a:extLst>
          </p:cNvPr>
          <p:cNvSpPr>
            <a:spLocks noGrp="1"/>
          </p:cNvSpPr>
          <p:nvPr>
            <p:ph type="title"/>
          </p:nvPr>
        </p:nvSpPr>
        <p:spPr/>
        <p:txBody>
          <a:bodyPr/>
          <a:lstStyle/>
          <a:p>
            <a:r>
              <a:rPr lang="en-US" dirty="0"/>
              <a:t>Risks with Artificial Intelligence</a:t>
            </a:r>
          </a:p>
        </p:txBody>
      </p:sp>
      <p:sp>
        <p:nvSpPr>
          <p:cNvPr id="3" name="Content Placeholder 2">
            <a:extLst>
              <a:ext uri="{FF2B5EF4-FFF2-40B4-BE49-F238E27FC236}">
                <a16:creationId xmlns:a16="http://schemas.microsoft.com/office/drawing/2014/main" id="{BECE2884-6041-5657-E5CC-774DDEF36C1C}"/>
              </a:ext>
            </a:extLst>
          </p:cNvPr>
          <p:cNvSpPr>
            <a:spLocks noGrp="1"/>
          </p:cNvSpPr>
          <p:nvPr>
            <p:ph idx="1"/>
          </p:nvPr>
        </p:nvSpPr>
        <p:spPr/>
        <p:txBody>
          <a:bodyPr/>
          <a:lstStyle/>
          <a:p>
            <a:r>
              <a:rPr lang="en-US" b="1" i="0" dirty="0">
                <a:solidFill>
                  <a:srgbClr val="333333"/>
                </a:solidFill>
                <a:effectLst/>
                <a:latin typeface="Merriweather" panose="00000500000000000000" pitchFamily="2" charset="0"/>
              </a:rPr>
              <a:t>Security Risks : </a:t>
            </a:r>
            <a:r>
              <a:rPr lang="en-US" b="0" i="0" dirty="0">
                <a:solidFill>
                  <a:srgbClr val="333333"/>
                </a:solidFill>
                <a:effectLst/>
                <a:latin typeface="Georgia" panose="02040502050405020303" pitchFamily="18" charset="0"/>
              </a:rPr>
              <a:t>As AI technologies become increasingly sophisticated, the security risks associated with their use and the potential for misuse also increase. Hackers and malicious actors can harness the power of AI to develop more advanced cyberattacks, bypass security measures, and exploit vulnerabilities in systems.</a:t>
            </a:r>
          </a:p>
          <a:p>
            <a:r>
              <a:rPr lang="en-US" b="1" i="0" dirty="0">
                <a:solidFill>
                  <a:srgbClr val="333333"/>
                </a:solidFill>
                <a:effectLst/>
                <a:latin typeface="Merriweather" panose="00000500000000000000" pitchFamily="2" charset="0"/>
              </a:rPr>
              <a:t>Dependence on AI : </a:t>
            </a:r>
            <a:r>
              <a:rPr lang="en-US" b="0" i="0" dirty="0">
                <a:solidFill>
                  <a:srgbClr val="333333"/>
                </a:solidFill>
                <a:effectLst/>
                <a:latin typeface="Georgia" panose="02040502050405020303" pitchFamily="18" charset="0"/>
              </a:rPr>
              <a:t>Overreliance on AI systems may lead to a loss of creativity, critical thinking skills, and human intuition. Striking a balance between AI-assisted decision-making and human input is vital to preserving our cognitive abilities.</a:t>
            </a:r>
          </a:p>
          <a:p>
            <a:pPr algn="l"/>
            <a:r>
              <a:rPr lang="en-US" b="1" i="0" dirty="0">
                <a:solidFill>
                  <a:srgbClr val="333333"/>
                </a:solidFill>
                <a:effectLst/>
                <a:latin typeface="Merriweather" panose="00000500000000000000" pitchFamily="2" charset="0"/>
              </a:rPr>
              <a:t>Loss of Human Connection: </a:t>
            </a:r>
            <a:r>
              <a:rPr lang="en-US" b="0" i="0" dirty="0">
                <a:solidFill>
                  <a:srgbClr val="333333"/>
                </a:solidFill>
                <a:effectLst/>
                <a:latin typeface="Georgia" panose="02040502050405020303" pitchFamily="18" charset="0"/>
              </a:rPr>
              <a:t>Increasing reliance on AI-driven communication and interactions could lead to diminished empathy, social skills, and human connections.</a:t>
            </a:r>
          </a:p>
          <a:p>
            <a:endParaRPr lang="en-US" b="1" i="0" dirty="0">
              <a:solidFill>
                <a:srgbClr val="333333"/>
              </a:solidFill>
              <a:effectLst/>
              <a:latin typeface="Merriweather" panose="00000500000000000000" pitchFamily="2" charset="0"/>
            </a:endParaRPr>
          </a:p>
          <a:p>
            <a:endParaRPr lang="en-US" dirty="0"/>
          </a:p>
        </p:txBody>
      </p:sp>
    </p:spTree>
    <p:extLst>
      <p:ext uri="{BB962C8B-B14F-4D97-AF65-F5344CB8AC3E}">
        <p14:creationId xmlns:p14="http://schemas.microsoft.com/office/powerpoint/2010/main" val="74963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7E68-1B7B-948A-FF79-000E7140B11C}"/>
              </a:ext>
            </a:extLst>
          </p:cNvPr>
          <p:cNvSpPr>
            <a:spLocks noGrp="1"/>
          </p:cNvSpPr>
          <p:nvPr>
            <p:ph type="title"/>
          </p:nvPr>
        </p:nvSpPr>
        <p:spPr/>
        <p:txBody>
          <a:bodyPr/>
          <a:lstStyle/>
          <a:p>
            <a:r>
              <a:rPr lang="en-US" dirty="0"/>
              <a:t>Prerequisite</a:t>
            </a:r>
          </a:p>
        </p:txBody>
      </p:sp>
      <p:sp>
        <p:nvSpPr>
          <p:cNvPr id="3" name="Content Placeholder 2">
            <a:extLst>
              <a:ext uri="{FF2B5EF4-FFF2-40B4-BE49-F238E27FC236}">
                <a16:creationId xmlns:a16="http://schemas.microsoft.com/office/drawing/2014/main" id="{8ECC8D61-DB56-26D4-ECF7-C147F7A3B71B}"/>
              </a:ext>
            </a:extLst>
          </p:cNvPr>
          <p:cNvSpPr>
            <a:spLocks noGrp="1"/>
          </p:cNvSpPr>
          <p:nvPr>
            <p:ph idx="1"/>
          </p:nvPr>
        </p:nvSpPr>
        <p:spPr/>
        <p:txBody>
          <a:bodyPr/>
          <a:lstStyle/>
          <a:p>
            <a:r>
              <a:rPr lang="en-US" dirty="0"/>
              <a:t>No prior certification is needed before taking the exam but salesforce recommends to </a:t>
            </a:r>
            <a:r>
              <a:rPr lang="en-US" b="0" i="0" strike="noStrike" dirty="0">
                <a:solidFill>
                  <a:srgbClr val="006DCC"/>
                </a:solidFill>
                <a:effectLst/>
                <a:latin typeface="Salesforce Sans"/>
              </a:rPr>
              <a:t>Salesforce Certified Associate</a:t>
            </a:r>
            <a:r>
              <a:rPr lang="en-US" strike="noStrike" dirty="0">
                <a:solidFill>
                  <a:srgbClr val="1E1E1E"/>
                </a:solidFill>
                <a:latin typeface="Salesforce Sans"/>
              </a:rPr>
              <a:t>  exam.</a:t>
            </a:r>
          </a:p>
          <a:p>
            <a:endParaRPr lang="en-US" dirty="0"/>
          </a:p>
        </p:txBody>
      </p:sp>
    </p:spTree>
    <p:extLst>
      <p:ext uri="{BB962C8B-B14F-4D97-AF65-F5344CB8AC3E}">
        <p14:creationId xmlns:p14="http://schemas.microsoft.com/office/powerpoint/2010/main" val="1119598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63C9-C607-196B-CC78-7F2BF9CAF8DF}"/>
              </a:ext>
            </a:extLst>
          </p:cNvPr>
          <p:cNvSpPr>
            <a:spLocks noGrp="1"/>
          </p:cNvSpPr>
          <p:nvPr>
            <p:ph type="title"/>
          </p:nvPr>
        </p:nvSpPr>
        <p:spPr/>
        <p:txBody>
          <a:bodyPr/>
          <a:lstStyle/>
          <a:p>
            <a:r>
              <a:rPr lang="en-US" sz="3600" b="1" i="0" dirty="0">
                <a:effectLst/>
                <a:latin typeface="Salesforce Sans"/>
              </a:rPr>
              <a:t>Salesforce’s Trusted AI Principles</a:t>
            </a:r>
            <a:endParaRPr lang="en-US" dirty="0"/>
          </a:p>
        </p:txBody>
      </p:sp>
      <p:sp>
        <p:nvSpPr>
          <p:cNvPr id="3" name="Content Placeholder 2">
            <a:extLst>
              <a:ext uri="{FF2B5EF4-FFF2-40B4-BE49-F238E27FC236}">
                <a16:creationId xmlns:a16="http://schemas.microsoft.com/office/drawing/2014/main" id="{BB6D9F4D-D114-0E5A-D81A-EDC3F162222C}"/>
              </a:ext>
            </a:extLst>
          </p:cNvPr>
          <p:cNvSpPr>
            <a:spLocks noGrp="1"/>
          </p:cNvSpPr>
          <p:nvPr>
            <p:ph idx="1"/>
          </p:nvPr>
        </p:nvSpPr>
        <p:spPr>
          <a:xfrm>
            <a:off x="677334" y="1502229"/>
            <a:ext cx="8596668" cy="4599992"/>
          </a:xfrm>
        </p:spPr>
        <p:txBody>
          <a:bodyPr>
            <a:normAutofit fontScale="92500" lnSpcReduction="20000"/>
          </a:bodyPr>
          <a:lstStyle/>
          <a:p>
            <a:pPr marL="0" indent="0" algn="l">
              <a:buNone/>
            </a:pPr>
            <a:r>
              <a:rPr lang="en-US" sz="1600" b="1" i="0" dirty="0">
                <a:solidFill>
                  <a:srgbClr val="032D60"/>
                </a:solidFill>
                <a:effectLst/>
                <a:latin typeface="Salesforce Sans"/>
              </a:rPr>
              <a:t>Responsible</a:t>
            </a:r>
          </a:p>
          <a:p>
            <a:pPr marL="0" indent="0" algn="l">
              <a:buNone/>
            </a:pPr>
            <a:r>
              <a:rPr lang="en-US" sz="1600" b="0" i="0" dirty="0">
                <a:solidFill>
                  <a:srgbClr val="181818"/>
                </a:solidFill>
                <a:effectLst/>
                <a:latin typeface="Salesforce Sans"/>
              </a:rPr>
              <a:t>Salesforce strive to safeguard human rights, to protect the data we are trusted with, observe scientific standards and enforce policies against abuse. </a:t>
            </a:r>
          </a:p>
          <a:p>
            <a:pPr marL="0" indent="0" algn="l">
              <a:buNone/>
            </a:pPr>
            <a:r>
              <a:rPr lang="en-US" sz="1600" b="1" i="0" dirty="0">
                <a:solidFill>
                  <a:srgbClr val="032D60"/>
                </a:solidFill>
                <a:effectLst/>
                <a:latin typeface="Salesforce Sans"/>
              </a:rPr>
              <a:t>Accountable</a:t>
            </a:r>
          </a:p>
          <a:p>
            <a:pPr marL="0" indent="0" algn="l">
              <a:buNone/>
            </a:pPr>
            <a:r>
              <a:rPr lang="en-US" sz="1600" b="0" i="0" dirty="0">
                <a:solidFill>
                  <a:srgbClr val="181818"/>
                </a:solidFill>
                <a:effectLst/>
                <a:latin typeface="Salesforce Sans"/>
              </a:rPr>
              <a:t>We believe in holding ourselves accountable to our customers, partners, and society. We will seek independent feedback for continuous improvement of our practice and policies and work to mitigate harm to customers and consumers.</a:t>
            </a:r>
          </a:p>
          <a:p>
            <a:pPr marL="0" indent="0" algn="l">
              <a:buNone/>
            </a:pPr>
            <a:r>
              <a:rPr lang="en-US" sz="1600" b="1" i="0" dirty="0">
                <a:solidFill>
                  <a:srgbClr val="032D60"/>
                </a:solidFill>
                <a:effectLst/>
                <a:latin typeface="Salesforce Sans"/>
              </a:rPr>
              <a:t>Transparent</a:t>
            </a:r>
          </a:p>
          <a:p>
            <a:pPr marL="0" indent="0" algn="l">
              <a:buNone/>
            </a:pPr>
            <a:r>
              <a:rPr lang="en-US" sz="1600" b="0" i="0" dirty="0">
                <a:solidFill>
                  <a:srgbClr val="181818"/>
                </a:solidFill>
                <a:effectLst/>
                <a:latin typeface="Salesforce Sans"/>
              </a:rPr>
              <a:t>We strive to ensure our customers understand the “why” behind each AI-driven recommendation and prediction so they can make informed decisions, identify unintended outcomes and mitigate harm.</a:t>
            </a:r>
          </a:p>
          <a:p>
            <a:pPr marL="0" indent="0" algn="l">
              <a:buNone/>
            </a:pPr>
            <a:r>
              <a:rPr lang="en-US" sz="1600" b="1" i="0" dirty="0">
                <a:solidFill>
                  <a:srgbClr val="032D60"/>
                </a:solidFill>
                <a:effectLst/>
                <a:latin typeface="Salesforce Sans"/>
              </a:rPr>
              <a:t>Empowering</a:t>
            </a:r>
          </a:p>
          <a:p>
            <a:pPr marL="0" indent="0" algn="l">
              <a:buNone/>
            </a:pPr>
            <a:r>
              <a:rPr lang="en-US" sz="1600" b="0" i="0" dirty="0">
                <a:solidFill>
                  <a:srgbClr val="181818"/>
                </a:solidFill>
                <a:effectLst/>
                <a:latin typeface="Salesforce Sans"/>
              </a:rPr>
              <a:t>We believe AI is best utilized when paired with human ability, augmenting people, and enabling them to make better decisions. We aspire to create technology that empowers everyone to be more productive and drive greater impact within their organizations.</a:t>
            </a:r>
          </a:p>
          <a:p>
            <a:pPr marL="0" indent="0" algn="l">
              <a:buNone/>
            </a:pPr>
            <a:r>
              <a:rPr lang="en-US" sz="1600" b="1" i="0" dirty="0">
                <a:solidFill>
                  <a:srgbClr val="032D60"/>
                </a:solidFill>
                <a:effectLst/>
                <a:latin typeface="Salesforce Sans"/>
              </a:rPr>
              <a:t>Inclusive</a:t>
            </a:r>
          </a:p>
          <a:p>
            <a:pPr marL="0" indent="0" algn="l">
              <a:buNone/>
            </a:pPr>
            <a:r>
              <a:rPr lang="en-US" sz="1600" b="0" i="0" dirty="0">
                <a:solidFill>
                  <a:srgbClr val="181818"/>
                </a:solidFill>
                <a:effectLst/>
                <a:latin typeface="Salesforce Sans"/>
              </a:rPr>
              <a:t>AI should improve the human condition and represent the values of all those impacted, not just the creators. We will advance diversity, promote equality, and foster equity through AI.</a:t>
            </a:r>
          </a:p>
          <a:p>
            <a:pPr marL="0" indent="0" algn="l">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297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7418-000A-B45A-56CB-C6727210F889}"/>
              </a:ext>
            </a:extLst>
          </p:cNvPr>
          <p:cNvSpPr>
            <a:spLocks noGrp="1"/>
          </p:cNvSpPr>
          <p:nvPr>
            <p:ph type="title"/>
          </p:nvPr>
        </p:nvSpPr>
        <p:spPr/>
        <p:txBody>
          <a:bodyPr>
            <a:normAutofit fontScale="90000"/>
          </a:bodyPr>
          <a:lstStyle/>
          <a:p>
            <a:r>
              <a:rPr lang="en-US" sz="4400" b="1" i="0" dirty="0">
                <a:effectLst/>
                <a:latin typeface="Salesforce Sans"/>
              </a:rPr>
              <a:t>Salesforce’s Trusted AI Principles</a:t>
            </a:r>
            <a:br>
              <a:rPr lang="en-US" sz="4400" b="1" i="0" dirty="0">
                <a:effectLst/>
                <a:latin typeface="Salesforce Sans"/>
              </a:rPr>
            </a:br>
            <a:endParaRPr lang="en-US" sz="4400" b="1" dirty="0"/>
          </a:p>
        </p:txBody>
      </p:sp>
      <p:sp>
        <p:nvSpPr>
          <p:cNvPr id="3" name="Content Placeholder 2">
            <a:extLst>
              <a:ext uri="{FF2B5EF4-FFF2-40B4-BE49-F238E27FC236}">
                <a16:creationId xmlns:a16="http://schemas.microsoft.com/office/drawing/2014/main" id="{477B3C8F-F713-5234-3A41-CEE1C63089A3}"/>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06734E38-D412-FA48-F5AC-234E8295B78B}"/>
              </a:ext>
            </a:extLst>
          </p:cNvPr>
          <p:cNvPicPr>
            <a:picLocks noChangeAspect="1"/>
          </p:cNvPicPr>
          <p:nvPr/>
        </p:nvPicPr>
        <p:blipFill>
          <a:blip r:embed="rId2"/>
          <a:stretch>
            <a:fillRect/>
          </a:stretch>
        </p:blipFill>
        <p:spPr>
          <a:xfrm>
            <a:off x="390413" y="1559485"/>
            <a:ext cx="10646063" cy="5082980"/>
          </a:xfrm>
          <a:prstGeom prst="rect">
            <a:avLst/>
          </a:prstGeom>
          <a:effectLst>
            <a:outerShdw blurRad="50800" dist="50800" dir="5400000" algn="ctr" rotWithShape="0">
              <a:srgbClr val="000000">
                <a:alpha val="56000"/>
              </a:srgbClr>
            </a:outerShdw>
            <a:reflection stA="32000" endPos="65000" dist="50800" dir="5400000" sy="-100000" algn="bl" rotWithShape="0"/>
          </a:effectLst>
        </p:spPr>
      </p:pic>
      <p:sp>
        <p:nvSpPr>
          <p:cNvPr id="6" name="Rectangle 5">
            <a:extLst>
              <a:ext uri="{FF2B5EF4-FFF2-40B4-BE49-F238E27FC236}">
                <a16:creationId xmlns:a16="http://schemas.microsoft.com/office/drawing/2014/main" id="{200524B9-3BF0-FD46-575D-2340CCF21541}"/>
              </a:ext>
            </a:extLst>
          </p:cNvPr>
          <p:cNvSpPr/>
          <p:nvPr/>
        </p:nvSpPr>
        <p:spPr>
          <a:xfrm>
            <a:off x="9744075" y="1590675"/>
            <a:ext cx="1276350" cy="5699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3051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1C54-BDE4-EA58-C6CB-FEBD4DB47E82}"/>
              </a:ext>
            </a:extLst>
          </p:cNvPr>
          <p:cNvSpPr>
            <a:spLocks noGrp="1"/>
          </p:cNvSpPr>
          <p:nvPr>
            <p:ph type="title"/>
          </p:nvPr>
        </p:nvSpPr>
        <p:spPr/>
        <p:txBody>
          <a:bodyPr/>
          <a:lstStyle/>
          <a:p>
            <a:r>
              <a:rPr lang="en-US" dirty="0"/>
              <a:t>Concerns Using AI</a:t>
            </a:r>
          </a:p>
        </p:txBody>
      </p:sp>
      <p:sp>
        <p:nvSpPr>
          <p:cNvPr id="3" name="Content Placeholder 2">
            <a:extLst>
              <a:ext uri="{FF2B5EF4-FFF2-40B4-BE49-F238E27FC236}">
                <a16:creationId xmlns:a16="http://schemas.microsoft.com/office/drawing/2014/main" id="{B1EAF43D-9813-241A-47E3-630A3169F5FD}"/>
              </a:ext>
            </a:extLst>
          </p:cNvPr>
          <p:cNvSpPr>
            <a:spLocks noGrp="1"/>
          </p:cNvSpPr>
          <p:nvPr>
            <p:ph idx="1"/>
          </p:nvPr>
        </p:nvSpPr>
        <p:spPr/>
        <p:txBody>
          <a:bodyPr>
            <a:norm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Plagiarism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 Security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User Spoofing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Sustainability</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Hallucination</a:t>
            </a:r>
            <a:endParaRPr lang="en-US" dirty="0"/>
          </a:p>
        </p:txBody>
      </p:sp>
    </p:spTree>
    <p:extLst>
      <p:ext uri="{BB962C8B-B14F-4D97-AF65-F5344CB8AC3E}">
        <p14:creationId xmlns:p14="http://schemas.microsoft.com/office/powerpoint/2010/main" val="3894144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77DF-ABB8-A85F-1E7B-458EEDF71F2F}"/>
              </a:ext>
            </a:extLst>
          </p:cNvPr>
          <p:cNvSpPr>
            <a:spLocks noGrp="1"/>
          </p:cNvSpPr>
          <p:nvPr>
            <p:ph type="title"/>
          </p:nvPr>
        </p:nvSpPr>
        <p:spPr/>
        <p:txBody>
          <a:bodyPr/>
          <a:lstStyle/>
          <a:p>
            <a:r>
              <a:rPr lang="en-US" dirty="0"/>
              <a:t>Einstein prediction Builder</a:t>
            </a:r>
          </a:p>
        </p:txBody>
      </p:sp>
      <p:sp>
        <p:nvSpPr>
          <p:cNvPr id="3" name="Content Placeholder 2">
            <a:extLst>
              <a:ext uri="{FF2B5EF4-FFF2-40B4-BE49-F238E27FC236}">
                <a16:creationId xmlns:a16="http://schemas.microsoft.com/office/drawing/2014/main" id="{2560619A-3AE7-2A56-9F10-76C827442919}"/>
              </a:ext>
            </a:extLst>
          </p:cNvPr>
          <p:cNvSpPr>
            <a:spLocks noGrp="1"/>
          </p:cNvSpPr>
          <p:nvPr>
            <p:ph idx="1"/>
          </p:nvPr>
        </p:nvSpPr>
        <p:spPr/>
        <p:txBody>
          <a:bodyPr/>
          <a:lstStyle/>
          <a:p>
            <a:r>
              <a:rPr lang="en-US" b="0" i="0" dirty="0">
                <a:solidFill>
                  <a:srgbClr val="4D5156"/>
                </a:solidFill>
                <a:effectLst/>
                <a:latin typeface="Google Sans"/>
              </a:rPr>
              <a:t>With Einstein Prediction Builder, </a:t>
            </a:r>
            <a:r>
              <a:rPr lang="en-US" b="0" i="0" dirty="0">
                <a:solidFill>
                  <a:srgbClr val="040C28"/>
                </a:solidFill>
                <a:effectLst/>
                <a:latin typeface="Google Sans"/>
              </a:rPr>
              <a:t>make custom predictions about what happens next in your business without writing any code</a:t>
            </a:r>
            <a:r>
              <a:rPr lang="en-US" b="0" i="0" dirty="0">
                <a:solidFill>
                  <a:srgbClr val="4D5156"/>
                </a:solidFill>
                <a:effectLst/>
                <a:latin typeface="Google Sans"/>
              </a:rPr>
              <a:t>. </a:t>
            </a:r>
          </a:p>
          <a:p>
            <a:r>
              <a:rPr lang="en-US" dirty="0">
                <a:solidFill>
                  <a:srgbClr val="4D5156"/>
                </a:solidFill>
                <a:latin typeface="Google Sans"/>
              </a:rPr>
              <a:t>Sign up for prediction builder account.</a:t>
            </a:r>
            <a:endParaRPr lang="en-US" b="0" i="0" dirty="0">
              <a:solidFill>
                <a:srgbClr val="4D5156"/>
              </a:solidFill>
              <a:effectLst/>
              <a:latin typeface="Google Sans"/>
            </a:endParaRPr>
          </a:p>
          <a:p>
            <a:r>
              <a:rPr lang="en-US" b="1" i="0" dirty="0">
                <a:solidFill>
                  <a:srgbClr val="242424"/>
                </a:solidFill>
                <a:effectLst/>
                <a:latin typeface="sohne"/>
              </a:rPr>
              <a:t>Project :Einstein Prediction Builder: </a:t>
            </a:r>
            <a:r>
              <a:rPr lang="en-US" i="0" dirty="0">
                <a:solidFill>
                  <a:srgbClr val="242424"/>
                </a:solidFill>
                <a:effectLst/>
                <a:latin typeface="sohne"/>
              </a:rPr>
              <a:t>Predict Medical Appointment No-Shows</a:t>
            </a:r>
          </a:p>
          <a:p>
            <a:endParaRPr lang="en-US" dirty="0"/>
          </a:p>
        </p:txBody>
      </p:sp>
    </p:spTree>
    <p:extLst>
      <p:ext uri="{BB962C8B-B14F-4D97-AF65-F5344CB8AC3E}">
        <p14:creationId xmlns:p14="http://schemas.microsoft.com/office/powerpoint/2010/main" val="2280922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D47B-AA90-F5DB-1C92-C904307971EF}"/>
              </a:ext>
            </a:extLst>
          </p:cNvPr>
          <p:cNvSpPr>
            <a:spLocks noGrp="1"/>
          </p:cNvSpPr>
          <p:nvPr>
            <p:ph type="title"/>
          </p:nvPr>
        </p:nvSpPr>
        <p:spPr/>
        <p:txBody>
          <a:bodyPr>
            <a:normAutofit fontScale="90000"/>
          </a:bodyPr>
          <a:lstStyle/>
          <a:p>
            <a:r>
              <a:rPr lang="en-US" b="1" i="0" dirty="0">
                <a:solidFill>
                  <a:srgbClr val="242424"/>
                </a:solidFill>
                <a:effectLst/>
                <a:latin typeface="sohne"/>
              </a:rPr>
              <a:t>Einstein Prediction Builder: Predict Medical Appointment No-Shows</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AAF8A4F8-4124-DCA1-9EDA-AFF67BB61790}"/>
              </a:ext>
            </a:extLst>
          </p:cNvPr>
          <p:cNvSpPr>
            <a:spLocks noGrp="1"/>
          </p:cNvSpPr>
          <p:nvPr>
            <p:ph idx="1"/>
          </p:nvPr>
        </p:nvSpPr>
        <p:spPr>
          <a:xfrm>
            <a:off x="574697" y="1834018"/>
            <a:ext cx="8596668" cy="3880773"/>
          </a:xfrm>
        </p:spPr>
        <p:txBody>
          <a:bodyPr/>
          <a:lstStyle/>
          <a:p>
            <a:r>
              <a:rPr lang="en-US" dirty="0"/>
              <a:t>Create a custom Object : Medical Appointment</a:t>
            </a:r>
          </a:p>
          <a:p>
            <a:endParaRPr lang="en-US" dirty="0"/>
          </a:p>
          <a:p>
            <a:endParaRPr lang="en-US" dirty="0"/>
          </a:p>
        </p:txBody>
      </p:sp>
      <p:pic>
        <p:nvPicPr>
          <p:cNvPr id="5" name="Picture 4">
            <a:extLst>
              <a:ext uri="{FF2B5EF4-FFF2-40B4-BE49-F238E27FC236}">
                <a16:creationId xmlns:a16="http://schemas.microsoft.com/office/drawing/2014/main" id="{C0D26188-AF27-CD45-A296-35F9D52D9771}"/>
              </a:ext>
            </a:extLst>
          </p:cNvPr>
          <p:cNvPicPr>
            <a:picLocks noChangeAspect="1"/>
          </p:cNvPicPr>
          <p:nvPr/>
        </p:nvPicPr>
        <p:blipFill>
          <a:blip r:embed="rId2"/>
          <a:stretch>
            <a:fillRect/>
          </a:stretch>
        </p:blipFill>
        <p:spPr>
          <a:xfrm>
            <a:off x="677334" y="2508195"/>
            <a:ext cx="10607959" cy="4267570"/>
          </a:xfrm>
          <a:prstGeom prst="rect">
            <a:avLst/>
          </a:prstGeom>
          <a:ln w="28575"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10730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7AC4-FAAF-ECC4-0E93-3450504276A1}"/>
              </a:ext>
            </a:extLst>
          </p:cNvPr>
          <p:cNvSpPr>
            <a:spLocks noGrp="1"/>
          </p:cNvSpPr>
          <p:nvPr>
            <p:ph type="title"/>
          </p:nvPr>
        </p:nvSpPr>
        <p:spPr/>
        <p:txBody>
          <a:bodyPr>
            <a:normAutofit fontScale="90000"/>
          </a:bodyPr>
          <a:lstStyle/>
          <a:p>
            <a:r>
              <a:rPr lang="en-US" b="1" i="0" dirty="0">
                <a:solidFill>
                  <a:srgbClr val="242424"/>
                </a:solidFill>
                <a:effectLst/>
                <a:latin typeface="sohne"/>
              </a:rPr>
              <a:t>Einstein Prediction Builder: Predict Medical Appointment No-Shows</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F93AFFE0-BBFF-FEFF-6DA1-4A9D99B24ED5}"/>
              </a:ext>
            </a:extLst>
          </p:cNvPr>
          <p:cNvSpPr>
            <a:spLocks noGrp="1"/>
          </p:cNvSpPr>
          <p:nvPr>
            <p:ph idx="1"/>
          </p:nvPr>
        </p:nvSpPr>
        <p:spPr/>
        <p:txBody>
          <a:bodyPr/>
          <a:lstStyle/>
          <a:p>
            <a:r>
              <a:rPr lang="en-US" dirty="0"/>
              <a:t>Add fields to the object</a:t>
            </a:r>
          </a:p>
        </p:txBody>
      </p:sp>
      <p:pic>
        <p:nvPicPr>
          <p:cNvPr id="5" name="Picture 4">
            <a:extLst>
              <a:ext uri="{FF2B5EF4-FFF2-40B4-BE49-F238E27FC236}">
                <a16:creationId xmlns:a16="http://schemas.microsoft.com/office/drawing/2014/main" id="{DB4653C8-1891-D9D3-32FD-ECB5C76EB9E4}"/>
              </a:ext>
            </a:extLst>
          </p:cNvPr>
          <p:cNvPicPr>
            <a:picLocks noChangeAspect="1"/>
          </p:cNvPicPr>
          <p:nvPr/>
        </p:nvPicPr>
        <p:blipFill>
          <a:blip r:embed="rId2"/>
          <a:stretch>
            <a:fillRect/>
          </a:stretch>
        </p:blipFill>
        <p:spPr>
          <a:xfrm>
            <a:off x="4031369" y="2160589"/>
            <a:ext cx="7171041" cy="442760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00511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509C-CF7F-8344-E507-1FE2ADA7C12B}"/>
              </a:ext>
            </a:extLst>
          </p:cNvPr>
          <p:cNvSpPr>
            <a:spLocks noGrp="1"/>
          </p:cNvSpPr>
          <p:nvPr>
            <p:ph type="title"/>
          </p:nvPr>
        </p:nvSpPr>
        <p:spPr/>
        <p:txBody>
          <a:bodyPr>
            <a:normAutofit fontScale="90000"/>
          </a:bodyPr>
          <a:lstStyle/>
          <a:p>
            <a:r>
              <a:rPr lang="en-US" b="1" i="0" dirty="0">
                <a:solidFill>
                  <a:srgbClr val="242424"/>
                </a:solidFill>
                <a:effectLst/>
                <a:latin typeface="sohne"/>
              </a:rPr>
              <a:t>Einstein Prediction Builder: Predict Medical Appointment No-Shows</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129F8B01-A90F-8703-544B-5FA38F48E617}"/>
              </a:ext>
            </a:extLst>
          </p:cNvPr>
          <p:cNvSpPr>
            <a:spLocks noGrp="1"/>
          </p:cNvSpPr>
          <p:nvPr>
            <p:ph idx="1"/>
          </p:nvPr>
        </p:nvSpPr>
        <p:spPr>
          <a:xfrm>
            <a:off x="677334" y="1930400"/>
            <a:ext cx="8596668" cy="3880773"/>
          </a:xfrm>
        </p:spPr>
        <p:txBody>
          <a:bodyPr/>
          <a:lstStyle/>
          <a:p>
            <a:r>
              <a:rPr lang="en-US" dirty="0"/>
              <a:t>Add remaining fields to the object</a:t>
            </a:r>
          </a:p>
        </p:txBody>
      </p:sp>
      <p:pic>
        <p:nvPicPr>
          <p:cNvPr id="5" name="Picture 4">
            <a:extLst>
              <a:ext uri="{FF2B5EF4-FFF2-40B4-BE49-F238E27FC236}">
                <a16:creationId xmlns:a16="http://schemas.microsoft.com/office/drawing/2014/main" id="{149CB20D-33CF-3466-F2F8-90855BBD1269}"/>
              </a:ext>
            </a:extLst>
          </p:cNvPr>
          <p:cNvPicPr>
            <a:picLocks noChangeAspect="1"/>
          </p:cNvPicPr>
          <p:nvPr/>
        </p:nvPicPr>
        <p:blipFill>
          <a:blip r:embed="rId2"/>
          <a:stretch>
            <a:fillRect/>
          </a:stretch>
        </p:blipFill>
        <p:spPr>
          <a:xfrm>
            <a:off x="3916571" y="2347054"/>
            <a:ext cx="7430144" cy="4305673"/>
          </a:xfrm>
          <a:prstGeom prst="rect">
            <a:avLst/>
          </a:prstGeom>
          <a:ln w="381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71147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D7EC-177B-82C2-B5ED-B95E8FE74FD2}"/>
              </a:ext>
            </a:extLst>
          </p:cNvPr>
          <p:cNvSpPr>
            <a:spLocks noGrp="1"/>
          </p:cNvSpPr>
          <p:nvPr>
            <p:ph type="title"/>
          </p:nvPr>
        </p:nvSpPr>
        <p:spPr/>
        <p:txBody>
          <a:bodyPr/>
          <a:lstStyle/>
          <a:p>
            <a:r>
              <a:rPr lang="en-US" dirty="0"/>
              <a:t>Einstein For Developers</a:t>
            </a:r>
          </a:p>
        </p:txBody>
      </p:sp>
      <p:sp>
        <p:nvSpPr>
          <p:cNvPr id="3" name="Content Placeholder 2">
            <a:extLst>
              <a:ext uri="{FF2B5EF4-FFF2-40B4-BE49-F238E27FC236}">
                <a16:creationId xmlns:a16="http://schemas.microsoft.com/office/drawing/2014/main" id="{6558006F-05FE-879C-3C19-AED5782004A7}"/>
              </a:ext>
            </a:extLst>
          </p:cNvPr>
          <p:cNvSpPr>
            <a:spLocks noGrp="1"/>
          </p:cNvSpPr>
          <p:nvPr>
            <p:ph idx="1"/>
          </p:nvPr>
        </p:nvSpPr>
        <p:spPr/>
        <p:txBody>
          <a:bodyPr/>
          <a:lstStyle/>
          <a:p>
            <a:r>
              <a:rPr lang="en-US" b="0" i="0" dirty="0">
                <a:solidFill>
                  <a:srgbClr val="080707"/>
                </a:solidFill>
                <a:effectLst/>
                <a:latin typeface="Salesforce Sans"/>
              </a:rPr>
              <a:t>Quickly generate code suggestions using natural language instructions with Einstein for Developers to enhance developer productivity.</a:t>
            </a:r>
          </a:p>
          <a:p>
            <a:r>
              <a:rPr lang="en-US" b="0" i="0" dirty="0">
                <a:solidFill>
                  <a:srgbClr val="080707"/>
                </a:solidFill>
                <a:effectLst/>
                <a:latin typeface="Salesforce Sans"/>
              </a:rPr>
              <a:t> Einstein for Developers is an AI-powered developer tool that’s available as an easy-to-install Visual Studio Code.</a:t>
            </a:r>
          </a:p>
          <a:p>
            <a:endParaRPr lang="en-US" dirty="0"/>
          </a:p>
        </p:txBody>
      </p:sp>
    </p:spTree>
    <p:extLst>
      <p:ext uri="{BB962C8B-B14F-4D97-AF65-F5344CB8AC3E}">
        <p14:creationId xmlns:p14="http://schemas.microsoft.com/office/powerpoint/2010/main" val="3491261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50D3-2C4E-5AB9-B25C-5C2781F9FFC3}"/>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91C52895-D449-B2A8-22DD-263EC643DAF0}"/>
              </a:ext>
            </a:extLst>
          </p:cNvPr>
          <p:cNvSpPr>
            <a:spLocks noGrp="1"/>
          </p:cNvSpPr>
          <p:nvPr>
            <p:ph idx="1"/>
          </p:nvPr>
        </p:nvSpPr>
        <p:spPr/>
        <p:txBody>
          <a:bodyPr/>
          <a:lstStyle/>
          <a:p>
            <a:r>
              <a:rPr lang="en-US" dirty="0"/>
              <a:t>Enable Einstein For Developers</a:t>
            </a:r>
          </a:p>
          <a:p>
            <a:r>
              <a:rPr lang="en-US" dirty="0"/>
              <a:t>Install Visual studio code</a:t>
            </a:r>
          </a:p>
          <a:p>
            <a:r>
              <a:rPr lang="en-US" dirty="0"/>
              <a:t>Install Salesforce extension pack</a:t>
            </a:r>
          </a:p>
          <a:p>
            <a:r>
              <a:rPr lang="en-US" dirty="0"/>
              <a:t>Install Salesforce CLI</a:t>
            </a:r>
          </a:p>
          <a:p>
            <a:r>
              <a:rPr lang="en-US" dirty="0"/>
              <a:t>Install Einstein for Developer extension </a:t>
            </a:r>
          </a:p>
          <a:p>
            <a:r>
              <a:rPr lang="en-US" dirty="0"/>
              <a:t>Create a Project</a:t>
            </a:r>
          </a:p>
          <a:p>
            <a:r>
              <a:rPr lang="en-US" dirty="0"/>
              <a:t>Authorize the org</a:t>
            </a:r>
          </a:p>
          <a:p>
            <a:endParaRPr lang="en-US" dirty="0"/>
          </a:p>
        </p:txBody>
      </p:sp>
    </p:spTree>
    <p:extLst>
      <p:ext uri="{BB962C8B-B14F-4D97-AF65-F5344CB8AC3E}">
        <p14:creationId xmlns:p14="http://schemas.microsoft.com/office/powerpoint/2010/main" val="2476783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367D-186C-A5C3-E3DB-54D0962D3580}"/>
              </a:ext>
            </a:extLst>
          </p:cNvPr>
          <p:cNvSpPr>
            <a:spLocks noGrp="1"/>
          </p:cNvSpPr>
          <p:nvPr>
            <p:ph type="title"/>
          </p:nvPr>
        </p:nvSpPr>
        <p:spPr/>
        <p:txBody>
          <a:bodyPr/>
          <a:lstStyle/>
          <a:p>
            <a:r>
              <a:rPr lang="en-US" dirty="0"/>
              <a:t>Einstein Activity Capture</a:t>
            </a:r>
          </a:p>
        </p:txBody>
      </p:sp>
      <p:sp>
        <p:nvSpPr>
          <p:cNvPr id="3" name="Content Placeholder 2">
            <a:extLst>
              <a:ext uri="{FF2B5EF4-FFF2-40B4-BE49-F238E27FC236}">
                <a16:creationId xmlns:a16="http://schemas.microsoft.com/office/drawing/2014/main" id="{7BC60A8C-5B52-7619-58EE-34461328B48C}"/>
              </a:ext>
            </a:extLst>
          </p:cNvPr>
          <p:cNvSpPr>
            <a:spLocks noGrp="1"/>
          </p:cNvSpPr>
          <p:nvPr>
            <p:ph idx="1"/>
          </p:nvPr>
        </p:nvSpPr>
        <p:spPr/>
        <p:txBody>
          <a:bodyPr/>
          <a:lstStyle/>
          <a:p>
            <a:r>
              <a:rPr lang="en-US" b="1" i="0" dirty="0">
                <a:solidFill>
                  <a:srgbClr val="231F20"/>
                </a:solidFill>
                <a:effectLst/>
                <a:latin typeface="Inter"/>
              </a:rPr>
              <a:t>Einstein Activity Capture enables you to capture the right data from Gmail and Outlook and add it to Salesforce, which is great for syncing data between these platforms</a:t>
            </a:r>
            <a:r>
              <a:rPr lang="en-US" b="0" i="0" dirty="0">
                <a:solidFill>
                  <a:srgbClr val="231F20"/>
                </a:solidFill>
                <a:effectLst/>
                <a:latin typeface="Inter"/>
              </a:rPr>
              <a:t>.</a:t>
            </a:r>
          </a:p>
          <a:p>
            <a:r>
              <a:rPr lang="en-US" b="0" i="0" dirty="0">
                <a:solidFill>
                  <a:srgbClr val="231F20"/>
                </a:solidFill>
                <a:effectLst/>
                <a:latin typeface="Inter"/>
              </a:rPr>
              <a:t>Einstein Activity Capture connects Salesforce to Gmail or Office 365, which means that events and emails will automatically be captured and added to the correct records in Salesforce.</a:t>
            </a:r>
            <a:endParaRPr lang="en-US" dirty="0">
              <a:solidFill>
                <a:srgbClr val="231F20"/>
              </a:solidFill>
              <a:latin typeface="Inter"/>
            </a:endParaRPr>
          </a:p>
          <a:p>
            <a:endParaRPr lang="en-US" dirty="0"/>
          </a:p>
        </p:txBody>
      </p:sp>
    </p:spTree>
    <p:extLst>
      <p:ext uri="{BB962C8B-B14F-4D97-AF65-F5344CB8AC3E}">
        <p14:creationId xmlns:p14="http://schemas.microsoft.com/office/powerpoint/2010/main" val="39090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962B-AE42-D155-578C-5098DC55189F}"/>
              </a:ext>
            </a:extLst>
          </p:cNvPr>
          <p:cNvSpPr>
            <a:spLocks noGrp="1"/>
          </p:cNvSpPr>
          <p:nvPr>
            <p:ph type="title"/>
          </p:nvPr>
        </p:nvSpPr>
        <p:spPr/>
        <p:txBody>
          <a:bodyPr>
            <a:normAutofit/>
          </a:bodyPr>
          <a:lstStyle/>
          <a:p>
            <a:r>
              <a:rPr lang="en-US" sz="5400" dirty="0"/>
              <a:t>Topics and the weightage</a:t>
            </a:r>
          </a:p>
        </p:txBody>
      </p:sp>
      <p:sp>
        <p:nvSpPr>
          <p:cNvPr id="3" name="Content Placeholder 2">
            <a:extLst>
              <a:ext uri="{FF2B5EF4-FFF2-40B4-BE49-F238E27FC236}">
                <a16:creationId xmlns:a16="http://schemas.microsoft.com/office/drawing/2014/main" id="{2657A23B-1FE2-9CB8-B832-EF9B1FD48551}"/>
              </a:ext>
            </a:extLst>
          </p:cNvPr>
          <p:cNvSpPr>
            <a:spLocks noGrp="1"/>
          </p:cNvSpPr>
          <p:nvPr>
            <p:ph idx="1"/>
          </p:nvPr>
        </p:nvSpPr>
        <p:spPr>
          <a:xfrm>
            <a:off x="677334" y="1824687"/>
            <a:ext cx="8596668" cy="3880773"/>
          </a:xfrm>
        </p:spPr>
        <p:txBody>
          <a:bodyPr/>
          <a:lstStyle/>
          <a:p>
            <a:pPr algn="l">
              <a:buFont typeface="Wingdings" panose="05000000000000000000" pitchFamily="2" charset="2"/>
              <a:buChar char="Ø"/>
            </a:pPr>
            <a:r>
              <a:rPr lang="en-US" b="0" i="0" dirty="0">
                <a:solidFill>
                  <a:srgbClr val="1E1E1E"/>
                </a:solidFill>
                <a:effectLst/>
                <a:latin typeface="Salesforce Sans"/>
              </a:rPr>
              <a:t>AI Fundamentals: 17% of exam</a:t>
            </a:r>
          </a:p>
          <a:p>
            <a:pPr algn="l">
              <a:buFont typeface="Wingdings" panose="05000000000000000000" pitchFamily="2" charset="2"/>
              <a:buChar char="Ø"/>
            </a:pPr>
            <a:r>
              <a:rPr lang="en-US" b="0" i="0" dirty="0">
                <a:solidFill>
                  <a:srgbClr val="1E1E1E"/>
                </a:solidFill>
                <a:effectLst/>
                <a:latin typeface="Salesforce Sans"/>
              </a:rPr>
              <a:t>AI Capabilities in CRM: 8% of exam</a:t>
            </a:r>
          </a:p>
          <a:p>
            <a:pPr algn="l">
              <a:buFont typeface="Wingdings" panose="05000000000000000000" pitchFamily="2" charset="2"/>
              <a:buChar char="Ø"/>
            </a:pPr>
            <a:r>
              <a:rPr lang="en-US" b="0" i="0" dirty="0">
                <a:solidFill>
                  <a:srgbClr val="1E1E1E"/>
                </a:solidFill>
                <a:effectLst/>
                <a:latin typeface="Salesforce Sans"/>
              </a:rPr>
              <a:t>Ethical Considerations of AI: 39% of exam</a:t>
            </a:r>
          </a:p>
          <a:p>
            <a:pPr algn="l">
              <a:buFont typeface="Wingdings" panose="05000000000000000000" pitchFamily="2" charset="2"/>
              <a:buChar char="Ø"/>
            </a:pPr>
            <a:r>
              <a:rPr lang="en-US" b="0" i="0" dirty="0">
                <a:solidFill>
                  <a:srgbClr val="1E1E1E"/>
                </a:solidFill>
                <a:effectLst/>
                <a:latin typeface="Salesforce Sans"/>
              </a:rPr>
              <a:t>Data for AI: 36% of exam</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88926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ED19-F9D2-18DC-4B15-89D231B8C3B3}"/>
              </a:ext>
            </a:extLst>
          </p:cNvPr>
          <p:cNvSpPr>
            <a:spLocks noGrp="1"/>
          </p:cNvSpPr>
          <p:nvPr>
            <p:ph type="title"/>
          </p:nvPr>
        </p:nvSpPr>
        <p:spPr/>
        <p:txBody>
          <a:bodyPr/>
          <a:lstStyle/>
          <a:p>
            <a:r>
              <a:rPr lang="en-US" dirty="0"/>
              <a:t>Benefits of Einstein Activity Capture</a:t>
            </a:r>
          </a:p>
        </p:txBody>
      </p:sp>
      <p:sp>
        <p:nvSpPr>
          <p:cNvPr id="3" name="Content Placeholder 2">
            <a:extLst>
              <a:ext uri="{FF2B5EF4-FFF2-40B4-BE49-F238E27FC236}">
                <a16:creationId xmlns:a16="http://schemas.microsoft.com/office/drawing/2014/main" id="{711C9C76-9232-3058-10CA-0D6F71BBAFDC}"/>
              </a:ext>
            </a:extLst>
          </p:cNvPr>
          <p:cNvSpPr>
            <a:spLocks noGrp="1"/>
          </p:cNvSpPr>
          <p:nvPr>
            <p:ph idx="1"/>
          </p:nvPr>
        </p:nvSpPr>
        <p:spPr>
          <a:xfrm>
            <a:off x="677334" y="1563430"/>
            <a:ext cx="3717384" cy="3880773"/>
          </a:xfrm>
        </p:spPr>
        <p:txBody>
          <a:bodyPr>
            <a:normAutofit/>
          </a:bodyPr>
          <a:lstStyle/>
          <a:p>
            <a:r>
              <a:rPr lang="en-US" i="0" dirty="0">
                <a:solidFill>
                  <a:srgbClr val="231F20"/>
                </a:solidFill>
                <a:effectLst/>
                <a:latin typeface="Inter"/>
              </a:rPr>
              <a:t>You don’t need to manually enter your email data in Salesforce</a:t>
            </a:r>
          </a:p>
          <a:p>
            <a:r>
              <a:rPr lang="en-US" b="0" i="0" dirty="0">
                <a:solidFill>
                  <a:srgbClr val="231F20"/>
                </a:solidFill>
                <a:effectLst/>
                <a:latin typeface="Inter"/>
              </a:rPr>
              <a:t>All your inbound and outbound emails will also be auto-captured and displayed in the activity timeline of related account, contact, lead, opportunity, contract, and quote records. You no longer have to transfer data manually.</a:t>
            </a:r>
          </a:p>
          <a:p>
            <a:r>
              <a:rPr lang="en-US" i="0" dirty="0">
                <a:solidFill>
                  <a:srgbClr val="231F20"/>
                </a:solidFill>
                <a:effectLst/>
                <a:latin typeface="Inter"/>
              </a:rPr>
              <a:t>You can send emails directly from Salesforce</a:t>
            </a:r>
          </a:p>
          <a:p>
            <a:endParaRPr lang="en-US" dirty="0"/>
          </a:p>
        </p:txBody>
      </p:sp>
      <p:pic>
        <p:nvPicPr>
          <p:cNvPr id="5" name="Picture 4">
            <a:extLst>
              <a:ext uri="{FF2B5EF4-FFF2-40B4-BE49-F238E27FC236}">
                <a16:creationId xmlns:a16="http://schemas.microsoft.com/office/drawing/2014/main" id="{F9B858A3-5546-FCF2-61BE-188257FD3D53}"/>
              </a:ext>
            </a:extLst>
          </p:cNvPr>
          <p:cNvPicPr>
            <a:picLocks noChangeAspect="1"/>
          </p:cNvPicPr>
          <p:nvPr/>
        </p:nvPicPr>
        <p:blipFill>
          <a:blip r:embed="rId2"/>
          <a:stretch>
            <a:fillRect/>
          </a:stretch>
        </p:blipFill>
        <p:spPr>
          <a:xfrm>
            <a:off x="4975668" y="1492552"/>
            <a:ext cx="6561389" cy="4389500"/>
          </a:xfrm>
          <a:prstGeom prst="rect">
            <a:avLst/>
          </a:prstGeom>
          <a:ln w="381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65526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BE8D-8E19-2E34-B085-B0AB9C194003}"/>
              </a:ext>
            </a:extLst>
          </p:cNvPr>
          <p:cNvSpPr>
            <a:spLocks noGrp="1"/>
          </p:cNvSpPr>
          <p:nvPr>
            <p:ph type="title"/>
          </p:nvPr>
        </p:nvSpPr>
        <p:spPr/>
        <p:txBody>
          <a:bodyPr/>
          <a:lstStyle/>
          <a:p>
            <a:r>
              <a:rPr lang="en-US" dirty="0"/>
              <a:t>How to setup Einstein Activity Capture</a:t>
            </a:r>
          </a:p>
        </p:txBody>
      </p:sp>
      <p:sp>
        <p:nvSpPr>
          <p:cNvPr id="3" name="Content Placeholder 2">
            <a:extLst>
              <a:ext uri="{FF2B5EF4-FFF2-40B4-BE49-F238E27FC236}">
                <a16:creationId xmlns:a16="http://schemas.microsoft.com/office/drawing/2014/main" id="{1A44A6AF-CB0F-A7B4-8F02-354355D92D82}"/>
              </a:ext>
            </a:extLst>
          </p:cNvPr>
          <p:cNvSpPr>
            <a:spLocks noGrp="1"/>
          </p:cNvSpPr>
          <p:nvPr>
            <p:ph idx="1"/>
          </p:nvPr>
        </p:nvSpPr>
        <p:spPr/>
        <p:txBody>
          <a:bodyPr/>
          <a:lstStyle/>
          <a:p>
            <a:r>
              <a:rPr lang="en-US" dirty="0"/>
              <a:t>Assign License to the user</a:t>
            </a:r>
          </a:p>
          <a:p>
            <a:r>
              <a:rPr lang="en-US" dirty="0"/>
              <a:t>Assign Permission set to the user.</a:t>
            </a:r>
          </a:p>
          <a:p>
            <a:r>
              <a:rPr lang="en-US" dirty="0"/>
              <a:t>Get started with einstein Activity  Capture</a:t>
            </a:r>
          </a:p>
          <a:p>
            <a:r>
              <a:rPr lang="en-US" dirty="0"/>
              <a:t>Connect your </a:t>
            </a:r>
            <a:r>
              <a:rPr lang="en-US" dirty="0" err="1"/>
              <a:t>gmail</a:t>
            </a:r>
            <a:r>
              <a:rPr lang="en-US" dirty="0"/>
              <a:t> </a:t>
            </a:r>
            <a:r>
              <a:rPr lang="en-US"/>
              <a:t>with Salesforce </a:t>
            </a:r>
          </a:p>
          <a:p>
            <a:pPr marL="0" indent="0">
              <a:buNone/>
            </a:pPr>
            <a:endParaRPr lang="en-US" dirty="0"/>
          </a:p>
          <a:p>
            <a:endParaRPr lang="en-US" dirty="0"/>
          </a:p>
        </p:txBody>
      </p:sp>
    </p:spTree>
    <p:extLst>
      <p:ext uri="{BB962C8B-B14F-4D97-AF65-F5344CB8AC3E}">
        <p14:creationId xmlns:p14="http://schemas.microsoft.com/office/powerpoint/2010/main" val="2881768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FB32-8C12-33D5-263E-3E471FBF51AB}"/>
              </a:ext>
            </a:extLst>
          </p:cNvPr>
          <p:cNvSpPr>
            <a:spLocks noGrp="1"/>
          </p:cNvSpPr>
          <p:nvPr>
            <p:ph type="title"/>
          </p:nvPr>
        </p:nvSpPr>
        <p:spPr/>
        <p:txBody>
          <a:bodyPr>
            <a:normAutofit/>
          </a:bodyPr>
          <a:lstStyle/>
          <a:p>
            <a:r>
              <a:rPr lang="en-US" sz="6000" dirty="0">
                <a:effectLst/>
                <a:latin typeface="Calibri" panose="020F0502020204030204" pitchFamily="34" charset="0"/>
                <a:ea typeface="Calibri" panose="020F0502020204030204" pitchFamily="34" charset="0"/>
                <a:cs typeface="Times New Roman" panose="02020603050405020304" pitchFamily="18" charset="0"/>
              </a:rPr>
              <a:t>Einstein Bot</a:t>
            </a:r>
            <a:endParaRPr lang="en-US" sz="9600" dirty="0"/>
          </a:p>
        </p:txBody>
      </p:sp>
      <p:sp>
        <p:nvSpPr>
          <p:cNvPr id="3" name="Content Placeholder 2">
            <a:extLst>
              <a:ext uri="{FF2B5EF4-FFF2-40B4-BE49-F238E27FC236}">
                <a16:creationId xmlns:a16="http://schemas.microsoft.com/office/drawing/2014/main" id="{9C26C0CC-8D39-91A9-B2C6-466A00834E28}"/>
              </a:ext>
            </a:extLst>
          </p:cNvPr>
          <p:cNvSpPr>
            <a:spLocks noGrp="1"/>
          </p:cNvSpPr>
          <p:nvPr>
            <p:ph idx="1"/>
          </p:nvPr>
        </p:nvSpPr>
        <p:spPr/>
        <p:txBody>
          <a:bodyPr/>
          <a:lstStyle/>
          <a:p>
            <a:r>
              <a:rPr lang="en-US" dirty="0"/>
              <a:t>With Einstein Bots taking over the simple tasks during a chat or messaging session, your agents can focus more on complex issues or value-added activities. </a:t>
            </a:r>
          </a:p>
          <a:p>
            <a:endParaRPr lang="en-US" dirty="0"/>
          </a:p>
        </p:txBody>
      </p:sp>
    </p:spTree>
    <p:extLst>
      <p:ext uri="{BB962C8B-B14F-4D97-AF65-F5344CB8AC3E}">
        <p14:creationId xmlns:p14="http://schemas.microsoft.com/office/powerpoint/2010/main" val="1931817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2879-A035-5174-B55B-AC67AE881FA3}"/>
              </a:ext>
            </a:extLst>
          </p:cNvPr>
          <p:cNvSpPr>
            <a:spLocks noGrp="1"/>
          </p:cNvSpPr>
          <p:nvPr>
            <p:ph type="title"/>
          </p:nvPr>
        </p:nvSpPr>
        <p:spPr/>
        <p:txBody>
          <a:bodyPr/>
          <a:lstStyle/>
          <a:p>
            <a:r>
              <a:rPr lang="en-US" dirty="0"/>
              <a:t>Set Up Your First Einstein Bot</a:t>
            </a:r>
          </a:p>
        </p:txBody>
      </p:sp>
      <p:sp>
        <p:nvSpPr>
          <p:cNvPr id="3" name="Content Placeholder 2">
            <a:extLst>
              <a:ext uri="{FF2B5EF4-FFF2-40B4-BE49-F238E27FC236}">
                <a16:creationId xmlns:a16="http://schemas.microsoft.com/office/drawing/2014/main" id="{ADEB72AC-AB42-3704-FD59-D59216AB17C3}"/>
              </a:ext>
            </a:extLst>
          </p:cNvPr>
          <p:cNvSpPr>
            <a:spLocks noGrp="1"/>
          </p:cNvSpPr>
          <p:nvPr>
            <p:ph idx="1"/>
          </p:nvPr>
        </p:nvSpPr>
        <p:spPr/>
        <p:txBody>
          <a:bodyPr/>
          <a:lstStyle/>
          <a:p>
            <a:r>
              <a:rPr lang="en-US" dirty="0"/>
              <a:t>Create a new developer account. </a:t>
            </a:r>
          </a:p>
          <a:p>
            <a:r>
              <a:rPr lang="en-US" dirty="0"/>
              <a:t>Enable Chat. Before you can use Einstein Bots, you must enable Chat in your org</a:t>
            </a:r>
          </a:p>
          <a:p>
            <a:r>
              <a:rPr lang="en-US" dirty="0"/>
              <a:t>Implement Chat and/or Messaging. To use your bot, you must connect it to a Chat implementation, a Messaging channel, or both!</a:t>
            </a:r>
          </a:p>
        </p:txBody>
      </p:sp>
    </p:spTree>
    <p:extLst>
      <p:ext uri="{BB962C8B-B14F-4D97-AF65-F5344CB8AC3E}">
        <p14:creationId xmlns:p14="http://schemas.microsoft.com/office/powerpoint/2010/main" val="1756967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32FD-4B90-63C5-AE65-E171E4C87294}"/>
              </a:ext>
            </a:extLst>
          </p:cNvPr>
          <p:cNvSpPr>
            <a:spLocks noGrp="1"/>
          </p:cNvSpPr>
          <p:nvPr>
            <p:ph type="title"/>
          </p:nvPr>
        </p:nvSpPr>
        <p:spPr/>
        <p:txBody>
          <a:bodyPr/>
          <a:lstStyle/>
          <a:p>
            <a:r>
              <a:rPr lang="en-US" dirty="0"/>
              <a:t>Einstein next best action</a:t>
            </a:r>
          </a:p>
        </p:txBody>
      </p:sp>
      <p:sp>
        <p:nvSpPr>
          <p:cNvPr id="3" name="Content Placeholder 2">
            <a:extLst>
              <a:ext uri="{FF2B5EF4-FFF2-40B4-BE49-F238E27FC236}">
                <a16:creationId xmlns:a16="http://schemas.microsoft.com/office/drawing/2014/main" id="{70B961B9-9A46-71E5-3A28-EE8079DEF8C0}"/>
              </a:ext>
            </a:extLst>
          </p:cNvPr>
          <p:cNvSpPr>
            <a:spLocks noGrp="1"/>
          </p:cNvSpPr>
          <p:nvPr>
            <p:ph idx="1"/>
          </p:nvPr>
        </p:nvSpPr>
        <p:spPr/>
        <p:txBody>
          <a:bodyPr/>
          <a:lstStyle/>
          <a:p>
            <a:r>
              <a:rPr lang="en-US" b="0" i="0" dirty="0">
                <a:solidFill>
                  <a:srgbClr val="080707"/>
                </a:solidFill>
                <a:effectLst/>
                <a:latin typeface="Salesforce Sans"/>
              </a:rPr>
              <a:t>Einstein Next Best Action is a solution that uses flows, strategies, and the Recommendation object to recommend actions to users. You can display these recommendations on many different types of pages, including Lightning pages in your Salesforce org, Experience Cloud sites, or external sites</a:t>
            </a:r>
          </a:p>
          <a:p>
            <a:endParaRPr lang="en-US" dirty="0">
              <a:solidFill>
                <a:srgbClr val="080707"/>
              </a:solidFill>
              <a:latin typeface="Salesforce Sans"/>
            </a:endParaRPr>
          </a:p>
          <a:p>
            <a:endParaRPr lang="en-US" dirty="0"/>
          </a:p>
        </p:txBody>
      </p:sp>
      <p:pic>
        <p:nvPicPr>
          <p:cNvPr id="5" name="Picture 4">
            <a:extLst>
              <a:ext uri="{FF2B5EF4-FFF2-40B4-BE49-F238E27FC236}">
                <a16:creationId xmlns:a16="http://schemas.microsoft.com/office/drawing/2014/main" id="{EC07CFD7-C92D-F42F-2D03-70A6B368621E}"/>
              </a:ext>
            </a:extLst>
          </p:cNvPr>
          <p:cNvPicPr>
            <a:picLocks noChangeAspect="1"/>
          </p:cNvPicPr>
          <p:nvPr/>
        </p:nvPicPr>
        <p:blipFill>
          <a:blip r:embed="rId2"/>
          <a:stretch>
            <a:fillRect/>
          </a:stretch>
        </p:blipFill>
        <p:spPr>
          <a:xfrm>
            <a:off x="2243904" y="3429000"/>
            <a:ext cx="7872142" cy="3292125"/>
          </a:xfrm>
          <a:prstGeom prst="rect">
            <a:avLst/>
          </a:prstGeom>
          <a:ln w="28575"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20922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B936F-74D9-4362-40A2-F0978B4BDFB8}"/>
              </a:ext>
            </a:extLst>
          </p:cNvPr>
          <p:cNvSpPr>
            <a:spLocks noGrp="1"/>
          </p:cNvSpPr>
          <p:nvPr>
            <p:ph idx="1"/>
          </p:nvPr>
        </p:nvSpPr>
        <p:spPr>
          <a:xfrm>
            <a:off x="677334" y="559837"/>
            <a:ext cx="8596668" cy="5481525"/>
          </a:xfrm>
        </p:spPr>
        <p:txBody>
          <a:bodyPr/>
          <a:lstStyle/>
          <a:p>
            <a:pPr algn="l"/>
            <a:r>
              <a:rPr lang="en-US" b="0" i="0" dirty="0">
                <a:solidFill>
                  <a:srgbClr val="080707"/>
                </a:solidFill>
                <a:effectLst/>
                <a:latin typeface="Salesforce Sans"/>
              </a:rPr>
              <a:t>Recommendations are displayed to users with the option to accept or reject the recommended action. </a:t>
            </a:r>
          </a:p>
          <a:p>
            <a:pPr algn="l"/>
            <a:r>
              <a:rPr lang="en-US" b="0" i="0" dirty="0">
                <a:solidFill>
                  <a:srgbClr val="080707"/>
                </a:solidFill>
                <a:effectLst/>
                <a:latin typeface="Salesforce Sans"/>
              </a:rPr>
              <a:t>Each recommendation contains an image, important text values such as button text and a description, and an assigned flow that runs when a user responds. They can be stored and referenced in the Recommendation standard object, or they can be manually assembled when building a strategy.</a:t>
            </a:r>
          </a:p>
          <a:p>
            <a:pPr algn="l"/>
            <a:r>
              <a:rPr lang="en-US" b="0" i="0" dirty="0">
                <a:solidFill>
                  <a:srgbClr val="080707"/>
                </a:solidFill>
                <a:effectLst/>
                <a:latin typeface="Salesforce Sans"/>
              </a:rPr>
              <a:t>Strategies determine which recommendations to display to users, based on your data and business processes. When you set up Einstein Next Best Action on a page, you assign a strategy to that location, which then defines the recommendations that appear there.</a:t>
            </a:r>
          </a:p>
          <a:p>
            <a:endParaRPr lang="en-US" dirty="0"/>
          </a:p>
        </p:txBody>
      </p:sp>
      <p:pic>
        <p:nvPicPr>
          <p:cNvPr id="5" name="Picture 4">
            <a:extLst>
              <a:ext uri="{FF2B5EF4-FFF2-40B4-BE49-F238E27FC236}">
                <a16:creationId xmlns:a16="http://schemas.microsoft.com/office/drawing/2014/main" id="{F59F567A-A2A3-E940-5C4F-2BD180926991}"/>
              </a:ext>
            </a:extLst>
          </p:cNvPr>
          <p:cNvPicPr>
            <a:picLocks noChangeAspect="1"/>
          </p:cNvPicPr>
          <p:nvPr/>
        </p:nvPicPr>
        <p:blipFill>
          <a:blip r:embed="rId2"/>
          <a:stretch>
            <a:fillRect/>
          </a:stretch>
        </p:blipFill>
        <p:spPr>
          <a:xfrm>
            <a:off x="5415379" y="3541333"/>
            <a:ext cx="2499577" cy="2331922"/>
          </a:xfrm>
          <a:prstGeom prst="rect">
            <a:avLst/>
          </a:prstGeom>
        </p:spPr>
      </p:pic>
    </p:spTree>
    <p:extLst>
      <p:ext uri="{BB962C8B-B14F-4D97-AF65-F5344CB8AC3E}">
        <p14:creationId xmlns:p14="http://schemas.microsoft.com/office/powerpoint/2010/main" val="3999244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B33D-C073-F130-9DCC-4CCB5F7BFFB2}"/>
              </a:ext>
            </a:extLst>
          </p:cNvPr>
          <p:cNvSpPr>
            <a:spLocks noGrp="1"/>
          </p:cNvSpPr>
          <p:nvPr>
            <p:ph type="title"/>
          </p:nvPr>
        </p:nvSpPr>
        <p:spPr/>
        <p:txBody>
          <a:bodyPr/>
          <a:lstStyle/>
          <a:p>
            <a:r>
              <a:rPr lang="en-US" dirty="0"/>
              <a:t>Einstein Next Best Action</a:t>
            </a:r>
          </a:p>
        </p:txBody>
      </p:sp>
      <p:sp>
        <p:nvSpPr>
          <p:cNvPr id="3" name="Content Placeholder 2">
            <a:extLst>
              <a:ext uri="{FF2B5EF4-FFF2-40B4-BE49-F238E27FC236}">
                <a16:creationId xmlns:a16="http://schemas.microsoft.com/office/drawing/2014/main" id="{71CD50DD-2A06-4E14-B09D-7600CD1329CB}"/>
              </a:ext>
            </a:extLst>
          </p:cNvPr>
          <p:cNvSpPr>
            <a:spLocks noGrp="1"/>
          </p:cNvSpPr>
          <p:nvPr>
            <p:ph idx="1"/>
          </p:nvPr>
        </p:nvSpPr>
        <p:spPr/>
        <p:txBody>
          <a:bodyPr>
            <a:normAutofit/>
          </a:bodyPr>
          <a:lstStyle/>
          <a:p>
            <a:pPr marL="0" indent="0">
              <a:buNone/>
            </a:pPr>
            <a:r>
              <a:rPr lang="en-US" b="0" i="0" dirty="0">
                <a:solidFill>
                  <a:srgbClr val="080707"/>
                </a:solidFill>
                <a:effectLst/>
                <a:latin typeface="Salesforce Sans"/>
              </a:rPr>
              <a:t>Use a Next Best Action component on the Lightning Account record page to offer a gift basket to each of your accounts. When a customer accepts the offer, a form opens to collect the recipient’s name and shipping address. After the form is submitted, a request email is sent to the shipping department.</a:t>
            </a:r>
          </a:p>
          <a:p>
            <a:r>
              <a:rPr lang="en-US" b="1" i="0" u="sng" dirty="0">
                <a:solidFill>
                  <a:srgbClr val="080707"/>
                </a:solidFill>
                <a:effectLst/>
                <a:latin typeface="Salesforce Sans"/>
              </a:rPr>
              <a:t>To configure this Einstein Next Best Action recommendation:</a:t>
            </a:r>
          </a:p>
          <a:p>
            <a:pPr algn="l">
              <a:buFont typeface="+mj-lt"/>
              <a:buAutoNum type="arabicPeriod"/>
            </a:pPr>
            <a:r>
              <a:rPr lang="en-US" b="0" i="0" u="none" strike="noStrike" dirty="0">
                <a:solidFill>
                  <a:srgbClr val="080707"/>
                </a:solidFill>
                <a:effectLst/>
                <a:latin typeface="Salesforce Sans"/>
              </a:rPr>
              <a:t>Create an action flow</a:t>
            </a:r>
            <a:r>
              <a:rPr lang="en-US" b="0" i="0" dirty="0">
                <a:solidFill>
                  <a:srgbClr val="080707"/>
                </a:solidFill>
                <a:effectLst/>
                <a:latin typeface="Salesforce Sans"/>
              </a:rPr>
              <a:t> that executes when the gift basket recommendation is accepted.</a:t>
            </a:r>
          </a:p>
          <a:p>
            <a:pPr algn="l">
              <a:buFont typeface="+mj-lt"/>
              <a:buAutoNum type="arabicPeriod"/>
            </a:pPr>
            <a:r>
              <a:rPr lang="en-US" b="0" i="0" u="none" strike="noStrike" dirty="0">
                <a:solidFill>
                  <a:srgbClr val="080707"/>
                </a:solidFill>
                <a:effectLst/>
                <a:latin typeface="Salesforce Sans"/>
              </a:rPr>
              <a:t>Create a recommendation</a:t>
            </a:r>
            <a:r>
              <a:rPr lang="en-US" b="0" i="0" dirty="0">
                <a:solidFill>
                  <a:srgbClr val="080707"/>
                </a:solidFill>
                <a:effectLst/>
                <a:latin typeface="Salesforce Sans"/>
              </a:rPr>
              <a:t> that specifies how to present the gift basket offer.</a:t>
            </a:r>
          </a:p>
          <a:p>
            <a:pPr algn="l">
              <a:buFont typeface="+mj-lt"/>
              <a:buAutoNum type="arabicPeriod"/>
            </a:pPr>
            <a:r>
              <a:rPr lang="en-US" b="0" i="0" u="none" strike="noStrike" dirty="0">
                <a:solidFill>
                  <a:srgbClr val="080707"/>
                </a:solidFill>
                <a:effectLst/>
                <a:latin typeface="Salesforce Sans"/>
              </a:rPr>
              <a:t>Create a recommendation strategy flow</a:t>
            </a:r>
            <a:r>
              <a:rPr lang="en-US" b="0" i="0" dirty="0">
                <a:solidFill>
                  <a:srgbClr val="080707"/>
                </a:solidFill>
                <a:effectLst/>
                <a:latin typeface="Salesforce Sans"/>
              </a:rPr>
              <a:t> that determines when and how the recommendation is presented.</a:t>
            </a:r>
          </a:p>
          <a:p>
            <a:pPr algn="l">
              <a:buFont typeface="+mj-lt"/>
              <a:buAutoNum type="arabicPeriod"/>
            </a:pPr>
            <a:r>
              <a:rPr lang="en-US" b="0" i="0" u="none" strike="noStrike" dirty="0">
                <a:solidFill>
                  <a:srgbClr val="080707"/>
                </a:solidFill>
                <a:effectLst/>
                <a:latin typeface="Salesforce Sans"/>
              </a:rPr>
              <a:t>Add a Next Best Action component</a:t>
            </a:r>
            <a:r>
              <a:rPr lang="en-US" b="0" i="0" dirty="0">
                <a:solidFill>
                  <a:srgbClr val="080707"/>
                </a:solidFill>
                <a:effectLst/>
                <a:latin typeface="Salesforce Sans"/>
              </a:rPr>
              <a:t> that displays the recommendation on the Account record page and executes the strategy.</a:t>
            </a:r>
          </a:p>
          <a:p>
            <a:endParaRPr lang="en-US" b="1" u="sng" dirty="0"/>
          </a:p>
        </p:txBody>
      </p:sp>
    </p:spTree>
    <p:extLst>
      <p:ext uri="{BB962C8B-B14F-4D97-AF65-F5344CB8AC3E}">
        <p14:creationId xmlns:p14="http://schemas.microsoft.com/office/powerpoint/2010/main" val="1268214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31E7-9DFB-9C89-90FF-DF97992F6291}"/>
              </a:ext>
            </a:extLst>
          </p:cNvPr>
          <p:cNvSpPr>
            <a:spLocks noGrp="1"/>
          </p:cNvSpPr>
          <p:nvPr>
            <p:ph type="ctrTitle"/>
          </p:nvPr>
        </p:nvSpPr>
        <p:spPr>
          <a:xfrm>
            <a:off x="1507067" y="2404534"/>
            <a:ext cx="7766936" cy="1646302"/>
          </a:xfrm>
        </p:spPr>
        <p:txBody>
          <a:bodyPr/>
          <a:lstStyle/>
          <a:p>
            <a:r>
              <a:rPr lang="en-US" dirty="0"/>
              <a:t>AI capabilities in CRM : 8% ( 3 Questions)</a:t>
            </a:r>
          </a:p>
        </p:txBody>
      </p:sp>
    </p:spTree>
    <p:extLst>
      <p:ext uri="{BB962C8B-B14F-4D97-AF65-F5344CB8AC3E}">
        <p14:creationId xmlns:p14="http://schemas.microsoft.com/office/powerpoint/2010/main" val="23689232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6440-1255-B7A3-957D-8F9ED03559D5}"/>
              </a:ext>
            </a:extLst>
          </p:cNvPr>
          <p:cNvSpPr>
            <a:spLocks noGrp="1"/>
          </p:cNvSpPr>
          <p:nvPr>
            <p:ph type="title"/>
          </p:nvPr>
        </p:nvSpPr>
        <p:spPr/>
        <p:txBody>
          <a:bodyPr/>
          <a:lstStyle/>
          <a:p>
            <a:r>
              <a:rPr lang="en-US" dirty="0"/>
              <a:t>AI capabilities in CRM</a:t>
            </a:r>
          </a:p>
        </p:txBody>
      </p:sp>
      <p:sp>
        <p:nvSpPr>
          <p:cNvPr id="3" name="Content Placeholder 2">
            <a:extLst>
              <a:ext uri="{FF2B5EF4-FFF2-40B4-BE49-F238E27FC236}">
                <a16:creationId xmlns:a16="http://schemas.microsoft.com/office/drawing/2014/main" id="{13C0436D-0C81-F899-614A-44667E852EF6}"/>
              </a:ext>
            </a:extLst>
          </p:cNvPr>
          <p:cNvSpPr>
            <a:spLocks noGrp="1"/>
          </p:cNvSpPr>
          <p:nvPr>
            <p:ph idx="1"/>
          </p:nvPr>
        </p:nvSpPr>
        <p:spPr/>
        <p:txBody>
          <a:bodyPr/>
          <a:lstStyle/>
          <a:p>
            <a:r>
              <a:rPr lang="en-US" dirty="0"/>
              <a:t>DISCOVER insights that bring new clarity about your company’s customers.</a:t>
            </a:r>
          </a:p>
          <a:p>
            <a:r>
              <a:rPr lang="en-US" dirty="0"/>
              <a:t>PREDICT outcomes so your users can make decisions with confidence. </a:t>
            </a:r>
          </a:p>
          <a:p>
            <a:r>
              <a:rPr lang="en-US" dirty="0"/>
              <a:t>RECOMMEND the best actions to make the most out of every engagement.</a:t>
            </a:r>
          </a:p>
          <a:p>
            <a:r>
              <a:rPr lang="en-US" dirty="0"/>
              <a:t>AUTOMATE routine tasks so your users can focus on customer success. </a:t>
            </a:r>
          </a:p>
          <a:p>
            <a:r>
              <a:rPr lang="en-US" dirty="0"/>
              <a:t>GENERATE tailored content – from emails, to knowledge articles to code.</a:t>
            </a:r>
          </a:p>
        </p:txBody>
      </p:sp>
    </p:spTree>
    <p:extLst>
      <p:ext uri="{BB962C8B-B14F-4D97-AF65-F5344CB8AC3E}">
        <p14:creationId xmlns:p14="http://schemas.microsoft.com/office/powerpoint/2010/main" val="3559518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7A92-AC3D-AEB2-B9AF-8DECBF07770D}"/>
              </a:ext>
            </a:extLst>
          </p:cNvPr>
          <p:cNvSpPr>
            <a:spLocks noGrp="1"/>
          </p:cNvSpPr>
          <p:nvPr>
            <p:ph type="title"/>
          </p:nvPr>
        </p:nvSpPr>
        <p:spPr/>
        <p:txBody>
          <a:bodyPr/>
          <a:lstStyle/>
          <a:p>
            <a:r>
              <a:rPr lang="en-US" dirty="0"/>
              <a:t>Einstein Discovery</a:t>
            </a:r>
          </a:p>
        </p:txBody>
      </p:sp>
      <p:sp>
        <p:nvSpPr>
          <p:cNvPr id="3" name="Content Placeholder 2">
            <a:extLst>
              <a:ext uri="{FF2B5EF4-FFF2-40B4-BE49-F238E27FC236}">
                <a16:creationId xmlns:a16="http://schemas.microsoft.com/office/drawing/2014/main" id="{24D6B22B-FE66-2EB9-9870-DBE95430B7A2}"/>
              </a:ext>
            </a:extLst>
          </p:cNvPr>
          <p:cNvSpPr>
            <a:spLocks noGrp="1"/>
          </p:cNvSpPr>
          <p:nvPr>
            <p:ph idx="1"/>
          </p:nvPr>
        </p:nvSpPr>
        <p:spPr/>
        <p:txBody>
          <a:bodyPr/>
          <a:lstStyle/>
          <a:p>
            <a:pPr marL="0" indent="0">
              <a:buNone/>
            </a:pPr>
            <a:r>
              <a:rPr lang="en-US" dirty="0"/>
              <a:t>Einstein Discovery Enables you to:</a:t>
            </a:r>
          </a:p>
          <a:p>
            <a:pPr>
              <a:buFont typeface="Wingdings" panose="05000000000000000000" pitchFamily="2" charset="2"/>
              <a:buChar char="Ø"/>
            </a:pPr>
            <a:r>
              <a:rPr lang="en-US" dirty="0"/>
              <a:t>	Identify, surface and visualize insights into your business data. </a:t>
            </a:r>
          </a:p>
          <a:p>
            <a:pPr>
              <a:buFont typeface="Wingdings" panose="05000000000000000000" pitchFamily="2" charset="2"/>
              <a:buChar char="Ø"/>
            </a:pPr>
            <a:r>
              <a:rPr lang="en-US" dirty="0"/>
              <a:t>	Predict future outcomes and suggest ways to improve predicted outcomes in your workflows.</a:t>
            </a:r>
          </a:p>
          <a:p>
            <a:pPr marL="0" indent="0">
              <a:buNone/>
            </a:pPr>
            <a:endParaRPr lang="en-US" dirty="0"/>
          </a:p>
        </p:txBody>
      </p:sp>
    </p:spTree>
    <p:extLst>
      <p:ext uri="{BB962C8B-B14F-4D97-AF65-F5344CB8AC3E}">
        <p14:creationId xmlns:p14="http://schemas.microsoft.com/office/powerpoint/2010/main" val="65293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0D7C-26C4-767C-4E64-D43404EF2869}"/>
              </a:ext>
            </a:extLst>
          </p:cNvPr>
          <p:cNvSpPr>
            <a:spLocks noGrp="1"/>
          </p:cNvSpPr>
          <p:nvPr>
            <p:ph type="title"/>
          </p:nvPr>
        </p:nvSpPr>
        <p:spPr/>
        <p:txBody>
          <a:bodyPr/>
          <a:lstStyle/>
          <a:p>
            <a:r>
              <a:rPr lang="en-US" dirty="0"/>
              <a:t>AI FUNDAMENTALS</a:t>
            </a:r>
          </a:p>
        </p:txBody>
      </p:sp>
      <p:sp>
        <p:nvSpPr>
          <p:cNvPr id="3" name="Content Placeholder 2">
            <a:extLst>
              <a:ext uri="{FF2B5EF4-FFF2-40B4-BE49-F238E27FC236}">
                <a16:creationId xmlns:a16="http://schemas.microsoft.com/office/drawing/2014/main" id="{D74539FF-A914-E666-BF8C-452426C43E12}"/>
              </a:ext>
            </a:extLst>
          </p:cNvPr>
          <p:cNvSpPr>
            <a:spLocks noGrp="1"/>
          </p:cNvSpPr>
          <p:nvPr>
            <p:ph idx="1"/>
          </p:nvPr>
        </p:nvSpPr>
        <p:spPr/>
        <p:txBody>
          <a:bodyPr/>
          <a:lstStyle/>
          <a:p>
            <a:r>
              <a:rPr lang="en-US" dirty="0"/>
              <a:t>What is AI ? (Artificial Intelligence).</a:t>
            </a:r>
          </a:p>
          <a:p>
            <a:r>
              <a:rPr lang="en-US" dirty="0"/>
              <a:t>Each of us have different capabilities. We are excellent at something and might not be good at other things. </a:t>
            </a:r>
          </a:p>
          <a:p>
            <a:r>
              <a:rPr lang="en-US" b="0" i="0" dirty="0">
                <a:solidFill>
                  <a:srgbClr val="1E1E1E"/>
                </a:solidFill>
                <a:effectLst/>
                <a:latin typeface="Salesforce Sans"/>
              </a:rPr>
              <a:t>There are specific kinds of AI that are good at specific kinds of tasks</a:t>
            </a:r>
            <a:endParaRPr lang="en-US" dirty="0"/>
          </a:p>
        </p:txBody>
      </p:sp>
    </p:spTree>
    <p:extLst>
      <p:ext uri="{BB962C8B-B14F-4D97-AF65-F5344CB8AC3E}">
        <p14:creationId xmlns:p14="http://schemas.microsoft.com/office/powerpoint/2010/main" val="563895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2E92-8ADA-FACD-06AE-403F7737933E}"/>
              </a:ext>
            </a:extLst>
          </p:cNvPr>
          <p:cNvSpPr>
            <a:spLocks noGrp="1"/>
          </p:cNvSpPr>
          <p:nvPr>
            <p:ph type="title"/>
          </p:nvPr>
        </p:nvSpPr>
        <p:spPr/>
        <p:txBody>
          <a:bodyPr/>
          <a:lstStyle/>
          <a:p>
            <a:r>
              <a:rPr lang="en-US" dirty="0"/>
              <a:t>Einstein Discovery-powered solutions address these use cases: </a:t>
            </a:r>
          </a:p>
        </p:txBody>
      </p:sp>
      <p:sp>
        <p:nvSpPr>
          <p:cNvPr id="3" name="Content Placeholder 2">
            <a:extLst>
              <a:ext uri="{FF2B5EF4-FFF2-40B4-BE49-F238E27FC236}">
                <a16:creationId xmlns:a16="http://schemas.microsoft.com/office/drawing/2014/main" id="{DA75430F-156F-4E85-FA1A-0AFA6C344E97}"/>
              </a:ext>
            </a:extLst>
          </p:cNvPr>
          <p:cNvSpPr>
            <a:spLocks noGrp="1"/>
          </p:cNvSpPr>
          <p:nvPr>
            <p:ph idx="1"/>
          </p:nvPr>
        </p:nvSpPr>
        <p:spPr/>
        <p:txBody>
          <a:bodyPr/>
          <a:lstStyle/>
          <a:p>
            <a:r>
              <a:rPr lang="en-US" b="1" dirty="0"/>
              <a:t>Regressions</a:t>
            </a:r>
            <a:r>
              <a:rPr lang="en-US" dirty="0"/>
              <a:t> for numeric outcomes represented as quantitative data (measures), such as currency, counts, or any other quantity. </a:t>
            </a:r>
          </a:p>
          <a:p>
            <a:r>
              <a:rPr lang="en-US" b="1" dirty="0"/>
              <a:t>Binary Classification </a:t>
            </a:r>
            <a:r>
              <a:rPr lang="en-US" dirty="0"/>
              <a:t>for text outcomes with only two possible results. These are typically yes or no questions that are expressed in business terms, such as churned or not churned, opportunity won or lost, employee retained or not retained etc. </a:t>
            </a:r>
          </a:p>
          <a:p>
            <a:r>
              <a:rPr lang="en-US" b="1" dirty="0"/>
              <a:t>Multiclass Classification </a:t>
            </a:r>
            <a:r>
              <a:rPr lang="en-US" dirty="0"/>
              <a:t>for text outcomes with 3 to 10 possible results. For example, a manufacturer can predict, based on customer attributes, which of five service contracts a customer is most likely to choose. </a:t>
            </a:r>
          </a:p>
          <a:p>
            <a:endParaRPr lang="en-US" dirty="0"/>
          </a:p>
        </p:txBody>
      </p:sp>
    </p:spTree>
    <p:extLst>
      <p:ext uri="{BB962C8B-B14F-4D97-AF65-F5344CB8AC3E}">
        <p14:creationId xmlns:p14="http://schemas.microsoft.com/office/powerpoint/2010/main" val="4122256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719A-A425-6669-30F8-BFCBCBAFED9B}"/>
              </a:ext>
            </a:extLst>
          </p:cNvPr>
          <p:cNvSpPr>
            <a:spLocks noGrp="1"/>
          </p:cNvSpPr>
          <p:nvPr>
            <p:ph type="title"/>
          </p:nvPr>
        </p:nvSpPr>
        <p:spPr/>
        <p:txBody>
          <a:bodyPr/>
          <a:lstStyle/>
          <a:p>
            <a:r>
              <a:rPr lang="en-US" dirty="0"/>
              <a:t>Salesforce Guidelines to guide the development of trusted Generative AI</a:t>
            </a:r>
          </a:p>
        </p:txBody>
      </p:sp>
      <p:sp>
        <p:nvSpPr>
          <p:cNvPr id="3" name="Content Placeholder 2">
            <a:extLst>
              <a:ext uri="{FF2B5EF4-FFF2-40B4-BE49-F238E27FC236}">
                <a16:creationId xmlns:a16="http://schemas.microsoft.com/office/drawing/2014/main" id="{3FC370E3-1881-0897-8BC8-6B1B119FD896}"/>
              </a:ext>
            </a:extLst>
          </p:cNvPr>
          <p:cNvSpPr>
            <a:spLocks noGrp="1"/>
          </p:cNvSpPr>
          <p:nvPr>
            <p:ph idx="1"/>
          </p:nvPr>
        </p:nvSpPr>
        <p:spPr/>
        <p:txBody>
          <a:bodyPr>
            <a:normAutofit lnSpcReduction="10000"/>
          </a:bodyPr>
          <a:lstStyle/>
          <a:p>
            <a:r>
              <a:rPr lang="en-US" b="1" dirty="0"/>
              <a:t>Accuracy</a:t>
            </a:r>
            <a:r>
              <a:rPr lang="en-US" dirty="0"/>
              <a:t> :  Deliver verifiable results that balance accuracy, precision in the models by enabling customers to train models on their own data. Communicate when there is uncertainty about the veracity of the Ai’s response and enable users to validate these responses. </a:t>
            </a:r>
          </a:p>
          <a:p>
            <a:r>
              <a:rPr lang="en-US" b="1" dirty="0"/>
              <a:t>Safety</a:t>
            </a:r>
            <a:r>
              <a:rPr lang="en-US" dirty="0"/>
              <a:t>: Make every effort to mitigate bias, toxicity and harmful output by conducting unbiased, and robust assessments. </a:t>
            </a:r>
          </a:p>
          <a:p>
            <a:r>
              <a:rPr lang="en-US" b="1" dirty="0"/>
              <a:t>Honesty</a:t>
            </a:r>
            <a:r>
              <a:rPr lang="en-US" dirty="0"/>
              <a:t>:  When collecting data to train and evaluate out models, we need to respect data provenance and ensure that we have consent to use data. </a:t>
            </a:r>
          </a:p>
          <a:p>
            <a:r>
              <a:rPr lang="en-US" b="1" dirty="0"/>
              <a:t>Empowerment</a:t>
            </a:r>
            <a:r>
              <a:rPr lang="en-US" dirty="0"/>
              <a:t>: Identify the appropriate balance to “supercharge” human capabilities and make these solutions accessible to all. </a:t>
            </a:r>
          </a:p>
          <a:p>
            <a:r>
              <a:rPr lang="en-US" b="1" dirty="0"/>
              <a:t>Sustainability</a:t>
            </a:r>
            <a:r>
              <a:rPr lang="en-US" dirty="0"/>
              <a:t> : Developer right –sized models wherever  possible to reduce carbon footprint. </a:t>
            </a:r>
          </a:p>
          <a:p>
            <a:endParaRPr lang="en-US" dirty="0"/>
          </a:p>
        </p:txBody>
      </p:sp>
    </p:spTree>
    <p:extLst>
      <p:ext uri="{BB962C8B-B14F-4D97-AF65-F5344CB8AC3E}">
        <p14:creationId xmlns:p14="http://schemas.microsoft.com/office/powerpoint/2010/main" val="1880577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92CC-587C-FD88-3821-3436F65F455C}"/>
              </a:ext>
            </a:extLst>
          </p:cNvPr>
          <p:cNvSpPr>
            <a:spLocks noGrp="1"/>
          </p:cNvSpPr>
          <p:nvPr>
            <p:ph type="ctrTitle"/>
          </p:nvPr>
        </p:nvSpPr>
        <p:spPr>
          <a:xfrm>
            <a:off x="1507067" y="2404534"/>
            <a:ext cx="7766936" cy="1646302"/>
          </a:xfrm>
        </p:spPr>
        <p:txBody>
          <a:bodyPr/>
          <a:lstStyle/>
          <a:p>
            <a:r>
              <a:rPr lang="en-US" dirty="0"/>
              <a:t>Data For AI (36%) 14 questions</a:t>
            </a:r>
          </a:p>
        </p:txBody>
      </p:sp>
      <p:sp>
        <p:nvSpPr>
          <p:cNvPr id="3" name="Subtitle 2">
            <a:extLst>
              <a:ext uri="{FF2B5EF4-FFF2-40B4-BE49-F238E27FC236}">
                <a16:creationId xmlns:a16="http://schemas.microsoft.com/office/drawing/2014/main" id="{3E8C1DE7-2B22-6DE2-FA7C-55CCC6DBD984}"/>
              </a:ext>
            </a:extLst>
          </p:cNvPr>
          <p:cNvSpPr>
            <a:spLocks noGrp="1"/>
          </p:cNvSpPr>
          <p:nvPr>
            <p:ph type="subTitle" idx="4294967295"/>
          </p:nvPr>
        </p:nvSpPr>
        <p:spPr>
          <a:xfrm>
            <a:off x="1507067" y="4050833"/>
            <a:ext cx="7766936" cy="1096899"/>
          </a:xfrm>
        </p:spPr>
        <p:txBody>
          <a:bodyPr/>
          <a:lstStyle/>
          <a:p>
            <a:endParaRPr lang="en-US"/>
          </a:p>
        </p:txBody>
      </p:sp>
    </p:spTree>
    <p:extLst>
      <p:ext uri="{BB962C8B-B14F-4D97-AF65-F5344CB8AC3E}">
        <p14:creationId xmlns:p14="http://schemas.microsoft.com/office/powerpoint/2010/main" val="20583764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3B0A6-F090-E60D-3B75-B266A1ACB4DF}"/>
              </a:ext>
            </a:extLst>
          </p:cNvPr>
          <p:cNvSpPr>
            <a:spLocks noGrp="1"/>
          </p:cNvSpPr>
          <p:nvPr>
            <p:ph type="title"/>
          </p:nvPr>
        </p:nvSpPr>
        <p:spPr/>
        <p:txBody>
          <a:bodyPr/>
          <a:lstStyle/>
          <a:p>
            <a:r>
              <a:rPr lang="en-US" dirty="0"/>
              <a:t>Factors that determine Data Quality	</a:t>
            </a:r>
          </a:p>
        </p:txBody>
      </p:sp>
      <p:sp>
        <p:nvSpPr>
          <p:cNvPr id="3" name="Content Placeholder 2">
            <a:extLst>
              <a:ext uri="{FF2B5EF4-FFF2-40B4-BE49-F238E27FC236}">
                <a16:creationId xmlns:a16="http://schemas.microsoft.com/office/drawing/2014/main" id="{44912268-AD63-CEA0-1CA8-43963F84DAC7}"/>
              </a:ext>
            </a:extLst>
          </p:cNvPr>
          <p:cNvSpPr>
            <a:spLocks noGrp="1"/>
          </p:cNvSpPr>
          <p:nvPr>
            <p:ph idx="1"/>
          </p:nvPr>
        </p:nvSpPr>
        <p:spPr/>
        <p:txBody>
          <a:bodyPr/>
          <a:lstStyle/>
          <a:p>
            <a:r>
              <a:rPr lang="en-US" dirty="0"/>
              <a:t>Missing records</a:t>
            </a:r>
          </a:p>
          <a:p>
            <a:r>
              <a:rPr lang="en-US" dirty="0"/>
              <a:t>Duplicate records</a:t>
            </a:r>
          </a:p>
          <a:p>
            <a:r>
              <a:rPr lang="en-US" dirty="0"/>
              <a:t>No Data standards</a:t>
            </a:r>
          </a:p>
          <a:p>
            <a:r>
              <a:rPr lang="en-US" dirty="0"/>
              <a:t>Incomplete records</a:t>
            </a:r>
          </a:p>
          <a:p>
            <a:r>
              <a:rPr lang="en-US" dirty="0"/>
              <a:t>Stale data</a:t>
            </a:r>
          </a:p>
        </p:txBody>
      </p:sp>
    </p:spTree>
    <p:extLst>
      <p:ext uri="{BB962C8B-B14F-4D97-AF65-F5344CB8AC3E}">
        <p14:creationId xmlns:p14="http://schemas.microsoft.com/office/powerpoint/2010/main" val="1647467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1EB0-63CF-7F46-1872-446595901D95}"/>
              </a:ext>
            </a:extLst>
          </p:cNvPr>
          <p:cNvSpPr>
            <a:spLocks noGrp="1"/>
          </p:cNvSpPr>
          <p:nvPr>
            <p:ph type="title"/>
          </p:nvPr>
        </p:nvSpPr>
        <p:spPr/>
        <p:txBody>
          <a:bodyPr/>
          <a:lstStyle/>
          <a:p>
            <a:r>
              <a:rPr lang="en-US" dirty="0"/>
              <a:t>Bad Data results in: </a:t>
            </a:r>
          </a:p>
        </p:txBody>
      </p:sp>
      <p:sp>
        <p:nvSpPr>
          <p:cNvPr id="3" name="Content Placeholder 2">
            <a:extLst>
              <a:ext uri="{FF2B5EF4-FFF2-40B4-BE49-F238E27FC236}">
                <a16:creationId xmlns:a16="http://schemas.microsoft.com/office/drawing/2014/main" id="{F9B5BE98-A7B4-46FA-6B2B-EBDC0DB92A2F}"/>
              </a:ext>
            </a:extLst>
          </p:cNvPr>
          <p:cNvSpPr>
            <a:spLocks noGrp="1"/>
          </p:cNvSpPr>
          <p:nvPr>
            <p:ph idx="1"/>
          </p:nvPr>
        </p:nvSpPr>
        <p:spPr>
          <a:xfrm>
            <a:off x="677334" y="1411705"/>
            <a:ext cx="8596668" cy="4629657"/>
          </a:xfrm>
        </p:spPr>
        <p:txBody>
          <a:bodyPr/>
          <a:lstStyle/>
          <a:p>
            <a:r>
              <a:rPr lang="en-US" dirty="0"/>
              <a:t>Lost revenue</a:t>
            </a:r>
          </a:p>
          <a:p>
            <a:r>
              <a:rPr lang="en-US" dirty="0"/>
              <a:t>Missing or inaccurate insights</a:t>
            </a:r>
          </a:p>
          <a:p>
            <a:r>
              <a:rPr lang="en-US" dirty="0"/>
              <a:t>Wasted time and resources</a:t>
            </a:r>
          </a:p>
          <a:p>
            <a:r>
              <a:rPr lang="en-US" dirty="0"/>
              <a:t>Inefficiency </a:t>
            </a:r>
          </a:p>
          <a:p>
            <a:r>
              <a:rPr lang="en-US" dirty="0"/>
              <a:t>Slow info retrieval </a:t>
            </a:r>
          </a:p>
          <a:p>
            <a:r>
              <a:rPr lang="en-US" dirty="0"/>
              <a:t>Poor customer service</a:t>
            </a:r>
          </a:p>
          <a:p>
            <a:r>
              <a:rPr lang="en-US" dirty="0"/>
              <a:t>Reputational damage</a:t>
            </a:r>
          </a:p>
          <a:p>
            <a:r>
              <a:rPr lang="en-US" dirty="0"/>
              <a:t>Decreased adoption by reps</a:t>
            </a:r>
          </a:p>
          <a:p>
            <a:endParaRPr lang="en-US" dirty="0"/>
          </a:p>
        </p:txBody>
      </p:sp>
    </p:spTree>
    <p:extLst>
      <p:ext uri="{BB962C8B-B14F-4D97-AF65-F5344CB8AC3E}">
        <p14:creationId xmlns:p14="http://schemas.microsoft.com/office/powerpoint/2010/main" val="36819570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F5AA-6EDE-517D-41D2-91F13089D837}"/>
              </a:ext>
            </a:extLst>
          </p:cNvPr>
          <p:cNvSpPr>
            <a:spLocks noGrp="1"/>
          </p:cNvSpPr>
          <p:nvPr>
            <p:ph type="title"/>
          </p:nvPr>
        </p:nvSpPr>
        <p:spPr/>
        <p:txBody>
          <a:bodyPr/>
          <a:lstStyle/>
          <a:p>
            <a:r>
              <a:rPr lang="en-US" dirty="0"/>
              <a:t>Good data benefits : </a:t>
            </a:r>
          </a:p>
        </p:txBody>
      </p:sp>
      <p:sp>
        <p:nvSpPr>
          <p:cNvPr id="3" name="Content Placeholder 2">
            <a:extLst>
              <a:ext uri="{FF2B5EF4-FFF2-40B4-BE49-F238E27FC236}">
                <a16:creationId xmlns:a16="http://schemas.microsoft.com/office/drawing/2014/main" id="{C992A367-4577-AFE9-5D52-1E60F22BD0AA}"/>
              </a:ext>
            </a:extLst>
          </p:cNvPr>
          <p:cNvSpPr>
            <a:spLocks noGrp="1"/>
          </p:cNvSpPr>
          <p:nvPr>
            <p:ph idx="1"/>
          </p:nvPr>
        </p:nvSpPr>
        <p:spPr/>
        <p:txBody>
          <a:bodyPr/>
          <a:lstStyle/>
          <a:p>
            <a:r>
              <a:rPr lang="en-US" dirty="0"/>
              <a:t>Prospect and target new customers</a:t>
            </a:r>
          </a:p>
          <a:p>
            <a:r>
              <a:rPr lang="en-US" dirty="0"/>
              <a:t>Identify cross-sell and upsell opportunities</a:t>
            </a:r>
          </a:p>
          <a:p>
            <a:r>
              <a:rPr lang="en-US" dirty="0"/>
              <a:t>Gain account insights</a:t>
            </a:r>
          </a:p>
          <a:p>
            <a:r>
              <a:rPr lang="en-US" dirty="0"/>
              <a:t>Increase efficiency </a:t>
            </a:r>
          </a:p>
          <a:p>
            <a:r>
              <a:rPr lang="en-US" dirty="0"/>
              <a:t>Retrieve the right info fast</a:t>
            </a:r>
          </a:p>
          <a:p>
            <a:r>
              <a:rPr lang="en-US" dirty="0"/>
              <a:t>Build trust with customers</a:t>
            </a:r>
          </a:p>
          <a:p>
            <a:r>
              <a:rPr lang="en-US" dirty="0"/>
              <a:t>Increase adoption by reps</a:t>
            </a:r>
          </a:p>
          <a:p>
            <a:r>
              <a:rPr lang="en-US" dirty="0"/>
              <a:t>Plan and align territories better</a:t>
            </a:r>
          </a:p>
          <a:p>
            <a:r>
              <a:rPr lang="en-US" dirty="0"/>
              <a:t>Score and route leads faster</a:t>
            </a:r>
          </a:p>
        </p:txBody>
      </p:sp>
    </p:spTree>
    <p:extLst>
      <p:ext uri="{BB962C8B-B14F-4D97-AF65-F5344CB8AC3E}">
        <p14:creationId xmlns:p14="http://schemas.microsoft.com/office/powerpoint/2010/main" val="22294868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83F3-DCC6-6B4F-610E-F14642EEA523}"/>
              </a:ext>
            </a:extLst>
          </p:cNvPr>
          <p:cNvSpPr>
            <a:spLocks noGrp="1"/>
          </p:cNvSpPr>
          <p:nvPr>
            <p:ph type="title"/>
          </p:nvPr>
        </p:nvSpPr>
        <p:spPr/>
        <p:txBody>
          <a:bodyPr/>
          <a:lstStyle/>
          <a:p>
            <a:r>
              <a:rPr lang="en-US" dirty="0"/>
              <a:t>Data Quality Dimensions</a:t>
            </a:r>
          </a:p>
        </p:txBody>
      </p:sp>
      <p:sp>
        <p:nvSpPr>
          <p:cNvPr id="3" name="Content Placeholder 2">
            <a:extLst>
              <a:ext uri="{FF2B5EF4-FFF2-40B4-BE49-F238E27FC236}">
                <a16:creationId xmlns:a16="http://schemas.microsoft.com/office/drawing/2014/main" id="{3B7FD8A8-2DE4-B556-F0A2-CB087224C64A}"/>
              </a:ext>
            </a:extLst>
          </p:cNvPr>
          <p:cNvSpPr>
            <a:spLocks noGrp="1"/>
          </p:cNvSpPr>
          <p:nvPr>
            <p:ph idx="1"/>
          </p:nvPr>
        </p:nvSpPr>
        <p:spPr/>
        <p:txBody>
          <a:bodyPr/>
          <a:lstStyle/>
          <a:p>
            <a:r>
              <a:rPr lang="en-US" dirty="0"/>
              <a:t>Age – what was the last time each records was updated?</a:t>
            </a:r>
          </a:p>
          <a:p>
            <a:r>
              <a:rPr lang="en-US" dirty="0"/>
              <a:t>Completeness  - Are all key business fields on records are filled in?</a:t>
            </a:r>
          </a:p>
          <a:p>
            <a:r>
              <a:rPr lang="en-US" dirty="0"/>
              <a:t>Accuracy – Has it been matched against a trusted source?</a:t>
            </a:r>
          </a:p>
          <a:p>
            <a:r>
              <a:rPr lang="en-US" dirty="0"/>
              <a:t>Consistency – is the same formatting, spelling and language used across records?</a:t>
            </a:r>
          </a:p>
          <a:p>
            <a:r>
              <a:rPr lang="en-US" dirty="0"/>
              <a:t>Duplication – Are records and data duplicated in your org ?</a:t>
            </a:r>
          </a:p>
          <a:p>
            <a:r>
              <a:rPr lang="en-US" dirty="0"/>
              <a:t>Usage – Is your data being harnessed in reports, dashboards and apps ?</a:t>
            </a:r>
          </a:p>
        </p:txBody>
      </p:sp>
    </p:spTree>
    <p:extLst>
      <p:ext uri="{BB962C8B-B14F-4D97-AF65-F5344CB8AC3E}">
        <p14:creationId xmlns:p14="http://schemas.microsoft.com/office/powerpoint/2010/main" val="16158243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25996-471B-3287-4D5D-C9A65BF9C966}"/>
              </a:ext>
            </a:extLst>
          </p:cNvPr>
          <p:cNvSpPr>
            <a:spLocks noGrp="1"/>
          </p:cNvSpPr>
          <p:nvPr>
            <p:ph type="title"/>
          </p:nvPr>
        </p:nvSpPr>
        <p:spPr/>
        <p:txBody>
          <a:bodyPr/>
          <a:lstStyle/>
          <a:p>
            <a:r>
              <a:rPr lang="en-US" dirty="0"/>
              <a:t>Standards for creating, processing and maintaining  data 	</a:t>
            </a:r>
          </a:p>
        </p:txBody>
      </p:sp>
      <p:sp>
        <p:nvSpPr>
          <p:cNvPr id="3" name="Content Placeholder 2">
            <a:extLst>
              <a:ext uri="{FF2B5EF4-FFF2-40B4-BE49-F238E27FC236}">
                <a16:creationId xmlns:a16="http://schemas.microsoft.com/office/drawing/2014/main" id="{1EA8E296-5665-EDDF-ACDD-22E91D6DBD39}"/>
              </a:ext>
            </a:extLst>
          </p:cNvPr>
          <p:cNvSpPr>
            <a:spLocks noGrp="1"/>
          </p:cNvSpPr>
          <p:nvPr>
            <p:ph idx="1"/>
          </p:nvPr>
        </p:nvSpPr>
        <p:spPr/>
        <p:txBody>
          <a:bodyPr/>
          <a:lstStyle/>
          <a:p>
            <a:r>
              <a:rPr lang="en-US" dirty="0"/>
              <a:t>Formatting – Figure out how dates and money are represented. </a:t>
            </a:r>
          </a:p>
          <a:p>
            <a:r>
              <a:rPr lang="en-US" dirty="0"/>
              <a:t>Workflow  - Determine processes for record creation, reviewing, updating and archiving. Determine all the stages a record goes through during its life cycle. </a:t>
            </a:r>
          </a:p>
          <a:p>
            <a:r>
              <a:rPr lang="en-US" dirty="0"/>
              <a:t>Quality – Set appropriate standards for data quality.</a:t>
            </a:r>
          </a:p>
          <a:p>
            <a:r>
              <a:rPr lang="en-US" dirty="0"/>
              <a:t>Roles and Ownership – Determine the appropriate levels of privacy for data. Make sure to comply with regulatory, legal and contractual obligations. </a:t>
            </a:r>
          </a:p>
          <a:p>
            <a:r>
              <a:rPr lang="en-US" dirty="0"/>
              <a:t>Monitoring – Outline a process for ensuring quality control of data. </a:t>
            </a:r>
          </a:p>
        </p:txBody>
      </p:sp>
    </p:spTree>
    <p:extLst>
      <p:ext uri="{BB962C8B-B14F-4D97-AF65-F5344CB8AC3E}">
        <p14:creationId xmlns:p14="http://schemas.microsoft.com/office/powerpoint/2010/main" val="24932283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7CF7-F12C-3AC7-9525-6F475A1600EE}"/>
              </a:ext>
            </a:extLst>
          </p:cNvPr>
          <p:cNvSpPr>
            <a:spLocks noGrp="1"/>
          </p:cNvSpPr>
          <p:nvPr>
            <p:ph type="title"/>
          </p:nvPr>
        </p:nvSpPr>
        <p:spPr/>
        <p:txBody>
          <a:bodyPr/>
          <a:lstStyle/>
          <a:p>
            <a:r>
              <a:rPr lang="en-US" dirty="0"/>
              <a:t>Steps to clean your data to make it AI ready </a:t>
            </a:r>
          </a:p>
        </p:txBody>
      </p:sp>
      <p:sp>
        <p:nvSpPr>
          <p:cNvPr id="3" name="Content Placeholder 2">
            <a:extLst>
              <a:ext uri="{FF2B5EF4-FFF2-40B4-BE49-F238E27FC236}">
                <a16:creationId xmlns:a16="http://schemas.microsoft.com/office/drawing/2014/main" id="{A516CA28-933E-0127-8BD0-8E0EF7044F9A}"/>
              </a:ext>
            </a:extLst>
          </p:cNvPr>
          <p:cNvSpPr>
            <a:spLocks noGrp="1"/>
          </p:cNvSpPr>
          <p:nvPr>
            <p:ph idx="1"/>
          </p:nvPr>
        </p:nvSpPr>
        <p:spPr/>
        <p:txBody>
          <a:bodyPr>
            <a:normAutofit lnSpcReduction="10000"/>
          </a:bodyPr>
          <a:lstStyle/>
          <a:p>
            <a:r>
              <a:rPr lang="en-US" b="1" dirty="0"/>
              <a:t>Remove duplicate or irrelevant observations </a:t>
            </a:r>
            <a:r>
              <a:rPr lang="en-US" dirty="0"/>
              <a:t>– Duplications happens when you combine data sets from multiple places and duplicate entries are created. </a:t>
            </a:r>
          </a:p>
          <a:p>
            <a:r>
              <a:rPr lang="en-US" b="1" dirty="0"/>
              <a:t>Fix Structural errors</a:t>
            </a:r>
            <a:r>
              <a:rPr lang="en-US" dirty="0"/>
              <a:t>: This happens when data includes typos, incorrect capitalization or mislabeling. </a:t>
            </a:r>
          </a:p>
          <a:p>
            <a:r>
              <a:rPr lang="en-US" b="1" dirty="0"/>
              <a:t>Filter unwanted outliers </a:t>
            </a:r>
            <a:r>
              <a:rPr lang="en-US" dirty="0"/>
              <a:t>– There are often one-off observations that don’t appear to align with the data you are analyzing. That might be the result of incorrect data entry. </a:t>
            </a:r>
          </a:p>
          <a:p>
            <a:r>
              <a:rPr lang="en-US" b="1" dirty="0"/>
              <a:t>Handle missing data </a:t>
            </a:r>
            <a:r>
              <a:rPr lang="en-US" dirty="0"/>
              <a:t>– Eliminate observations that include missing values, input missing values based on other observations or consider altering the way the data is used to effectively navigate the missing values. </a:t>
            </a:r>
          </a:p>
          <a:p>
            <a:r>
              <a:rPr lang="en-US" b="1" dirty="0"/>
              <a:t>Validate –</a:t>
            </a:r>
            <a:r>
              <a:rPr lang="en-US" dirty="0"/>
              <a:t> Does the data make sense, does the data follow the appropriate rules for its field? </a:t>
            </a:r>
          </a:p>
        </p:txBody>
      </p:sp>
    </p:spTree>
    <p:extLst>
      <p:ext uri="{BB962C8B-B14F-4D97-AF65-F5344CB8AC3E}">
        <p14:creationId xmlns:p14="http://schemas.microsoft.com/office/powerpoint/2010/main" val="42397659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E84B-86BF-A372-95D3-2B3B8B798A11}"/>
              </a:ext>
            </a:extLst>
          </p:cNvPr>
          <p:cNvSpPr>
            <a:spLocks noGrp="1"/>
          </p:cNvSpPr>
          <p:nvPr>
            <p:ph type="title"/>
          </p:nvPr>
        </p:nvSpPr>
        <p:spPr/>
        <p:txBody>
          <a:bodyPr/>
          <a:lstStyle/>
          <a:p>
            <a:r>
              <a:rPr lang="en-US" dirty="0"/>
              <a:t>Data Management Best Practices</a:t>
            </a:r>
          </a:p>
        </p:txBody>
      </p:sp>
      <p:sp>
        <p:nvSpPr>
          <p:cNvPr id="3" name="Content Placeholder 2">
            <a:extLst>
              <a:ext uri="{FF2B5EF4-FFF2-40B4-BE49-F238E27FC236}">
                <a16:creationId xmlns:a16="http://schemas.microsoft.com/office/drawing/2014/main" id="{C0F51B24-3770-C6D6-3652-2456BA0B583F}"/>
              </a:ext>
            </a:extLst>
          </p:cNvPr>
          <p:cNvSpPr>
            <a:spLocks noGrp="1"/>
          </p:cNvSpPr>
          <p:nvPr>
            <p:ph idx="1"/>
          </p:nvPr>
        </p:nvSpPr>
        <p:spPr/>
        <p:txBody>
          <a:bodyPr/>
          <a:lstStyle/>
          <a:p>
            <a:r>
              <a:rPr lang="en-US" b="1" dirty="0"/>
              <a:t>Build a Data Management Strategy – </a:t>
            </a:r>
            <a:r>
              <a:rPr lang="en-US" dirty="0"/>
              <a:t>A clear data strategy helps keep your organization on track. It’s a great way to align your team on how data will be collected, reviewed and used to drive your business goals. </a:t>
            </a:r>
          </a:p>
          <a:p>
            <a:r>
              <a:rPr lang="en-US" b="1" dirty="0"/>
              <a:t>Improve data quality </a:t>
            </a:r>
            <a:r>
              <a:rPr lang="en-US" dirty="0"/>
              <a:t>– Tracking, reporting and the effectiveness of your Salesforce deployment depend on getting clean data. </a:t>
            </a:r>
          </a:p>
          <a:p>
            <a:r>
              <a:rPr lang="en-US" b="1" dirty="0"/>
              <a:t>Import Data </a:t>
            </a:r>
            <a:r>
              <a:rPr lang="en-US" dirty="0"/>
              <a:t>– Bring your existing data into Salesforce so you can include past records in your tracking and reporting. </a:t>
            </a:r>
          </a:p>
          <a:p>
            <a:r>
              <a:rPr lang="en-US" b="1" dirty="0"/>
              <a:t>Maintain and Clean Up Data </a:t>
            </a:r>
            <a:r>
              <a:rPr lang="en-US" dirty="0"/>
              <a:t>– Remove duplicates.</a:t>
            </a:r>
          </a:p>
        </p:txBody>
      </p:sp>
    </p:spTree>
    <p:extLst>
      <p:ext uri="{BB962C8B-B14F-4D97-AF65-F5344CB8AC3E}">
        <p14:creationId xmlns:p14="http://schemas.microsoft.com/office/powerpoint/2010/main" val="227587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2EFF4-431C-BAE2-0B81-E5684CC38513}"/>
              </a:ext>
            </a:extLst>
          </p:cNvPr>
          <p:cNvSpPr>
            <a:spLocks noGrp="1"/>
          </p:cNvSpPr>
          <p:nvPr>
            <p:ph type="title"/>
          </p:nvPr>
        </p:nvSpPr>
        <p:spPr/>
        <p:txBody>
          <a:bodyPr/>
          <a:lstStyle/>
          <a:p>
            <a:r>
              <a:rPr lang="en-US" dirty="0"/>
              <a:t>Main types of AI Capabilities</a:t>
            </a:r>
          </a:p>
        </p:txBody>
      </p:sp>
      <p:sp>
        <p:nvSpPr>
          <p:cNvPr id="3" name="Content Placeholder 2">
            <a:extLst>
              <a:ext uri="{FF2B5EF4-FFF2-40B4-BE49-F238E27FC236}">
                <a16:creationId xmlns:a16="http://schemas.microsoft.com/office/drawing/2014/main" id="{7A39DB07-239B-E07D-0226-5972C7CB5BA6}"/>
              </a:ext>
            </a:extLst>
          </p:cNvPr>
          <p:cNvSpPr>
            <a:spLocks noGrp="1"/>
          </p:cNvSpPr>
          <p:nvPr>
            <p:ph idx="1"/>
          </p:nvPr>
        </p:nvSpPr>
        <p:spPr/>
        <p:txBody>
          <a:bodyPr/>
          <a:lstStyle/>
          <a:p>
            <a:pPr marL="0" indent="0">
              <a:buNone/>
            </a:pPr>
            <a:r>
              <a:rPr lang="en-US" b="0" i="0" dirty="0">
                <a:solidFill>
                  <a:srgbClr val="1E1E1E"/>
                </a:solidFill>
                <a:effectLst/>
                <a:latin typeface="Salesforce Sans"/>
              </a:rPr>
              <a:t>Right now, there’s no singular AI that’s good at everything. That idea, known as </a:t>
            </a:r>
            <a:r>
              <a:rPr lang="en-US" b="0" i="1" dirty="0">
                <a:solidFill>
                  <a:srgbClr val="1E1E1E"/>
                </a:solidFill>
                <a:effectLst/>
                <a:latin typeface="Salesforce Sans"/>
              </a:rPr>
              <a:t>general AI</a:t>
            </a:r>
            <a:r>
              <a:rPr lang="en-US" b="0" i="0" dirty="0">
                <a:solidFill>
                  <a:srgbClr val="1E1E1E"/>
                </a:solidFill>
                <a:effectLst/>
                <a:latin typeface="Salesforce Sans"/>
              </a:rPr>
              <a:t>, is still far into the future. Instead, over the years scientist have  developed several specialized AI systems that are designed to perform specific tasks. The kinds of tasks they do generally fall into one of a few broader categories.</a:t>
            </a:r>
          </a:p>
          <a:p>
            <a:pPr>
              <a:buFont typeface="Wingdings" panose="05000000000000000000" pitchFamily="2" charset="2"/>
              <a:buChar char="Ø"/>
            </a:pPr>
            <a:r>
              <a:rPr lang="en-US" b="1" i="0" dirty="0">
                <a:solidFill>
                  <a:srgbClr val="333333"/>
                </a:solidFill>
                <a:effectLst/>
                <a:latin typeface="Salesforce Sans"/>
              </a:rPr>
              <a:t>Numeric Predictions</a:t>
            </a:r>
          </a:p>
          <a:p>
            <a:pPr>
              <a:buFont typeface="Wingdings" panose="05000000000000000000" pitchFamily="2" charset="2"/>
              <a:buChar char="Ø"/>
            </a:pPr>
            <a:r>
              <a:rPr lang="en-US" b="1" i="0" dirty="0">
                <a:solidFill>
                  <a:srgbClr val="333333"/>
                </a:solidFill>
                <a:effectLst/>
                <a:latin typeface="Salesforce Sans"/>
              </a:rPr>
              <a:t>Classifications</a:t>
            </a:r>
          </a:p>
          <a:p>
            <a:pPr>
              <a:buFont typeface="Wingdings" panose="05000000000000000000" pitchFamily="2" charset="2"/>
              <a:buChar char="Ø"/>
            </a:pPr>
            <a:r>
              <a:rPr lang="en-US" b="1" i="0" dirty="0">
                <a:solidFill>
                  <a:srgbClr val="333333"/>
                </a:solidFill>
                <a:effectLst/>
                <a:latin typeface="Salesforce Sans"/>
              </a:rPr>
              <a:t>Robotic Navigation</a:t>
            </a:r>
          </a:p>
          <a:p>
            <a:pPr>
              <a:buFont typeface="Wingdings" panose="05000000000000000000" pitchFamily="2" charset="2"/>
              <a:buChar char="Ø"/>
            </a:pPr>
            <a:r>
              <a:rPr lang="en-US" b="1" i="0" dirty="0">
                <a:solidFill>
                  <a:srgbClr val="333333"/>
                </a:solidFill>
                <a:effectLst/>
                <a:latin typeface="Salesforce Sans"/>
              </a:rPr>
              <a:t>Language Processing</a:t>
            </a:r>
          </a:p>
          <a:p>
            <a:pPr marL="0" indent="0" algn="l">
              <a:buNone/>
            </a:pPr>
            <a:br>
              <a:rPr lang="en-US" dirty="0"/>
            </a:br>
            <a:endParaRPr lang="en-US" dirty="0"/>
          </a:p>
        </p:txBody>
      </p:sp>
    </p:spTree>
    <p:extLst>
      <p:ext uri="{BB962C8B-B14F-4D97-AF65-F5344CB8AC3E}">
        <p14:creationId xmlns:p14="http://schemas.microsoft.com/office/powerpoint/2010/main" val="5436065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3E22-68F7-0FB8-FBA2-F86403500B36}"/>
              </a:ext>
            </a:extLst>
          </p:cNvPr>
          <p:cNvSpPr>
            <a:spLocks noGrp="1"/>
          </p:cNvSpPr>
          <p:nvPr>
            <p:ph type="title"/>
          </p:nvPr>
        </p:nvSpPr>
        <p:spPr/>
        <p:txBody>
          <a:bodyPr/>
          <a:lstStyle/>
          <a:p>
            <a:r>
              <a:rPr lang="en-US" dirty="0"/>
              <a:t>Salesforce AI Associate Exam Preparation Course</a:t>
            </a:r>
          </a:p>
        </p:txBody>
      </p:sp>
      <p:sp>
        <p:nvSpPr>
          <p:cNvPr id="3" name="Content Placeholder 2">
            <a:extLst>
              <a:ext uri="{FF2B5EF4-FFF2-40B4-BE49-F238E27FC236}">
                <a16:creationId xmlns:a16="http://schemas.microsoft.com/office/drawing/2014/main" id="{07586607-6B5C-65C0-2A80-1F0504730675}"/>
              </a:ext>
            </a:extLst>
          </p:cNvPr>
          <p:cNvSpPr>
            <a:spLocks noGrp="1"/>
          </p:cNvSpPr>
          <p:nvPr>
            <p:ph idx="1"/>
          </p:nvPr>
        </p:nvSpPr>
        <p:spPr/>
        <p:txBody>
          <a:bodyPr/>
          <a:lstStyle/>
          <a:p>
            <a:r>
              <a:rPr lang="en-US" dirty="0"/>
              <a:t>Cover all the topics from the exam perspective</a:t>
            </a:r>
          </a:p>
          <a:p>
            <a:r>
              <a:rPr lang="en-US" dirty="0"/>
              <a:t>Practice tests are included with the course</a:t>
            </a:r>
          </a:p>
          <a:p>
            <a:r>
              <a:rPr lang="en-US" dirty="0"/>
              <a:t>Quizzes are added </a:t>
            </a:r>
          </a:p>
          <a:p>
            <a:pPr lvl="1"/>
            <a:endParaRPr lang="en-US" dirty="0"/>
          </a:p>
          <a:p>
            <a:endParaRPr lang="en-US" dirty="0"/>
          </a:p>
        </p:txBody>
      </p:sp>
    </p:spTree>
    <p:extLst>
      <p:ext uri="{BB962C8B-B14F-4D97-AF65-F5344CB8AC3E}">
        <p14:creationId xmlns:p14="http://schemas.microsoft.com/office/powerpoint/2010/main" val="40967735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55EB-5BBE-0C90-1EE4-A4484A60A9A6}"/>
              </a:ext>
            </a:extLst>
          </p:cNvPr>
          <p:cNvSpPr>
            <a:spLocks noGrp="1"/>
          </p:cNvSpPr>
          <p:nvPr>
            <p:ph type="title"/>
          </p:nvPr>
        </p:nvSpPr>
        <p:spPr/>
        <p:txBody>
          <a:bodyPr/>
          <a:lstStyle/>
          <a:p>
            <a:r>
              <a:rPr lang="en-US" dirty="0"/>
              <a:t>What else is included in the course ?</a:t>
            </a:r>
          </a:p>
        </p:txBody>
      </p:sp>
      <p:sp>
        <p:nvSpPr>
          <p:cNvPr id="3" name="Content Placeholder 2">
            <a:extLst>
              <a:ext uri="{FF2B5EF4-FFF2-40B4-BE49-F238E27FC236}">
                <a16:creationId xmlns:a16="http://schemas.microsoft.com/office/drawing/2014/main" id="{4E312241-DBF0-E6BB-F7B7-0D1366527415}"/>
              </a:ext>
            </a:extLst>
          </p:cNvPr>
          <p:cNvSpPr>
            <a:spLocks noGrp="1"/>
          </p:cNvSpPr>
          <p:nvPr>
            <p:ph idx="1"/>
          </p:nvPr>
        </p:nvSpPr>
        <p:spPr/>
        <p:txBody>
          <a:bodyPr/>
          <a:lstStyle/>
          <a:p>
            <a:pPr lvl="1"/>
            <a:r>
              <a:rPr lang="en-US" sz="2800" dirty="0"/>
              <a:t>Einstein Prediction Builder</a:t>
            </a:r>
          </a:p>
          <a:p>
            <a:endParaRPr lang="en-US" dirty="0"/>
          </a:p>
        </p:txBody>
      </p:sp>
      <p:pic>
        <p:nvPicPr>
          <p:cNvPr id="5" name="Picture 4">
            <a:extLst>
              <a:ext uri="{FF2B5EF4-FFF2-40B4-BE49-F238E27FC236}">
                <a16:creationId xmlns:a16="http://schemas.microsoft.com/office/drawing/2014/main" id="{AF364E1C-68AE-AF85-28C7-32A3D2A5A738}"/>
              </a:ext>
            </a:extLst>
          </p:cNvPr>
          <p:cNvPicPr>
            <a:picLocks noChangeAspect="1"/>
          </p:cNvPicPr>
          <p:nvPr/>
        </p:nvPicPr>
        <p:blipFill>
          <a:blip r:embed="rId2"/>
          <a:stretch>
            <a:fillRect/>
          </a:stretch>
        </p:blipFill>
        <p:spPr>
          <a:xfrm>
            <a:off x="4872132" y="3068735"/>
            <a:ext cx="5433531" cy="328450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5268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7C70-64C6-5FC8-E0DB-8B8C78918463}"/>
              </a:ext>
            </a:extLst>
          </p:cNvPr>
          <p:cNvSpPr>
            <a:spLocks noGrp="1"/>
          </p:cNvSpPr>
          <p:nvPr>
            <p:ph type="title"/>
          </p:nvPr>
        </p:nvSpPr>
        <p:spPr/>
        <p:txBody>
          <a:bodyPr/>
          <a:lstStyle/>
          <a:p>
            <a:r>
              <a:rPr lang="en-US" dirty="0"/>
              <a:t>Einstein Activity Capture</a:t>
            </a:r>
          </a:p>
        </p:txBody>
      </p:sp>
      <p:pic>
        <p:nvPicPr>
          <p:cNvPr id="5" name="Content Placeholder 4">
            <a:extLst>
              <a:ext uri="{FF2B5EF4-FFF2-40B4-BE49-F238E27FC236}">
                <a16:creationId xmlns:a16="http://schemas.microsoft.com/office/drawing/2014/main" id="{3F93780F-E162-C18E-3899-5E62AE725BC4}"/>
              </a:ext>
            </a:extLst>
          </p:cNvPr>
          <p:cNvPicPr>
            <a:picLocks noGrp="1" noChangeAspect="1"/>
          </p:cNvPicPr>
          <p:nvPr>
            <p:ph idx="1"/>
          </p:nvPr>
        </p:nvPicPr>
        <p:blipFill>
          <a:blip r:embed="rId2"/>
          <a:stretch>
            <a:fillRect/>
          </a:stretch>
        </p:blipFill>
        <p:spPr>
          <a:xfrm>
            <a:off x="1962048" y="2626708"/>
            <a:ext cx="6027942" cy="294919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085060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D8FA0-A279-1F05-453A-9A50CBF72F36}"/>
              </a:ext>
            </a:extLst>
          </p:cNvPr>
          <p:cNvSpPr>
            <a:spLocks noGrp="1"/>
          </p:cNvSpPr>
          <p:nvPr>
            <p:ph type="title"/>
          </p:nvPr>
        </p:nvSpPr>
        <p:spPr/>
        <p:txBody>
          <a:bodyPr/>
          <a:lstStyle/>
          <a:p>
            <a:r>
              <a:rPr lang="en-US" dirty="0"/>
              <a:t>Einstein Next Best Action </a:t>
            </a:r>
            <a:br>
              <a:rPr lang="en-US" dirty="0"/>
            </a:br>
            <a:endParaRPr lang="en-US" dirty="0"/>
          </a:p>
        </p:txBody>
      </p:sp>
      <p:pic>
        <p:nvPicPr>
          <p:cNvPr id="5" name="Content Placeholder 4">
            <a:extLst>
              <a:ext uri="{FF2B5EF4-FFF2-40B4-BE49-F238E27FC236}">
                <a16:creationId xmlns:a16="http://schemas.microsoft.com/office/drawing/2014/main" id="{69448A4F-83FF-95EA-50AF-2B1C87460AFB}"/>
              </a:ext>
            </a:extLst>
          </p:cNvPr>
          <p:cNvPicPr>
            <a:picLocks noGrp="1" noChangeAspect="1"/>
          </p:cNvPicPr>
          <p:nvPr>
            <p:ph idx="1"/>
          </p:nvPr>
        </p:nvPicPr>
        <p:blipFill>
          <a:blip r:embed="rId2"/>
          <a:stretch>
            <a:fillRect/>
          </a:stretch>
        </p:blipFill>
        <p:spPr>
          <a:xfrm>
            <a:off x="3158491" y="2359985"/>
            <a:ext cx="3635055" cy="348264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12527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FB68-763E-0960-BB6A-EE81B5488EAA}"/>
              </a:ext>
            </a:extLst>
          </p:cNvPr>
          <p:cNvSpPr>
            <a:spLocks noGrp="1"/>
          </p:cNvSpPr>
          <p:nvPr>
            <p:ph type="title"/>
          </p:nvPr>
        </p:nvSpPr>
        <p:spPr/>
        <p:txBody>
          <a:bodyPr/>
          <a:lstStyle/>
          <a:p>
            <a:r>
              <a:rPr lang="en-US" dirty="0"/>
              <a:t>Einstein For Developers</a:t>
            </a:r>
            <a:br>
              <a:rPr lang="en-US" dirty="0"/>
            </a:br>
            <a:endParaRPr lang="en-US" dirty="0"/>
          </a:p>
        </p:txBody>
      </p:sp>
      <p:pic>
        <p:nvPicPr>
          <p:cNvPr id="5" name="Content Placeholder 4">
            <a:extLst>
              <a:ext uri="{FF2B5EF4-FFF2-40B4-BE49-F238E27FC236}">
                <a16:creationId xmlns:a16="http://schemas.microsoft.com/office/drawing/2014/main" id="{56EB31AD-1ABF-DAE5-5E12-5E49DC242F81}"/>
              </a:ext>
            </a:extLst>
          </p:cNvPr>
          <p:cNvPicPr>
            <a:picLocks noGrp="1" noChangeAspect="1"/>
          </p:cNvPicPr>
          <p:nvPr>
            <p:ph idx="1"/>
          </p:nvPr>
        </p:nvPicPr>
        <p:blipFill>
          <a:blip r:embed="rId2"/>
          <a:stretch>
            <a:fillRect/>
          </a:stretch>
        </p:blipFill>
        <p:spPr>
          <a:xfrm>
            <a:off x="3540602" y="1754155"/>
            <a:ext cx="5901747" cy="317344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891467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04C55-573F-78AF-81BD-41343A9A5664}"/>
              </a:ext>
            </a:extLst>
          </p:cNvPr>
          <p:cNvSpPr>
            <a:spLocks noGrp="1"/>
          </p:cNvSpPr>
          <p:nvPr>
            <p:ph type="title"/>
          </p:nvPr>
        </p:nvSpPr>
        <p:spPr/>
        <p:txBody>
          <a:bodyPr>
            <a:normAutofit fontScale="90000"/>
          </a:bodyPr>
          <a:lstStyle/>
          <a:p>
            <a:r>
              <a:rPr lang="en-US" dirty="0"/>
              <a:t>Einstein Bot</a:t>
            </a:r>
            <a:br>
              <a:rPr lang="en-US" dirty="0"/>
            </a:br>
            <a:br>
              <a:rPr lang="en-US" dirty="0"/>
            </a:br>
            <a:endParaRPr lang="en-US" dirty="0"/>
          </a:p>
        </p:txBody>
      </p:sp>
      <p:sp>
        <p:nvSpPr>
          <p:cNvPr id="3" name="Content Placeholder 2">
            <a:extLst>
              <a:ext uri="{FF2B5EF4-FFF2-40B4-BE49-F238E27FC236}">
                <a16:creationId xmlns:a16="http://schemas.microsoft.com/office/drawing/2014/main" id="{E05F6520-B38F-9F11-5919-3C61F670385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8DA3A6B-3F72-4DF4-F83B-44B3F5B92CAD}"/>
              </a:ext>
            </a:extLst>
          </p:cNvPr>
          <p:cNvPicPr>
            <a:picLocks noChangeAspect="1"/>
          </p:cNvPicPr>
          <p:nvPr/>
        </p:nvPicPr>
        <p:blipFill>
          <a:blip r:embed="rId2"/>
          <a:stretch>
            <a:fillRect/>
          </a:stretch>
        </p:blipFill>
        <p:spPr>
          <a:xfrm>
            <a:off x="4453747" y="1417145"/>
            <a:ext cx="3284505" cy="402370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244046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1039-7CE4-D63C-8799-944A908BDF57}"/>
              </a:ext>
            </a:extLst>
          </p:cNvPr>
          <p:cNvSpPr>
            <a:spLocks noGrp="1"/>
          </p:cNvSpPr>
          <p:nvPr>
            <p:ph type="title"/>
          </p:nvPr>
        </p:nvSpPr>
        <p:spPr/>
        <p:txBody>
          <a:bodyPr/>
          <a:lstStyle/>
          <a:p>
            <a:r>
              <a:rPr lang="en-US" dirty="0"/>
              <a:t>See You inside the course</a:t>
            </a:r>
          </a:p>
        </p:txBody>
      </p:sp>
      <p:sp>
        <p:nvSpPr>
          <p:cNvPr id="3" name="Content Placeholder 2">
            <a:extLst>
              <a:ext uri="{FF2B5EF4-FFF2-40B4-BE49-F238E27FC236}">
                <a16:creationId xmlns:a16="http://schemas.microsoft.com/office/drawing/2014/main" id="{71AB7411-008D-307E-6BE8-87B9CFBD3A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8277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FF4A-D1B2-B7D1-580C-61E8DEA2E322}"/>
              </a:ext>
            </a:extLst>
          </p:cNvPr>
          <p:cNvSpPr>
            <a:spLocks noGrp="1"/>
          </p:cNvSpPr>
          <p:nvPr>
            <p:ph type="title"/>
          </p:nvPr>
        </p:nvSpPr>
        <p:spPr/>
        <p:txBody>
          <a:bodyPr/>
          <a:lstStyle/>
          <a:p>
            <a:r>
              <a:rPr lang="en-US" dirty="0"/>
              <a:t>Numeric Prediction</a:t>
            </a:r>
          </a:p>
        </p:txBody>
      </p:sp>
      <p:sp>
        <p:nvSpPr>
          <p:cNvPr id="3" name="Content Placeholder 2">
            <a:extLst>
              <a:ext uri="{FF2B5EF4-FFF2-40B4-BE49-F238E27FC236}">
                <a16:creationId xmlns:a16="http://schemas.microsoft.com/office/drawing/2014/main" id="{BB52F132-7FA5-0D2D-077C-25607221F5B0}"/>
              </a:ext>
            </a:extLst>
          </p:cNvPr>
          <p:cNvSpPr>
            <a:spLocks noGrp="1"/>
          </p:cNvSpPr>
          <p:nvPr>
            <p:ph idx="1"/>
          </p:nvPr>
        </p:nvSpPr>
        <p:spPr/>
        <p:txBody>
          <a:bodyPr>
            <a:normAutofit/>
          </a:bodyPr>
          <a:lstStyle/>
          <a:p>
            <a:r>
              <a:rPr lang="en-US" b="0" i="0" dirty="0">
                <a:solidFill>
                  <a:srgbClr val="1E1E1E"/>
                </a:solidFill>
                <a:effectLst/>
                <a:latin typeface="Salesforce Sans"/>
              </a:rPr>
              <a:t>Is this customer likely to renew their subscription? </a:t>
            </a:r>
          </a:p>
          <a:p>
            <a:r>
              <a:rPr lang="en-US" b="0" i="0" dirty="0">
                <a:solidFill>
                  <a:srgbClr val="1E1E1E"/>
                </a:solidFill>
                <a:effectLst/>
                <a:latin typeface="Salesforce Sans"/>
              </a:rPr>
              <a:t>Are you at risk for a medical condition? </a:t>
            </a:r>
          </a:p>
          <a:p>
            <a:r>
              <a:rPr lang="en-US" b="0" i="0" dirty="0">
                <a:solidFill>
                  <a:srgbClr val="1E1E1E"/>
                </a:solidFill>
                <a:effectLst/>
                <a:latin typeface="Salesforce Sans"/>
              </a:rPr>
              <a:t>Will there be high demand on the power grid this evening?</a:t>
            </a:r>
          </a:p>
          <a:p>
            <a:r>
              <a:rPr lang="en-US" b="0" i="0" dirty="0">
                <a:solidFill>
                  <a:srgbClr val="1E1E1E"/>
                </a:solidFill>
                <a:effectLst/>
                <a:latin typeface="Salesforce Sans"/>
              </a:rPr>
              <a:t>Your business wants to predict next quarter’s sales?</a:t>
            </a:r>
          </a:p>
          <a:p>
            <a:r>
              <a:rPr lang="en-US" b="0" i="0" dirty="0">
                <a:solidFill>
                  <a:srgbClr val="1E1E1E"/>
                </a:solidFill>
                <a:effectLst/>
                <a:latin typeface="Salesforce Sans"/>
              </a:rPr>
              <a:t>the Airline tickets, hotel room, ridesharing, and travelers' insurance are all likely to be priced by AI to perfectly balance supply and demand.</a:t>
            </a:r>
          </a:p>
        </p:txBody>
      </p:sp>
    </p:spTree>
    <p:extLst>
      <p:ext uri="{BB962C8B-B14F-4D97-AF65-F5344CB8AC3E}">
        <p14:creationId xmlns:p14="http://schemas.microsoft.com/office/powerpoint/2010/main" val="418527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E668-B7A6-5ECE-2901-264F319B21E4}"/>
              </a:ext>
            </a:extLst>
          </p:cNvPr>
          <p:cNvSpPr>
            <a:spLocks noGrp="1"/>
          </p:cNvSpPr>
          <p:nvPr>
            <p:ph type="title"/>
          </p:nvPr>
        </p:nvSpPr>
        <p:spPr/>
        <p:txBody>
          <a:bodyPr/>
          <a:lstStyle/>
          <a:p>
            <a:r>
              <a:rPr lang="en-US" dirty="0"/>
              <a:t>Classifications</a:t>
            </a:r>
          </a:p>
        </p:txBody>
      </p:sp>
      <p:sp>
        <p:nvSpPr>
          <p:cNvPr id="3" name="Content Placeholder 2">
            <a:extLst>
              <a:ext uri="{FF2B5EF4-FFF2-40B4-BE49-F238E27FC236}">
                <a16:creationId xmlns:a16="http://schemas.microsoft.com/office/drawing/2014/main" id="{F170A95C-4A19-F92D-9526-EB2E638494D0}"/>
              </a:ext>
            </a:extLst>
          </p:cNvPr>
          <p:cNvSpPr>
            <a:spLocks noGrp="1"/>
          </p:cNvSpPr>
          <p:nvPr>
            <p:ph idx="1"/>
          </p:nvPr>
        </p:nvSpPr>
        <p:spPr/>
        <p:txBody>
          <a:bodyPr/>
          <a:lstStyle/>
          <a:p>
            <a:r>
              <a:rPr lang="en-US" b="0" i="0" dirty="0">
                <a:solidFill>
                  <a:srgbClr val="1E1E1E"/>
                </a:solidFill>
                <a:effectLst/>
                <a:latin typeface="Salesforce Sans"/>
              </a:rPr>
              <a:t>Is this plant edible or poisonous?</a:t>
            </a:r>
          </a:p>
          <a:p>
            <a:r>
              <a:rPr lang="en-US" b="0" i="0" dirty="0">
                <a:solidFill>
                  <a:srgbClr val="1E1E1E"/>
                </a:solidFill>
                <a:effectLst/>
                <a:latin typeface="Salesforce Sans"/>
              </a:rPr>
              <a:t> Is that email legitimate or a phishing attempt?</a:t>
            </a:r>
            <a:endParaRPr lang="en-US" dirty="0">
              <a:solidFill>
                <a:srgbClr val="1E1E1E"/>
              </a:solidFill>
              <a:latin typeface="Salesforce Sans"/>
            </a:endParaRPr>
          </a:p>
          <a:p>
            <a:r>
              <a:rPr lang="en-US" b="0" i="0" dirty="0">
                <a:solidFill>
                  <a:srgbClr val="1E1E1E"/>
                </a:solidFill>
                <a:effectLst/>
                <a:latin typeface="Salesforce Sans"/>
              </a:rPr>
              <a:t>Financial institutions need to flag fraudulent transactions</a:t>
            </a:r>
          </a:p>
          <a:p>
            <a:r>
              <a:rPr lang="en-US" b="0" i="0" dirty="0">
                <a:solidFill>
                  <a:srgbClr val="1E1E1E"/>
                </a:solidFill>
                <a:effectLst/>
                <a:latin typeface="Salesforce Sans"/>
              </a:rPr>
              <a:t>Medical professionals must diagnose illnesses</a:t>
            </a:r>
            <a:endParaRPr lang="en-US" dirty="0">
              <a:solidFill>
                <a:srgbClr val="1E1E1E"/>
              </a:solidFill>
              <a:latin typeface="Salesforce Sans"/>
            </a:endParaRPr>
          </a:p>
          <a:p>
            <a:r>
              <a:rPr lang="en-US" b="0" i="0" dirty="0">
                <a:solidFill>
                  <a:srgbClr val="1E1E1E"/>
                </a:solidFill>
                <a:effectLst/>
                <a:latin typeface="Salesforce Sans"/>
              </a:rPr>
              <a:t> Social media platforms want to identify toxic comments</a:t>
            </a:r>
          </a:p>
          <a:p>
            <a:pPr marL="0" indent="0">
              <a:buNone/>
            </a:pPr>
            <a:r>
              <a:rPr lang="en-US" b="0" i="0" dirty="0">
                <a:solidFill>
                  <a:srgbClr val="1E1E1E"/>
                </a:solidFill>
                <a:effectLst/>
                <a:latin typeface="Salesforce Sans"/>
              </a:rPr>
              <a:t>AI can effectively make the first pass at classifying, and then the professionals can take it from there.</a:t>
            </a:r>
            <a:endParaRPr lang="en-US" dirty="0"/>
          </a:p>
        </p:txBody>
      </p:sp>
    </p:spTree>
    <p:extLst>
      <p:ext uri="{BB962C8B-B14F-4D97-AF65-F5344CB8AC3E}">
        <p14:creationId xmlns:p14="http://schemas.microsoft.com/office/powerpoint/2010/main" val="1238688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6F77-CF71-E7A7-B783-4F303F9889E9}"/>
              </a:ext>
            </a:extLst>
          </p:cNvPr>
          <p:cNvSpPr>
            <a:spLocks noGrp="1"/>
          </p:cNvSpPr>
          <p:nvPr>
            <p:ph type="title"/>
          </p:nvPr>
        </p:nvSpPr>
        <p:spPr/>
        <p:txBody>
          <a:bodyPr/>
          <a:lstStyle/>
          <a:p>
            <a:r>
              <a:rPr lang="en-US" dirty="0"/>
              <a:t>Robotic Navigation</a:t>
            </a:r>
          </a:p>
        </p:txBody>
      </p:sp>
      <p:sp>
        <p:nvSpPr>
          <p:cNvPr id="3" name="Content Placeholder 2">
            <a:extLst>
              <a:ext uri="{FF2B5EF4-FFF2-40B4-BE49-F238E27FC236}">
                <a16:creationId xmlns:a16="http://schemas.microsoft.com/office/drawing/2014/main" id="{DCF1957B-62E9-F503-4808-3A707311C250}"/>
              </a:ext>
            </a:extLst>
          </p:cNvPr>
          <p:cNvSpPr>
            <a:spLocks noGrp="1"/>
          </p:cNvSpPr>
          <p:nvPr>
            <p:ph idx="1"/>
          </p:nvPr>
        </p:nvSpPr>
        <p:spPr/>
        <p:txBody>
          <a:bodyPr/>
          <a:lstStyle/>
          <a:p>
            <a:pPr marL="0" indent="0">
              <a:buNone/>
            </a:pPr>
            <a:r>
              <a:rPr lang="en-US" b="0" i="0" dirty="0">
                <a:solidFill>
                  <a:srgbClr val="1E1E1E"/>
                </a:solidFill>
                <a:effectLst/>
                <a:latin typeface="Salesforce Sans"/>
              </a:rPr>
              <a:t>AI that can adapt to changing environmental conditions have all sorts of real-world applications.  </a:t>
            </a:r>
          </a:p>
          <a:p>
            <a:r>
              <a:rPr lang="en-US" b="0" i="0" dirty="0">
                <a:solidFill>
                  <a:srgbClr val="1E1E1E"/>
                </a:solidFill>
                <a:effectLst/>
                <a:latin typeface="Salesforce Sans"/>
              </a:rPr>
              <a:t>AI-powered cars are already quite capable of keeping centered in a lane and following at a safe distance on the highway.</a:t>
            </a:r>
          </a:p>
          <a:p>
            <a:r>
              <a:rPr lang="en-US" b="0" i="0" dirty="0">
                <a:solidFill>
                  <a:srgbClr val="1E1E1E"/>
                </a:solidFill>
                <a:effectLst/>
                <a:latin typeface="Salesforce Sans"/>
              </a:rPr>
              <a:t> Even the modest robot floor sweeper can avoid stairs and chairs.</a:t>
            </a:r>
            <a:endParaRPr lang="en-US" dirty="0">
              <a:solidFill>
                <a:srgbClr val="1E1E1E"/>
              </a:solidFill>
              <a:latin typeface="Salesforce Sans"/>
            </a:endParaRPr>
          </a:p>
          <a:p>
            <a:r>
              <a:rPr lang="en-US" dirty="0">
                <a:solidFill>
                  <a:srgbClr val="1E1E1E"/>
                </a:solidFill>
                <a:latin typeface="Salesforce Sans"/>
              </a:rPr>
              <a:t>A</a:t>
            </a:r>
            <a:r>
              <a:rPr lang="en-US" b="0" i="0" dirty="0">
                <a:solidFill>
                  <a:srgbClr val="1E1E1E"/>
                </a:solidFill>
                <a:effectLst/>
                <a:latin typeface="Salesforce Sans"/>
              </a:rPr>
              <a:t>ssembly lines are being fitted with robots that become faster and more efficient over time. </a:t>
            </a:r>
          </a:p>
          <a:p>
            <a:r>
              <a:rPr lang="en-US" b="0" i="0" dirty="0">
                <a:solidFill>
                  <a:srgbClr val="1E1E1E"/>
                </a:solidFill>
                <a:effectLst/>
                <a:latin typeface="Salesforce Sans"/>
              </a:rPr>
              <a:t> Rescue robots that can traverse disaster areas, such as a collapsed building. </a:t>
            </a:r>
          </a:p>
          <a:p>
            <a:r>
              <a:rPr lang="en-US" b="0" i="0" dirty="0">
                <a:solidFill>
                  <a:srgbClr val="1E1E1E"/>
                </a:solidFill>
                <a:effectLst/>
                <a:latin typeface="Salesforce Sans"/>
              </a:rPr>
              <a:t>A robot-caterpillar that can squeeze through tiny cracks could deliver aid and hope to those trapped inside.</a:t>
            </a:r>
            <a:endParaRPr lang="en-US" dirty="0"/>
          </a:p>
        </p:txBody>
      </p:sp>
    </p:spTree>
    <p:extLst>
      <p:ext uri="{BB962C8B-B14F-4D97-AF65-F5344CB8AC3E}">
        <p14:creationId xmlns:p14="http://schemas.microsoft.com/office/powerpoint/2010/main" val="610258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2b31412-8c8f-44f1-a883-141cef3f34cc" xsi:nil="true"/>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2380DB2F-690D-424C-A56C-58010F04F68C}"/>
</file>

<file path=customXml/itemProps3.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20325</TotalTime>
  <Words>4236</Words>
  <Application>Microsoft Office PowerPoint</Application>
  <PresentationFormat>Widescreen</PresentationFormat>
  <Paragraphs>291</Paragraphs>
  <Slides>66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66</vt:i4>
      </vt:variant>
    </vt:vector>
  </HeadingPairs>
  <TitlesOfParts>
    <vt:vector size="81" baseType="lpstr">
      <vt:lpstr>Arial</vt:lpstr>
      <vt:lpstr>Calibri</vt:lpstr>
      <vt:lpstr>Courier New</vt:lpstr>
      <vt:lpstr>Georgia</vt:lpstr>
      <vt:lpstr>Google Sans</vt:lpstr>
      <vt:lpstr>Inter</vt:lpstr>
      <vt:lpstr>Merriweather</vt:lpstr>
      <vt:lpstr>Roboto</vt:lpstr>
      <vt:lpstr>Salesforce Sans</vt:lpstr>
      <vt:lpstr>sohne</vt:lpstr>
      <vt:lpstr>Times New Roman</vt:lpstr>
      <vt:lpstr>Trebuchet MS</vt:lpstr>
      <vt:lpstr>Wingdings</vt:lpstr>
      <vt:lpstr>Wingdings 3</vt:lpstr>
      <vt:lpstr>Facet</vt:lpstr>
      <vt:lpstr>Salesforce AI Associate exam Prep Course</vt:lpstr>
      <vt:lpstr>About  the  exam</vt:lpstr>
      <vt:lpstr>Prerequisite</vt:lpstr>
      <vt:lpstr>Topics and the weightage</vt:lpstr>
      <vt:lpstr>AI FUNDAMENTALS</vt:lpstr>
      <vt:lpstr>Main types of AI Capabilities</vt:lpstr>
      <vt:lpstr>Numeric Prediction</vt:lpstr>
      <vt:lpstr>Classifications</vt:lpstr>
      <vt:lpstr>Robotic Navigation</vt:lpstr>
      <vt:lpstr>Natural Language Processing</vt:lpstr>
      <vt:lpstr>How its all done? The Trick Behind the Magic  </vt:lpstr>
      <vt:lpstr>Algorithm</vt:lpstr>
      <vt:lpstr>How to train your AI?</vt:lpstr>
      <vt:lpstr>How AI works?</vt:lpstr>
      <vt:lpstr>The Need for Neural Networks </vt:lpstr>
      <vt:lpstr>What is a Neural Network??</vt:lpstr>
      <vt:lpstr>Types of Data</vt:lpstr>
      <vt:lpstr>Types of learning based on Data :</vt:lpstr>
      <vt:lpstr>What all AI Can do?</vt:lpstr>
      <vt:lpstr>Yes-and-No Predictions and Answers </vt:lpstr>
      <vt:lpstr>Numeric Predictions </vt:lpstr>
      <vt:lpstr>Classifications</vt:lpstr>
      <vt:lpstr>Recommendations</vt:lpstr>
      <vt:lpstr>Workflow and Rules</vt:lpstr>
      <vt:lpstr>Summarization</vt:lpstr>
      <vt:lpstr>Types of AI</vt:lpstr>
      <vt:lpstr>Risks with Artificial Intelligence</vt:lpstr>
      <vt:lpstr>Risks with Artificial Intelligence</vt:lpstr>
      <vt:lpstr>Risks with Artificial Intelligence</vt:lpstr>
      <vt:lpstr>Salesforce’s Trusted AI Principles</vt:lpstr>
      <vt:lpstr>Salesforce’s Trusted AI Principles </vt:lpstr>
      <vt:lpstr>Concerns Using AI</vt:lpstr>
      <vt:lpstr>Einstein prediction Builder</vt:lpstr>
      <vt:lpstr>Einstein Prediction Builder: Predict Medical Appointment No-Shows </vt:lpstr>
      <vt:lpstr>Einstein Prediction Builder: Predict Medical Appointment No-Shows </vt:lpstr>
      <vt:lpstr>Einstein Prediction Builder: Predict Medical Appointment No-Shows </vt:lpstr>
      <vt:lpstr>Einstein For Developers</vt:lpstr>
      <vt:lpstr>Instructions</vt:lpstr>
      <vt:lpstr>Einstein Activity Capture</vt:lpstr>
      <vt:lpstr>Benefits of Einstein Activity Capture</vt:lpstr>
      <vt:lpstr>How to setup Einstein Activity Capture</vt:lpstr>
      <vt:lpstr>Einstein Bot</vt:lpstr>
      <vt:lpstr>Set Up Your First Einstein Bot</vt:lpstr>
      <vt:lpstr>Einstein next best action</vt:lpstr>
      <vt:lpstr>PowerPoint Presentation</vt:lpstr>
      <vt:lpstr>Einstein Next Best Action</vt:lpstr>
      <vt:lpstr>AI capabilities in CRM : 8% ( 3 Questions)</vt:lpstr>
      <vt:lpstr>AI capabilities in CRM</vt:lpstr>
      <vt:lpstr>Einstein Discovery</vt:lpstr>
      <vt:lpstr>Einstein Discovery-powered solutions address these use cases: </vt:lpstr>
      <vt:lpstr>Salesforce Guidelines to guide the development of trusted Generative AI</vt:lpstr>
      <vt:lpstr>Data For AI (36%) 14 questions</vt:lpstr>
      <vt:lpstr>Factors that determine Data Quality </vt:lpstr>
      <vt:lpstr>Bad Data results in: </vt:lpstr>
      <vt:lpstr>Good data benefits : </vt:lpstr>
      <vt:lpstr>Data Quality Dimensions</vt:lpstr>
      <vt:lpstr>Standards for creating, processing and maintaining  data  </vt:lpstr>
      <vt:lpstr>Steps to clean your data to make it AI ready </vt:lpstr>
      <vt:lpstr>Data Management Best Practices</vt:lpstr>
      <vt:lpstr>Salesforce AI Associate Exam Preparation Course</vt:lpstr>
      <vt:lpstr>What else is included in the course ?</vt:lpstr>
      <vt:lpstr>Einstein Activity Capture</vt:lpstr>
      <vt:lpstr>Einstein Next Best Action  </vt:lpstr>
      <vt:lpstr>Einstein For Developers </vt:lpstr>
      <vt:lpstr>Einstein Bot  </vt:lpstr>
      <vt:lpstr>See You inside the course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AI Associate exam Prep Course</dc:title>
  <dc:creator>Sim Aulakh</dc:creator>
  <cp:lastModifiedBy>Sim Aulakh</cp:lastModifiedBy>
  <cp:revision>89</cp:revision>
  <dcterms:created xsi:type="dcterms:W3CDTF">2023-11-20T16:30:24Z</dcterms:created>
  <dcterms:modified xsi:type="dcterms:W3CDTF">2023-12-08T20:14:32Z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