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Lst>
  <p:sldSz cx="18288000" cy="10287000"/>
  <p:notesSz cx="6858000" cy="9144000"/>
  <p:embeddedFontLst>
    <p:embeddedFont>
      <p:font typeface="Poppins Bold" charset="1" panose="00000800000000000000"/>
      <p:regular r:id="rId71"/>
    </p:embeddedFont>
    <p:embeddedFont>
      <p:font typeface="Poppins Semi-Bold" charset="1" panose="00000700000000000000"/>
      <p:regular r:id="rId72"/>
    </p:embeddedFont>
    <p:embeddedFont>
      <p:font typeface="Poppins Medium" charset="1" panose="00000600000000000000"/>
      <p:regular r:id="rId73"/>
    </p:embeddedFont>
    <p:embeddedFont>
      <p:font typeface="Poppins" charset="1" panose="00000500000000000000"/>
      <p:regular r:id="rId74"/>
    </p:embeddedFont>
    <p:embeddedFont>
      <p:font typeface="Poppins Ultra-Bold" charset="1" panose="00000900000000000000"/>
      <p:regular r:id="rId7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font" Target="fonts/font74.fntdata"/><Relationship Id="rId5" Type="http://schemas.openxmlformats.org/officeDocument/2006/relationships/tableStyles" Target="tableStyles.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customXml" Target="../customXml/item2.xml"/><Relationship Id="rId51" Type="http://schemas.openxmlformats.org/officeDocument/2006/relationships/slide" Target="slides/slide46.xml"/><Relationship Id="rId72" Type="http://schemas.openxmlformats.org/officeDocument/2006/relationships/font" Target="fonts/font72.fntdata"/><Relationship Id="rId8" Type="http://schemas.openxmlformats.org/officeDocument/2006/relationships/slide" Target="slides/slide3.xml"/><Relationship Id="rId3" Type="http://schemas.openxmlformats.org/officeDocument/2006/relationships/viewProps" Target="viewProps.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font" Target="fonts/font75.fntdata"/><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font" Target="fonts/font73.fntdata"/><Relationship Id="rId78" Type="http://schemas.openxmlformats.org/officeDocument/2006/relationships/customXml" Target="../customXml/item3.xml"/><Relationship Id="rId4" Type="http://schemas.openxmlformats.org/officeDocument/2006/relationships/theme" Target="theme/theme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customXml" Target="../customXml/item1.xml"/><Relationship Id="rId7" Type="http://schemas.openxmlformats.org/officeDocument/2006/relationships/slide" Target="slides/slide2.xml"/><Relationship Id="rId71" Type="http://schemas.openxmlformats.org/officeDocument/2006/relationships/font" Target="fonts/font71.fntdata"/><Relationship Id="rId2" Type="http://schemas.openxmlformats.org/officeDocument/2006/relationships/presProps" Target="presProps.xml"/><Relationship Id="rId29" Type="http://schemas.openxmlformats.org/officeDocument/2006/relationships/slide" Target="slides/slide24.xml"/></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2.png" Type="http://schemas.openxmlformats.org/officeDocument/2006/relationships/image"/><Relationship Id="rId11" Target="../media/image23.svg" Type="http://schemas.openxmlformats.org/officeDocument/2006/relationships/image"/><Relationship Id="rId12" Target="../media/image24.png" Type="http://schemas.openxmlformats.org/officeDocument/2006/relationships/image"/><Relationship Id="rId13" Target="../media/image25.svg" Type="http://schemas.openxmlformats.org/officeDocument/2006/relationships/image"/><Relationship Id="rId14" Target="../media/image26.png" Type="http://schemas.openxmlformats.org/officeDocument/2006/relationships/image"/><Relationship Id="rId15" Target="../media/image27.svg" Type="http://schemas.openxmlformats.org/officeDocument/2006/relationships/image"/><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20.png" Type="http://schemas.openxmlformats.org/officeDocument/2006/relationships/image"/><Relationship Id="rId9" Target="../media/image21.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2.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https://help.salesforce.com/s/articleView?id=sf.prompt_builder_about.htm&amp;language=en_US&amp;type=5" TargetMode="External" Type="http://schemas.openxmlformats.org/officeDocument/2006/relationships/hyperlink"/></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https://developer.salesforce.com/blogs/2024/07/applying-fundamentals-of-prompt-engineering-with-prompt-builder" TargetMode="External" Type="http://schemas.openxmlformats.org/officeDocument/2006/relationships/hyperlink"/></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https://help.salesforce.com/s/articleView?id=sf.prompt_builder_about.htm&amp;language=en_US&amp;type=5" TargetMode="External" Type="http://schemas.openxmlformats.org/officeDocument/2006/relationships/hyperlink"/><Relationship Id="rId3" Target="https://admin.salesforce.com/blog/2024/the-ultimate-guide-to-prompt-builder-spring-24" TargetMode="External" Type="http://schemas.openxmlformats.org/officeDocument/2006/relationships/hyperlink"/></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asagarwal.com/step-by-step-guide-to-flex-prompt-template/" TargetMode="External" Type="http://schemas.openxmlformats.org/officeDocument/2006/relationships/hyperlink"/><Relationship Id="rId3" Target="https://help.salesforce.com/s/articleView?id=sf.prompt_builder_templates_in_action_flex.htm&amp;language=en_US&amp;type=5" TargetMode="External" Type="http://schemas.openxmlformats.org/officeDocument/2006/relationships/hyperlink"/></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5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88888" y="1757486"/>
            <a:ext cx="6817181" cy="6817181"/>
            <a:chOff x="0" y="0"/>
            <a:chExt cx="837653" cy="837653"/>
          </a:xfrm>
        </p:grpSpPr>
        <p:sp>
          <p:nvSpPr>
            <p:cNvPr name="Freeform 3" id="3"/>
            <p:cNvSpPr/>
            <p:nvPr/>
          </p:nvSpPr>
          <p:spPr>
            <a:xfrm flipH="false" flipV="false" rot="0">
              <a:off x="0" y="0"/>
              <a:ext cx="837653" cy="837653"/>
            </a:xfrm>
            <a:custGeom>
              <a:avLst/>
              <a:gdLst/>
              <a:ahLst/>
              <a:cxnLst/>
              <a:rect r="r" b="b" t="t" l="l"/>
              <a:pathLst>
                <a:path h="837653" w="837653">
                  <a:moveTo>
                    <a:pt x="418826" y="0"/>
                  </a:moveTo>
                  <a:cubicBezTo>
                    <a:pt x="187515" y="0"/>
                    <a:pt x="0" y="187515"/>
                    <a:pt x="0" y="418826"/>
                  </a:cubicBezTo>
                  <a:cubicBezTo>
                    <a:pt x="0" y="650138"/>
                    <a:pt x="187515" y="837653"/>
                    <a:pt x="418826" y="837653"/>
                  </a:cubicBezTo>
                  <a:cubicBezTo>
                    <a:pt x="650138" y="837653"/>
                    <a:pt x="837653" y="650138"/>
                    <a:pt x="837653" y="418826"/>
                  </a:cubicBezTo>
                  <a:cubicBezTo>
                    <a:pt x="837653" y="187515"/>
                    <a:pt x="650138" y="0"/>
                    <a:pt x="418826" y="0"/>
                  </a:cubicBezTo>
                  <a:close/>
                </a:path>
              </a:pathLst>
            </a:custGeom>
            <a:solidFill>
              <a:srgbClr val="F5AF19"/>
            </a:solidFill>
          </p:spPr>
        </p:sp>
        <p:sp>
          <p:nvSpPr>
            <p:cNvPr name="TextBox 4" id="4"/>
            <p:cNvSpPr txBox="true"/>
            <p:nvPr/>
          </p:nvSpPr>
          <p:spPr>
            <a:xfrm>
              <a:off x="78530" y="21380"/>
              <a:ext cx="680593" cy="737743"/>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287279" y="2055878"/>
            <a:ext cx="6220398" cy="6220398"/>
          </a:xfrm>
          <a:custGeom>
            <a:avLst/>
            <a:gdLst/>
            <a:ahLst/>
            <a:cxnLst/>
            <a:rect r="r" b="b" t="t" l="l"/>
            <a:pathLst>
              <a:path h="6220398" w="6220398">
                <a:moveTo>
                  <a:pt x="0" y="0"/>
                </a:moveTo>
                <a:lnTo>
                  <a:pt x="6220398" y="0"/>
                </a:lnTo>
                <a:lnTo>
                  <a:pt x="6220398" y="6220397"/>
                </a:lnTo>
                <a:lnTo>
                  <a:pt x="0" y="622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62087" y="2138378"/>
            <a:ext cx="6055396" cy="6055396"/>
          </a:xfrm>
          <a:custGeom>
            <a:avLst/>
            <a:gdLst/>
            <a:ahLst/>
            <a:cxnLst/>
            <a:rect r="r" b="b" t="t" l="l"/>
            <a:pathLst>
              <a:path h="6055396" w="6055396">
                <a:moveTo>
                  <a:pt x="0" y="0"/>
                </a:moveTo>
                <a:lnTo>
                  <a:pt x="6055397" y="0"/>
                </a:lnTo>
                <a:lnTo>
                  <a:pt x="6055397" y="6055397"/>
                </a:lnTo>
                <a:lnTo>
                  <a:pt x="0" y="6055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519823" y="2399664"/>
            <a:ext cx="5805876" cy="5532824"/>
            <a:chOff x="0" y="0"/>
            <a:chExt cx="852913" cy="812800"/>
          </a:xfrm>
        </p:grpSpPr>
        <p:sp>
          <p:nvSpPr>
            <p:cNvPr name="Freeform 8" id="8"/>
            <p:cNvSpPr/>
            <p:nvPr/>
          </p:nvSpPr>
          <p:spPr>
            <a:xfrm flipH="false" flipV="false" rot="0">
              <a:off x="0" y="0"/>
              <a:ext cx="852913" cy="812800"/>
            </a:xfrm>
            <a:custGeom>
              <a:avLst/>
              <a:gdLst/>
              <a:ahLst/>
              <a:cxnLst/>
              <a:rect r="r" b="b" t="t" l="l"/>
              <a:pathLst>
                <a:path h="812800" w="852913">
                  <a:moveTo>
                    <a:pt x="426456" y="0"/>
                  </a:moveTo>
                  <a:cubicBezTo>
                    <a:pt x="190931" y="0"/>
                    <a:pt x="0" y="181951"/>
                    <a:pt x="0" y="406400"/>
                  </a:cubicBezTo>
                  <a:cubicBezTo>
                    <a:pt x="0" y="630849"/>
                    <a:pt x="190931" y="812800"/>
                    <a:pt x="426456" y="812800"/>
                  </a:cubicBezTo>
                  <a:cubicBezTo>
                    <a:pt x="661982" y="812800"/>
                    <a:pt x="852913" y="630849"/>
                    <a:pt x="852913" y="406400"/>
                  </a:cubicBezTo>
                  <a:cubicBezTo>
                    <a:pt x="852913" y="181951"/>
                    <a:pt x="661982" y="0"/>
                    <a:pt x="426456" y="0"/>
                  </a:cubicBezTo>
                  <a:close/>
                </a:path>
              </a:pathLst>
            </a:custGeom>
            <a:solidFill>
              <a:srgbClr val="FFBC00"/>
            </a:solidFill>
          </p:spPr>
        </p:sp>
        <p:sp>
          <p:nvSpPr>
            <p:cNvPr name="TextBox 9" id="9"/>
            <p:cNvSpPr txBox="true"/>
            <p:nvPr/>
          </p:nvSpPr>
          <p:spPr>
            <a:xfrm>
              <a:off x="79961" y="19050"/>
              <a:ext cx="692992" cy="71755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823139" y="2591748"/>
            <a:ext cx="5148678" cy="5148657"/>
            <a:chOff x="0" y="0"/>
            <a:chExt cx="6350000" cy="6349975"/>
          </a:xfrm>
        </p:grpSpPr>
        <p:sp>
          <p:nvSpPr>
            <p:cNvPr name="Freeform 11" id="11"/>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4"/>
              <a:stretch>
                <a:fillRect l="-24999" t="0" r="-24999" b="0"/>
              </a:stretch>
            </a:blipFill>
          </p:spPr>
        </p:sp>
      </p:grpSp>
      <p:sp>
        <p:nvSpPr>
          <p:cNvPr name="Freeform 12" id="12"/>
          <p:cNvSpPr/>
          <p:nvPr/>
        </p:nvSpPr>
        <p:spPr>
          <a:xfrm flipH="false" flipV="false" rot="-10800000">
            <a:off x="4397478" y="750863"/>
            <a:ext cx="4392637" cy="8785274"/>
          </a:xfrm>
          <a:custGeom>
            <a:avLst/>
            <a:gdLst/>
            <a:ahLst/>
            <a:cxnLst/>
            <a:rect r="r" b="b" t="t" l="l"/>
            <a:pathLst>
              <a:path h="8785274" w="4392637">
                <a:moveTo>
                  <a:pt x="0" y="0"/>
                </a:moveTo>
                <a:lnTo>
                  <a:pt x="4392637" y="0"/>
                </a:lnTo>
                <a:lnTo>
                  <a:pt x="4392637" y="8785274"/>
                </a:lnTo>
                <a:lnTo>
                  <a:pt x="0" y="878527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5400000">
            <a:off x="-1802175" y="4393923"/>
            <a:ext cx="5103504" cy="1499154"/>
          </a:xfrm>
          <a:custGeom>
            <a:avLst/>
            <a:gdLst/>
            <a:ahLst/>
            <a:cxnLst/>
            <a:rect r="r" b="b" t="t" l="l"/>
            <a:pathLst>
              <a:path h="1499154" w="5103504">
                <a:moveTo>
                  <a:pt x="0" y="0"/>
                </a:moveTo>
                <a:lnTo>
                  <a:pt x="5103504" y="0"/>
                </a:lnTo>
                <a:lnTo>
                  <a:pt x="5103504" y="1499154"/>
                </a:lnTo>
                <a:lnTo>
                  <a:pt x="0" y="149915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4" id="14"/>
          <p:cNvGrpSpPr/>
          <p:nvPr/>
        </p:nvGrpSpPr>
        <p:grpSpPr>
          <a:xfrm rot="0">
            <a:off x="1303801" y="2353149"/>
            <a:ext cx="432044" cy="432044"/>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AF19"/>
            </a:solidFill>
          </p:spPr>
        </p:sp>
        <p:sp>
          <p:nvSpPr>
            <p:cNvPr name="TextBox 16" id="16"/>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246065" y="7456654"/>
            <a:ext cx="432044" cy="432044"/>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AF19"/>
            </a:solidFill>
          </p:spPr>
        </p:sp>
        <p:sp>
          <p:nvSpPr>
            <p:cNvPr name="TextBox 19" id="19"/>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03827" y="9089590"/>
            <a:ext cx="2831992" cy="2831992"/>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37335"/>
            </a:solidFill>
          </p:spPr>
        </p:sp>
        <p:sp>
          <p:nvSpPr>
            <p:cNvPr name="TextBox 22" id="22"/>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823139" y="435103"/>
            <a:ext cx="1187194" cy="1187194"/>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37335"/>
            </a:solidFill>
          </p:spPr>
        </p:sp>
        <p:sp>
          <p:nvSpPr>
            <p:cNvPr name="TextBox 25" id="25"/>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7517484" y="8711283"/>
            <a:ext cx="1050577" cy="1050577"/>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37335"/>
            </a:solidFill>
          </p:spPr>
        </p:sp>
        <p:sp>
          <p:nvSpPr>
            <p:cNvPr name="TextBox 28" id="28"/>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8042772" y="-897152"/>
            <a:ext cx="1794303" cy="1794303"/>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C00"/>
            </a:solidFill>
          </p:spPr>
        </p:sp>
        <p:sp>
          <p:nvSpPr>
            <p:cNvPr name="TextBox 31" id="31"/>
            <p:cNvSpPr txBox="true"/>
            <p:nvPr/>
          </p:nvSpPr>
          <p:spPr>
            <a:xfrm>
              <a:off x="76200" y="19050"/>
              <a:ext cx="660400" cy="717550"/>
            </a:xfrm>
            <a:prstGeom prst="rect">
              <a:avLst/>
            </a:prstGeom>
          </p:spPr>
          <p:txBody>
            <a:bodyPr anchor="ctr" rtlCol="false" tIns="50800" lIns="50800" bIns="50800" rIns="50800"/>
            <a:lstStyle/>
            <a:p>
              <a:pPr algn="ctr">
                <a:lnSpc>
                  <a:spcPts val="2799"/>
                </a:lnSpc>
              </a:pPr>
            </a:p>
          </p:txBody>
        </p:sp>
      </p:grpSp>
      <p:sp>
        <p:nvSpPr>
          <p:cNvPr name="Freeform 32" id="32"/>
          <p:cNvSpPr/>
          <p:nvPr/>
        </p:nvSpPr>
        <p:spPr>
          <a:xfrm flipH="false" flipV="false" rot="0">
            <a:off x="16608708" y="1076955"/>
            <a:ext cx="581951" cy="581951"/>
          </a:xfrm>
          <a:custGeom>
            <a:avLst/>
            <a:gdLst/>
            <a:ahLst/>
            <a:cxnLst/>
            <a:rect r="r" b="b" t="t" l="l"/>
            <a:pathLst>
              <a:path h="581951" w="581951">
                <a:moveTo>
                  <a:pt x="0" y="0"/>
                </a:moveTo>
                <a:lnTo>
                  <a:pt x="581951" y="0"/>
                </a:lnTo>
                <a:lnTo>
                  <a:pt x="581951" y="581951"/>
                </a:lnTo>
                <a:lnTo>
                  <a:pt x="0" y="58195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33" id="33"/>
          <p:cNvSpPr/>
          <p:nvPr/>
        </p:nvSpPr>
        <p:spPr>
          <a:xfrm flipH="false" flipV="false" rot="0">
            <a:off x="10148493" y="5716151"/>
            <a:ext cx="9897851" cy="1115758"/>
          </a:xfrm>
          <a:custGeom>
            <a:avLst/>
            <a:gdLst/>
            <a:ahLst/>
            <a:cxnLst/>
            <a:rect r="r" b="b" t="t" l="l"/>
            <a:pathLst>
              <a:path h="1115758" w="9897851">
                <a:moveTo>
                  <a:pt x="0" y="0"/>
                </a:moveTo>
                <a:lnTo>
                  <a:pt x="9897851" y="0"/>
                </a:lnTo>
                <a:lnTo>
                  <a:pt x="9897851" y="1115757"/>
                </a:lnTo>
                <a:lnTo>
                  <a:pt x="0" y="111575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34" id="34"/>
          <p:cNvSpPr txBox="true"/>
          <p:nvPr/>
        </p:nvSpPr>
        <p:spPr>
          <a:xfrm rot="0">
            <a:off x="9144000" y="2635453"/>
            <a:ext cx="8046659" cy="2800350"/>
          </a:xfrm>
          <a:prstGeom prst="rect">
            <a:avLst/>
          </a:prstGeom>
        </p:spPr>
        <p:txBody>
          <a:bodyPr anchor="t" rtlCol="false" tIns="0" lIns="0" bIns="0" rIns="0">
            <a:spAutoFit/>
          </a:bodyPr>
          <a:lstStyle/>
          <a:p>
            <a:pPr algn="r">
              <a:lnSpc>
                <a:spcPts val="10799"/>
              </a:lnSpc>
            </a:pPr>
            <a:r>
              <a:rPr lang="en-US" b="true" sz="8999">
                <a:solidFill>
                  <a:srgbClr val="000000"/>
                </a:solidFill>
                <a:latin typeface="Poppins Bold"/>
                <a:ea typeface="Poppins Bold"/>
                <a:cs typeface="Poppins Bold"/>
                <a:sym typeface="Poppins Bold"/>
              </a:rPr>
              <a:t>Salesforce AI Specialist </a:t>
            </a:r>
          </a:p>
        </p:txBody>
      </p:sp>
      <p:sp>
        <p:nvSpPr>
          <p:cNvPr name="TextBox 35" id="35"/>
          <p:cNvSpPr txBox="true"/>
          <p:nvPr/>
        </p:nvSpPr>
        <p:spPr>
          <a:xfrm rot="0">
            <a:off x="11220327" y="5948360"/>
            <a:ext cx="5989652" cy="676275"/>
          </a:xfrm>
          <a:prstGeom prst="rect">
            <a:avLst/>
          </a:prstGeom>
        </p:spPr>
        <p:txBody>
          <a:bodyPr anchor="t" rtlCol="false" tIns="0" lIns="0" bIns="0" rIns="0">
            <a:spAutoFit/>
          </a:bodyPr>
          <a:lstStyle/>
          <a:p>
            <a:pPr algn="r">
              <a:lnSpc>
                <a:spcPts val="5147"/>
              </a:lnSpc>
            </a:pPr>
            <a:r>
              <a:rPr lang="en-US" b="true" sz="4289">
                <a:solidFill>
                  <a:srgbClr val="FFFFFF"/>
                </a:solidFill>
                <a:latin typeface="Poppins Semi-Bold"/>
                <a:ea typeface="Poppins Semi-Bold"/>
                <a:cs typeface="Poppins Semi-Bold"/>
                <a:sym typeface="Poppins Semi-Bold"/>
              </a:rPr>
              <a:t>Deepika Khanna</a:t>
            </a:r>
          </a:p>
        </p:txBody>
      </p:sp>
      <p:sp>
        <p:nvSpPr>
          <p:cNvPr name="TextBox 36" id="36"/>
          <p:cNvSpPr txBox="true"/>
          <p:nvPr/>
        </p:nvSpPr>
        <p:spPr>
          <a:xfrm rot="0">
            <a:off x="12375773" y="1118235"/>
            <a:ext cx="4090396" cy="470896"/>
          </a:xfrm>
          <a:prstGeom prst="rect">
            <a:avLst/>
          </a:prstGeom>
        </p:spPr>
        <p:txBody>
          <a:bodyPr anchor="t" rtlCol="false" tIns="0" lIns="0" bIns="0" rIns="0">
            <a:spAutoFit/>
          </a:bodyPr>
          <a:lstStyle/>
          <a:p>
            <a:pPr algn="r">
              <a:lnSpc>
                <a:spcPts val="3515"/>
              </a:lnSpc>
            </a:pPr>
            <a:r>
              <a:rPr lang="en-US" b="true" sz="2929">
                <a:solidFill>
                  <a:srgbClr val="000000"/>
                </a:solidFill>
                <a:latin typeface="Poppins Medium"/>
                <a:ea typeface="Poppins Medium"/>
                <a:cs typeface="Poppins Medium"/>
                <a:sym typeface="Poppins Medium"/>
              </a:rPr>
              <a:t>Mytutorialrack</a:t>
            </a:r>
          </a:p>
        </p:txBody>
      </p:sp>
      <p:sp>
        <p:nvSpPr>
          <p:cNvPr name="Freeform 37" id="37"/>
          <p:cNvSpPr/>
          <p:nvPr/>
        </p:nvSpPr>
        <p:spPr>
          <a:xfrm flipH="false" flipV="false" rot="0">
            <a:off x="16369554" y="8320300"/>
            <a:ext cx="889746" cy="889746"/>
          </a:xfrm>
          <a:custGeom>
            <a:avLst/>
            <a:gdLst/>
            <a:ahLst/>
            <a:cxnLst/>
            <a:rect r="r" b="b" t="t" l="l"/>
            <a:pathLst>
              <a:path h="889746" w="889746">
                <a:moveTo>
                  <a:pt x="0" y="0"/>
                </a:moveTo>
                <a:lnTo>
                  <a:pt x="889746" y="0"/>
                </a:lnTo>
                <a:lnTo>
                  <a:pt x="889746" y="889745"/>
                </a:lnTo>
                <a:lnTo>
                  <a:pt x="0" y="88974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38" id="38"/>
          <p:cNvSpPr txBox="true"/>
          <p:nvPr/>
        </p:nvSpPr>
        <p:spPr>
          <a:xfrm rot="0">
            <a:off x="11614242" y="8639508"/>
            <a:ext cx="4547707" cy="490924"/>
          </a:xfrm>
          <a:prstGeom prst="rect">
            <a:avLst/>
          </a:prstGeom>
        </p:spPr>
        <p:txBody>
          <a:bodyPr anchor="t" rtlCol="false" tIns="0" lIns="0" bIns="0" rIns="0">
            <a:spAutoFit/>
          </a:bodyPr>
          <a:lstStyle/>
          <a:p>
            <a:pPr algn="r">
              <a:lnSpc>
                <a:spcPts val="3650"/>
              </a:lnSpc>
            </a:pPr>
            <a:r>
              <a:rPr lang="en-US" b="true" sz="3202">
                <a:solidFill>
                  <a:srgbClr val="000000"/>
                </a:solidFill>
                <a:latin typeface="Poppins Semi-Bold"/>
                <a:ea typeface="Poppins Semi-Bold"/>
                <a:cs typeface="Poppins Semi-Bold"/>
                <a:sym typeface="Poppins Semi-Bold"/>
              </a:rPr>
              <a:t>mytutorialrack.com</a:t>
            </a:r>
          </a:p>
        </p:txBody>
      </p:sp>
      <p:sp>
        <p:nvSpPr>
          <p:cNvPr name="TextBox 39" id="39"/>
          <p:cNvSpPr txBox="true"/>
          <p:nvPr/>
        </p:nvSpPr>
        <p:spPr>
          <a:xfrm rot="0">
            <a:off x="12218950" y="8390388"/>
            <a:ext cx="3942999" cy="284832"/>
          </a:xfrm>
          <a:prstGeom prst="rect">
            <a:avLst/>
          </a:prstGeom>
        </p:spPr>
        <p:txBody>
          <a:bodyPr anchor="t" rtlCol="false" tIns="0" lIns="0" bIns="0" rIns="0">
            <a:spAutoFit/>
          </a:bodyPr>
          <a:lstStyle/>
          <a:p>
            <a:pPr algn="r">
              <a:lnSpc>
                <a:spcPts val="2119"/>
              </a:lnSpc>
            </a:pPr>
            <a:r>
              <a:rPr lang="en-US" sz="1859">
                <a:solidFill>
                  <a:srgbClr val="000000"/>
                </a:solidFill>
                <a:latin typeface="Poppins"/>
                <a:ea typeface="Poppins"/>
                <a:cs typeface="Poppins"/>
                <a:sym typeface="Poppins"/>
              </a:rPr>
              <a:t>Visit Our Website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2326250"/>
            <a:ext cx="20569700" cy="6932050"/>
            <a:chOff x="0" y="0"/>
            <a:chExt cx="1398305" cy="471233"/>
          </a:xfrm>
        </p:grpSpPr>
        <p:sp>
          <p:nvSpPr>
            <p:cNvPr name="Freeform 3" id="3"/>
            <p:cNvSpPr/>
            <p:nvPr/>
          </p:nvSpPr>
          <p:spPr>
            <a:xfrm flipH="false" flipV="false" rot="0">
              <a:off x="0" y="0"/>
              <a:ext cx="1398305" cy="471233"/>
            </a:xfrm>
            <a:custGeom>
              <a:avLst/>
              <a:gdLst/>
              <a:ahLst/>
              <a:cxnLst/>
              <a:rect r="r" b="b" t="t" l="l"/>
              <a:pathLst>
                <a:path h="471233" w="1398305">
                  <a:moveTo>
                    <a:pt x="1195105" y="0"/>
                  </a:moveTo>
                  <a:cubicBezTo>
                    <a:pt x="1307329" y="0"/>
                    <a:pt x="1398305" y="105489"/>
                    <a:pt x="1398305" y="235616"/>
                  </a:cubicBezTo>
                  <a:cubicBezTo>
                    <a:pt x="1398305" y="365744"/>
                    <a:pt x="1307329" y="471233"/>
                    <a:pt x="1195105" y="471233"/>
                  </a:cubicBezTo>
                  <a:lnTo>
                    <a:pt x="203200" y="471233"/>
                  </a:lnTo>
                  <a:cubicBezTo>
                    <a:pt x="90976" y="471233"/>
                    <a:pt x="0" y="365744"/>
                    <a:pt x="0" y="235616"/>
                  </a:cubicBezTo>
                  <a:cubicBezTo>
                    <a:pt x="0" y="105489"/>
                    <a:pt x="90976" y="0"/>
                    <a:pt x="203200" y="0"/>
                  </a:cubicBezTo>
                  <a:close/>
                </a:path>
              </a:pathLst>
            </a:custGeom>
            <a:solidFill>
              <a:srgbClr val="D6801C"/>
            </a:solidFill>
          </p:spPr>
        </p:sp>
        <p:sp>
          <p:nvSpPr>
            <p:cNvPr name="TextBox 4" id="4"/>
            <p:cNvSpPr txBox="true"/>
            <p:nvPr/>
          </p:nvSpPr>
          <p:spPr>
            <a:xfrm>
              <a:off x="0" y="-38100"/>
              <a:ext cx="1398305" cy="509333"/>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3697750" y="3036795"/>
            <a:ext cx="13561550" cy="5356812"/>
          </a:xfrm>
          <a:custGeom>
            <a:avLst/>
            <a:gdLst/>
            <a:ahLst/>
            <a:cxnLst/>
            <a:rect r="r" b="b" t="t" l="l"/>
            <a:pathLst>
              <a:path h="5356812" w="13561550">
                <a:moveTo>
                  <a:pt x="0" y="0"/>
                </a:moveTo>
                <a:lnTo>
                  <a:pt x="13561550" y="0"/>
                </a:lnTo>
                <a:lnTo>
                  <a:pt x="13561550" y="5356812"/>
                </a:lnTo>
                <a:lnTo>
                  <a:pt x="0" y="5356812"/>
                </a:lnTo>
                <a:lnTo>
                  <a:pt x="0" y="0"/>
                </a:lnTo>
                <a:close/>
              </a:path>
            </a:pathLst>
          </a:custGeom>
          <a:blipFill>
            <a:blip r:embed="rId2"/>
            <a:stretch>
              <a:fillRect l="0" t="0" r="0" b="0"/>
            </a:stretch>
          </a:blipFill>
        </p:spPr>
      </p:sp>
      <p:sp>
        <p:nvSpPr>
          <p:cNvPr name="TextBox 6" id="6"/>
          <p:cNvSpPr txBox="true"/>
          <p:nvPr/>
        </p:nvSpPr>
        <p:spPr>
          <a:xfrm rot="0">
            <a:off x="1028700" y="971550"/>
            <a:ext cx="16230600" cy="2065245"/>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Ultra-Bold"/>
                <a:ea typeface="Poppins Ultra-Bold"/>
                <a:cs typeface="Poppins Ultra-Bold"/>
                <a:sym typeface="Poppins Ultra-Bold"/>
              </a:rPr>
              <a:t>Dynamic Grounding</a:t>
            </a:r>
          </a:p>
          <a:p>
            <a:pPr algn="l">
              <a:lnSpc>
                <a:spcPts val="7934"/>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2326250"/>
            <a:ext cx="20569700" cy="6932050"/>
            <a:chOff x="0" y="0"/>
            <a:chExt cx="1398305" cy="471233"/>
          </a:xfrm>
        </p:grpSpPr>
        <p:sp>
          <p:nvSpPr>
            <p:cNvPr name="Freeform 3" id="3"/>
            <p:cNvSpPr/>
            <p:nvPr/>
          </p:nvSpPr>
          <p:spPr>
            <a:xfrm flipH="false" flipV="false" rot="0">
              <a:off x="0" y="0"/>
              <a:ext cx="1398305" cy="471233"/>
            </a:xfrm>
            <a:custGeom>
              <a:avLst/>
              <a:gdLst/>
              <a:ahLst/>
              <a:cxnLst/>
              <a:rect r="r" b="b" t="t" l="l"/>
              <a:pathLst>
                <a:path h="471233" w="1398305">
                  <a:moveTo>
                    <a:pt x="1195105" y="0"/>
                  </a:moveTo>
                  <a:cubicBezTo>
                    <a:pt x="1307329" y="0"/>
                    <a:pt x="1398305" y="105489"/>
                    <a:pt x="1398305" y="235616"/>
                  </a:cubicBezTo>
                  <a:cubicBezTo>
                    <a:pt x="1398305" y="365744"/>
                    <a:pt x="1307329" y="471233"/>
                    <a:pt x="1195105" y="471233"/>
                  </a:cubicBezTo>
                  <a:lnTo>
                    <a:pt x="203200" y="471233"/>
                  </a:lnTo>
                  <a:cubicBezTo>
                    <a:pt x="90976" y="471233"/>
                    <a:pt x="0" y="365744"/>
                    <a:pt x="0" y="235616"/>
                  </a:cubicBezTo>
                  <a:cubicBezTo>
                    <a:pt x="0" y="105489"/>
                    <a:pt x="90976" y="0"/>
                    <a:pt x="203200" y="0"/>
                  </a:cubicBezTo>
                  <a:close/>
                </a:path>
              </a:pathLst>
            </a:custGeom>
            <a:solidFill>
              <a:srgbClr val="D6801C"/>
            </a:solidFill>
          </p:spPr>
        </p:sp>
        <p:sp>
          <p:nvSpPr>
            <p:cNvPr name="TextBox 4" id="4"/>
            <p:cNvSpPr txBox="true"/>
            <p:nvPr/>
          </p:nvSpPr>
          <p:spPr>
            <a:xfrm>
              <a:off x="0" y="-38100"/>
              <a:ext cx="1398305" cy="509333"/>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3470662" y="2833782"/>
            <a:ext cx="13641465" cy="5916986"/>
          </a:xfrm>
          <a:custGeom>
            <a:avLst/>
            <a:gdLst/>
            <a:ahLst/>
            <a:cxnLst/>
            <a:rect r="r" b="b" t="t" l="l"/>
            <a:pathLst>
              <a:path h="5916986" w="13641465">
                <a:moveTo>
                  <a:pt x="0" y="0"/>
                </a:moveTo>
                <a:lnTo>
                  <a:pt x="13641465" y="0"/>
                </a:lnTo>
                <a:lnTo>
                  <a:pt x="13641465" y="5916986"/>
                </a:lnTo>
                <a:lnTo>
                  <a:pt x="0" y="5916986"/>
                </a:lnTo>
                <a:lnTo>
                  <a:pt x="0" y="0"/>
                </a:lnTo>
                <a:close/>
              </a:path>
            </a:pathLst>
          </a:custGeom>
          <a:blipFill>
            <a:blip r:embed="rId2"/>
            <a:stretch>
              <a:fillRect l="0" t="0" r="0" b="0"/>
            </a:stretch>
          </a:blipFill>
        </p:spPr>
      </p:sp>
      <p:sp>
        <p:nvSpPr>
          <p:cNvPr name="TextBox 6" id="6"/>
          <p:cNvSpPr txBox="true"/>
          <p:nvPr/>
        </p:nvSpPr>
        <p:spPr>
          <a:xfrm rot="0">
            <a:off x="1028700" y="971550"/>
            <a:ext cx="16230600" cy="2065245"/>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Ultra-Bold"/>
                <a:ea typeface="Poppins Ultra-Bold"/>
                <a:cs typeface="Poppins Ultra-Bold"/>
                <a:sym typeface="Poppins Ultra-Bold"/>
              </a:rPr>
              <a:t>Data Masking</a:t>
            </a:r>
          </a:p>
          <a:p>
            <a:pPr algn="l">
              <a:lnSpc>
                <a:spcPts val="7934"/>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2326250"/>
            <a:ext cx="20569700" cy="6932050"/>
            <a:chOff x="0" y="0"/>
            <a:chExt cx="1398305" cy="471233"/>
          </a:xfrm>
        </p:grpSpPr>
        <p:sp>
          <p:nvSpPr>
            <p:cNvPr name="Freeform 3" id="3"/>
            <p:cNvSpPr/>
            <p:nvPr/>
          </p:nvSpPr>
          <p:spPr>
            <a:xfrm flipH="false" flipV="false" rot="0">
              <a:off x="0" y="0"/>
              <a:ext cx="1398305" cy="471233"/>
            </a:xfrm>
            <a:custGeom>
              <a:avLst/>
              <a:gdLst/>
              <a:ahLst/>
              <a:cxnLst/>
              <a:rect r="r" b="b" t="t" l="l"/>
              <a:pathLst>
                <a:path h="471233" w="1398305">
                  <a:moveTo>
                    <a:pt x="1195105" y="0"/>
                  </a:moveTo>
                  <a:cubicBezTo>
                    <a:pt x="1307329" y="0"/>
                    <a:pt x="1398305" y="105489"/>
                    <a:pt x="1398305" y="235616"/>
                  </a:cubicBezTo>
                  <a:cubicBezTo>
                    <a:pt x="1398305" y="365744"/>
                    <a:pt x="1307329" y="471233"/>
                    <a:pt x="1195105" y="471233"/>
                  </a:cubicBezTo>
                  <a:lnTo>
                    <a:pt x="203200" y="471233"/>
                  </a:lnTo>
                  <a:cubicBezTo>
                    <a:pt x="90976" y="471233"/>
                    <a:pt x="0" y="365744"/>
                    <a:pt x="0" y="235616"/>
                  </a:cubicBezTo>
                  <a:cubicBezTo>
                    <a:pt x="0" y="105489"/>
                    <a:pt x="90976" y="0"/>
                    <a:pt x="203200" y="0"/>
                  </a:cubicBezTo>
                  <a:close/>
                </a:path>
              </a:pathLst>
            </a:custGeom>
            <a:solidFill>
              <a:srgbClr val="D6801C"/>
            </a:solidFill>
          </p:spPr>
        </p:sp>
        <p:sp>
          <p:nvSpPr>
            <p:cNvPr name="TextBox 4" id="4"/>
            <p:cNvSpPr txBox="true"/>
            <p:nvPr/>
          </p:nvSpPr>
          <p:spPr>
            <a:xfrm>
              <a:off x="0" y="-38100"/>
              <a:ext cx="1398305" cy="509333"/>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2254155" y="3635070"/>
            <a:ext cx="15005145" cy="4970454"/>
          </a:xfrm>
          <a:custGeom>
            <a:avLst/>
            <a:gdLst/>
            <a:ahLst/>
            <a:cxnLst/>
            <a:rect r="r" b="b" t="t" l="l"/>
            <a:pathLst>
              <a:path h="4970454" w="15005145">
                <a:moveTo>
                  <a:pt x="0" y="0"/>
                </a:moveTo>
                <a:lnTo>
                  <a:pt x="15005145" y="0"/>
                </a:lnTo>
                <a:lnTo>
                  <a:pt x="15005145" y="4970455"/>
                </a:lnTo>
                <a:lnTo>
                  <a:pt x="0" y="4970455"/>
                </a:lnTo>
                <a:lnTo>
                  <a:pt x="0" y="0"/>
                </a:lnTo>
                <a:close/>
              </a:path>
            </a:pathLst>
          </a:custGeom>
          <a:blipFill>
            <a:blip r:embed="rId2"/>
            <a:stretch>
              <a:fillRect l="0" t="0" r="0" b="0"/>
            </a:stretch>
          </a:blipFill>
        </p:spPr>
      </p:sp>
      <p:sp>
        <p:nvSpPr>
          <p:cNvPr name="TextBox 6" id="6"/>
          <p:cNvSpPr txBox="true"/>
          <p:nvPr/>
        </p:nvSpPr>
        <p:spPr>
          <a:xfrm rot="0">
            <a:off x="1028700" y="971550"/>
            <a:ext cx="16230600" cy="2065245"/>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Ultra-Bold"/>
                <a:ea typeface="Poppins Ultra-Bold"/>
                <a:cs typeface="Poppins Ultra-Bold"/>
                <a:sym typeface="Poppins Ultra-Bold"/>
              </a:rPr>
              <a:t>Prompt Defense</a:t>
            </a:r>
          </a:p>
          <a:p>
            <a:pPr algn="l">
              <a:lnSpc>
                <a:spcPts val="7934"/>
              </a:lnSpc>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2326250"/>
            <a:ext cx="20569700" cy="6932050"/>
            <a:chOff x="0" y="0"/>
            <a:chExt cx="1398305" cy="471233"/>
          </a:xfrm>
        </p:grpSpPr>
        <p:sp>
          <p:nvSpPr>
            <p:cNvPr name="Freeform 3" id="3"/>
            <p:cNvSpPr/>
            <p:nvPr/>
          </p:nvSpPr>
          <p:spPr>
            <a:xfrm flipH="false" flipV="false" rot="0">
              <a:off x="0" y="0"/>
              <a:ext cx="1398305" cy="471233"/>
            </a:xfrm>
            <a:custGeom>
              <a:avLst/>
              <a:gdLst/>
              <a:ahLst/>
              <a:cxnLst/>
              <a:rect r="r" b="b" t="t" l="l"/>
              <a:pathLst>
                <a:path h="471233" w="1398305">
                  <a:moveTo>
                    <a:pt x="1195105" y="0"/>
                  </a:moveTo>
                  <a:cubicBezTo>
                    <a:pt x="1307329" y="0"/>
                    <a:pt x="1398305" y="105489"/>
                    <a:pt x="1398305" y="235616"/>
                  </a:cubicBezTo>
                  <a:cubicBezTo>
                    <a:pt x="1398305" y="365744"/>
                    <a:pt x="1307329" y="471233"/>
                    <a:pt x="1195105" y="471233"/>
                  </a:cubicBezTo>
                  <a:lnTo>
                    <a:pt x="203200" y="471233"/>
                  </a:lnTo>
                  <a:cubicBezTo>
                    <a:pt x="90976" y="471233"/>
                    <a:pt x="0" y="365744"/>
                    <a:pt x="0" y="235616"/>
                  </a:cubicBezTo>
                  <a:cubicBezTo>
                    <a:pt x="0" y="105489"/>
                    <a:pt x="90976" y="0"/>
                    <a:pt x="203200" y="0"/>
                  </a:cubicBezTo>
                  <a:close/>
                </a:path>
              </a:pathLst>
            </a:custGeom>
            <a:solidFill>
              <a:srgbClr val="D6801C"/>
            </a:solidFill>
          </p:spPr>
        </p:sp>
        <p:sp>
          <p:nvSpPr>
            <p:cNvPr name="TextBox 4" id="4"/>
            <p:cNvSpPr txBox="true"/>
            <p:nvPr/>
          </p:nvSpPr>
          <p:spPr>
            <a:xfrm>
              <a:off x="0" y="-38100"/>
              <a:ext cx="1398305" cy="50933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028700" y="971550"/>
            <a:ext cx="16230600" cy="2065245"/>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Ultra-Bold"/>
                <a:ea typeface="Poppins Ultra-Bold"/>
                <a:cs typeface="Poppins Ultra-Bold"/>
                <a:sym typeface="Poppins Ultra-Bold"/>
              </a:rPr>
              <a:t>Secure Data Retrieval and Grounding</a:t>
            </a:r>
          </a:p>
          <a:p>
            <a:pPr algn="l">
              <a:lnSpc>
                <a:spcPts val="7934"/>
              </a:lnSpc>
            </a:pPr>
          </a:p>
        </p:txBody>
      </p:sp>
      <p:sp>
        <p:nvSpPr>
          <p:cNvPr name="TextBox 6" id="6"/>
          <p:cNvSpPr txBox="true"/>
          <p:nvPr/>
        </p:nvSpPr>
        <p:spPr>
          <a:xfrm rot="0">
            <a:off x="2222391" y="3250172"/>
            <a:ext cx="15036909" cy="4810125"/>
          </a:xfrm>
          <a:prstGeom prst="rect">
            <a:avLst/>
          </a:prstGeom>
        </p:spPr>
        <p:txBody>
          <a:bodyPr anchor="t" rtlCol="false" tIns="0" lIns="0" bIns="0" rIns="0">
            <a:spAutoFit/>
          </a:bodyPr>
          <a:lstStyle/>
          <a:p>
            <a:pPr algn="just" marL="647700" indent="-323850" lvl="1">
              <a:lnSpc>
                <a:spcPts val="4200"/>
              </a:lnSpc>
              <a:buFont typeface="Arial"/>
              <a:buChar char="•"/>
            </a:pPr>
            <a:r>
              <a:rPr lang="en-US" b="true" sz="3000">
                <a:solidFill>
                  <a:srgbClr val="FFFFFF"/>
                </a:solidFill>
                <a:latin typeface="Poppins Medium"/>
                <a:ea typeface="Poppins Medium"/>
                <a:cs typeface="Poppins Medium"/>
                <a:sym typeface="Poppins Medium"/>
              </a:rPr>
              <a:t>The first part of the Trust Layer is safely getting data. For the AI to give more useful and personalized answers, it needs extra information from your CRM data.</a:t>
            </a:r>
          </a:p>
          <a:p>
            <a:pPr algn="just" marL="647700" indent="-323850" lvl="1">
              <a:lnSpc>
                <a:spcPts val="4200"/>
              </a:lnSpc>
              <a:buFont typeface="Arial"/>
              <a:buChar char="•"/>
            </a:pPr>
            <a:r>
              <a:rPr lang="en-US" b="true" sz="3000">
                <a:solidFill>
                  <a:srgbClr val="FFFFFF"/>
                </a:solidFill>
                <a:latin typeface="Poppins Medium"/>
                <a:ea typeface="Poppins Medium"/>
                <a:cs typeface="Poppins Medium"/>
                <a:sym typeface="Poppins Medium"/>
              </a:rPr>
              <a:t> This process of adding extra details to the prompt is called "grounding." You can ground prompts using CRM data like record fields, flows, Apex, Data Cloud objects, and related lists.</a:t>
            </a:r>
          </a:p>
          <a:p>
            <a:pPr algn="just" marL="647700" indent="-323850" lvl="1">
              <a:lnSpc>
                <a:spcPts val="4200"/>
              </a:lnSpc>
              <a:buFont typeface="Arial"/>
              <a:buChar char="•"/>
            </a:pPr>
            <a:r>
              <a:rPr lang="en-US" b="true" sz="3000">
                <a:solidFill>
                  <a:srgbClr val="FFFFFF"/>
                </a:solidFill>
                <a:latin typeface="Poppins Medium"/>
                <a:ea typeface="Poppins Medium"/>
                <a:cs typeface="Poppins Medium"/>
                <a:sym typeface="Poppins Medium"/>
              </a:rPr>
              <a:t>Secure data retrieval means the AI can only use data that the user running the prompt has permission to see.</a:t>
            </a:r>
          </a:p>
          <a:p>
            <a:pPr algn="just">
              <a:lnSpc>
                <a:spcPts val="4200"/>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2326250"/>
            <a:ext cx="20569700" cy="6932050"/>
            <a:chOff x="0" y="0"/>
            <a:chExt cx="1398305" cy="471233"/>
          </a:xfrm>
        </p:grpSpPr>
        <p:sp>
          <p:nvSpPr>
            <p:cNvPr name="Freeform 3" id="3"/>
            <p:cNvSpPr/>
            <p:nvPr/>
          </p:nvSpPr>
          <p:spPr>
            <a:xfrm flipH="false" flipV="false" rot="0">
              <a:off x="0" y="0"/>
              <a:ext cx="1398305" cy="471233"/>
            </a:xfrm>
            <a:custGeom>
              <a:avLst/>
              <a:gdLst/>
              <a:ahLst/>
              <a:cxnLst/>
              <a:rect r="r" b="b" t="t" l="l"/>
              <a:pathLst>
                <a:path h="471233" w="1398305">
                  <a:moveTo>
                    <a:pt x="1195105" y="0"/>
                  </a:moveTo>
                  <a:cubicBezTo>
                    <a:pt x="1307329" y="0"/>
                    <a:pt x="1398305" y="105489"/>
                    <a:pt x="1398305" y="235616"/>
                  </a:cubicBezTo>
                  <a:cubicBezTo>
                    <a:pt x="1398305" y="365744"/>
                    <a:pt x="1307329" y="471233"/>
                    <a:pt x="1195105" y="471233"/>
                  </a:cubicBezTo>
                  <a:lnTo>
                    <a:pt x="203200" y="471233"/>
                  </a:lnTo>
                  <a:cubicBezTo>
                    <a:pt x="90976" y="471233"/>
                    <a:pt x="0" y="365744"/>
                    <a:pt x="0" y="235616"/>
                  </a:cubicBezTo>
                  <a:cubicBezTo>
                    <a:pt x="0" y="105489"/>
                    <a:pt x="90976" y="0"/>
                    <a:pt x="203200" y="0"/>
                  </a:cubicBezTo>
                  <a:close/>
                </a:path>
              </a:pathLst>
            </a:custGeom>
            <a:solidFill>
              <a:srgbClr val="D6801C"/>
            </a:solidFill>
          </p:spPr>
        </p:sp>
        <p:sp>
          <p:nvSpPr>
            <p:cNvPr name="TextBox 4" id="4"/>
            <p:cNvSpPr txBox="true"/>
            <p:nvPr/>
          </p:nvSpPr>
          <p:spPr>
            <a:xfrm>
              <a:off x="0" y="-38100"/>
              <a:ext cx="1398305" cy="50933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028700" y="971550"/>
            <a:ext cx="16230600" cy="2065245"/>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Ultra-Bold"/>
                <a:ea typeface="Poppins Ultra-Bold"/>
                <a:cs typeface="Poppins Ultra-Bold"/>
                <a:sym typeface="Poppins Ultra-Bold"/>
              </a:rPr>
              <a:t>Secure Data Retrieval and Grounding</a:t>
            </a:r>
          </a:p>
          <a:p>
            <a:pPr algn="l">
              <a:lnSpc>
                <a:spcPts val="7934"/>
              </a:lnSpc>
            </a:pPr>
          </a:p>
        </p:txBody>
      </p:sp>
      <p:sp>
        <p:nvSpPr>
          <p:cNvPr name="TextBox 6" id="6"/>
          <p:cNvSpPr txBox="true"/>
          <p:nvPr/>
        </p:nvSpPr>
        <p:spPr>
          <a:xfrm rot="0">
            <a:off x="2222391" y="3250172"/>
            <a:ext cx="15036909" cy="4810125"/>
          </a:xfrm>
          <a:prstGeom prst="rect">
            <a:avLst/>
          </a:prstGeom>
        </p:spPr>
        <p:txBody>
          <a:bodyPr anchor="t" rtlCol="false" tIns="0" lIns="0" bIns="0" rIns="0">
            <a:spAutoFit/>
          </a:bodyPr>
          <a:lstStyle/>
          <a:p>
            <a:pPr algn="just">
              <a:lnSpc>
                <a:spcPts val="4200"/>
              </a:lnSpc>
            </a:pPr>
            <a:r>
              <a:rPr lang="en-US" sz="3000" b="true">
                <a:solidFill>
                  <a:srgbClr val="FFFFFF"/>
                </a:solidFill>
                <a:latin typeface="Poppins Medium"/>
                <a:ea typeface="Poppins Medium"/>
                <a:cs typeface="Poppins Medium"/>
                <a:sym typeface="Poppins Medium"/>
              </a:rPr>
              <a:t>The data retrieval process follows the same access rules and permissions already set in Salesforce:</a:t>
            </a:r>
          </a:p>
          <a:p>
            <a:pPr algn="just" marL="647700" indent="-323850" lvl="1">
              <a:lnSpc>
                <a:spcPts val="4200"/>
              </a:lnSpc>
              <a:buFont typeface="Arial"/>
              <a:buChar char="•"/>
            </a:pPr>
            <a:r>
              <a:rPr lang="en-US" b="true" sz="3000">
                <a:solidFill>
                  <a:srgbClr val="FFFFFF"/>
                </a:solidFill>
                <a:latin typeface="Poppins Medium"/>
                <a:ea typeface="Poppins Medium"/>
                <a:cs typeface="Poppins Medium"/>
                <a:sym typeface="Poppins Medium"/>
              </a:rPr>
              <a:t>The data used to ground the prompt is based on the permissions of the user running it.</a:t>
            </a:r>
          </a:p>
          <a:p>
            <a:pPr algn="just" marL="647700" indent="-323850" lvl="1">
              <a:lnSpc>
                <a:spcPts val="4200"/>
              </a:lnSpc>
              <a:buFont typeface="Arial"/>
              <a:buChar char="•"/>
            </a:pPr>
            <a:r>
              <a:rPr lang="en-US" b="true" sz="3000">
                <a:solidFill>
                  <a:srgbClr val="FFFFFF"/>
                </a:solidFill>
                <a:latin typeface="Poppins Medium"/>
                <a:ea typeface="Poppins Medium"/>
                <a:cs typeface="Poppins Medium"/>
                <a:sym typeface="Poppins Medium"/>
              </a:rPr>
              <a:t>It keeps all the usual Salesforce controls for user roles and field security when using data from your CRM.</a:t>
            </a:r>
          </a:p>
          <a:p>
            <a:pPr algn="just" marL="647700" indent="-323850" lvl="1">
              <a:lnSpc>
                <a:spcPts val="4200"/>
              </a:lnSpc>
              <a:buFont typeface="Arial"/>
              <a:buChar char="•"/>
            </a:pPr>
            <a:r>
              <a:rPr lang="en-US" b="true" sz="3000">
                <a:solidFill>
                  <a:srgbClr val="FFFFFF"/>
                </a:solidFill>
                <a:latin typeface="Poppins Medium"/>
                <a:ea typeface="Poppins Medium"/>
                <a:cs typeface="Poppins Medium"/>
                <a:sym typeface="Poppins Medium"/>
              </a:rPr>
              <a:t>The grounding is dynamic, meaning it happens in real-time and depends on what data the user has access to at that moment.</a:t>
            </a:r>
          </a:p>
          <a:p>
            <a:pPr algn="just">
              <a:lnSpc>
                <a:spcPts val="4200"/>
              </a:lnSpc>
              <a:spcBef>
                <a:spcPct val="0"/>
              </a:spcBef>
            </a:pP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2326250"/>
            <a:ext cx="20569700" cy="6932050"/>
            <a:chOff x="0" y="0"/>
            <a:chExt cx="1398305" cy="471233"/>
          </a:xfrm>
        </p:grpSpPr>
        <p:sp>
          <p:nvSpPr>
            <p:cNvPr name="Freeform 3" id="3"/>
            <p:cNvSpPr/>
            <p:nvPr/>
          </p:nvSpPr>
          <p:spPr>
            <a:xfrm flipH="false" flipV="false" rot="0">
              <a:off x="0" y="0"/>
              <a:ext cx="1398305" cy="471233"/>
            </a:xfrm>
            <a:custGeom>
              <a:avLst/>
              <a:gdLst/>
              <a:ahLst/>
              <a:cxnLst/>
              <a:rect r="r" b="b" t="t" l="l"/>
              <a:pathLst>
                <a:path h="471233" w="1398305">
                  <a:moveTo>
                    <a:pt x="1195105" y="0"/>
                  </a:moveTo>
                  <a:cubicBezTo>
                    <a:pt x="1307329" y="0"/>
                    <a:pt x="1398305" y="105489"/>
                    <a:pt x="1398305" y="235616"/>
                  </a:cubicBezTo>
                  <a:cubicBezTo>
                    <a:pt x="1398305" y="365744"/>
                    <a:pt x="1307329" y="471233"/>
                    <a:pt x="1195105" y="471233"/>
                  </a:cubicBezTo>
                  <a:lnTo>
                    <a:pt x="203200" y="471233"/>
                  </a:lnTo>
                  <a:cubicBezTo>
                    <a:pt x="90976" y="471233"/>
                    <a:pt x="0" y="365744"/>
                    <a:pt x="0" y="235616"/>
                  </a:cubicBezTo>
                  <a:cubicBezTo>
                    <a:pt x="0" y="105489"/>
                    <a:pt x="90976" y="0"/>
                    <a:pt x="203200" y="0"/>
                  </a:cubicBezTo>
                  <a:close/>
                </a:path>
              </a:pathLst>
            </a:custGeom>
            <a:solidFill>
              <a:srgbClr val="D6801C"/>
            </a:solidFill>
          </p:spPr>
        </p:sp>
        <p:sp>
          <p:nvSpPr>
            <p:cNvPr name="TextBox 4" id="4"/>
            <p:cNvSpPr txBox="true"/>
            <p:nvPr/>
          </p:nvSpPr>
          <p:spPr>
            <a:xfrm>
              <a:off x="0" y="-38100"/>
              <a:ext cx="1398305" cy="50933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028700" y="971550"/>
            <a:ext cx="16230600" cy="2065245"/>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Ultra-Bold"/>
                <a:ea typeface="Poppins Ultra-Bold"/>
                <a:cs typeface="Poppins Ultra-Bold"/>
                <a:sym typeface="Poppins Ultra-Bold"/>
              </a:rPr>
              <a:t>Data Masking for the LLM</a:t>
            </a:r>
          </a:p>
          <a:p>
            <a:pPr algn="l">
              <a:lnSpc>
                <a:spcPts val="7934"/>
              </a:lnSpc>
            </a:pPr>
          </a:p>
        </p:txBody>
      </p:sp>
      <p:sp>
        <p:nvSpPr>
          <p:cNvPr name="TextBox 6" id="6"/>
          <p:cNvSpPr txBox="true"/>
          <p:nvPr/>
        </p:nvSpPr>
        <p:spPr>
          <a:xfrm rot="0">
            <a:off x="2222391" y="3250172"/>
            <a:ext cx="15036909" cy="3743325"/>
          </a:xfrm>
          <a:prstGeom prst="rect">
            <a:avLst/>
          </a:prstGeom>
        </p:spPr>
        <p:txBody>
          <a:bodyPr anchor="t" rtlCol="false" tIns="0" lIns="0" bIns="0" rIns="0">
            <a:spAutoFit/>
          </a:bodyPr>
          <a:lstStyle/>
          <a:p>
            <a:pPr algn="just">
              <a:lnSpc>
                <a:spcPts val="4200"/>
              </a:lnSpc>
            </a:pPr>
            <a:r>
              <a:rPr lang="en-US" sz="3000" b="true">
                <a:solidFill>
                  <a:srgbClr val="FFFFFF"/>
                </a:solidFill>
                <a:latin typeface="Poppins Medium"/>
                <a:ea typeface="Poppins Medium"/>
                <a:cs typeface="Poppins Medium"/>
                <a:sym typeface="Poppins Medium"/>
              </a:rPr>
              <a:t>The Einstein Trust Layer includes data masking, which hides sensitive information. It detects sensitive data using patterns and context, then replaces it with placeholder text to protect it from being shared with outside systems. The system temporarily saves the relationship between the original data and the placeholders. Later, this relationship is used to reveal the real data in the AI's response.</a:t>
            </a:r>
          </a:p>
          <a:p>
            <a:pPr algn="just">
              <a:lnSpc>
                <a:spcPts val="4200"/>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2326250"/>
            <a:ext cx="20569700" cy="6932050"/>
            <a:chOff x="0" y="0"/>
            <a:chExt cx="1398305" cy="471233"/>
          </a:xfrm>
        </p:grpSpPr>
        <p:sp>
          <p:nvSpPr>
            <p:cNvPr name="Freeform 3" id="3"/>
            <p:cNvSpPr/>
            <p:nvPr/>
          </p:nvSpPr>
          <p:spPr>
            <a:xfrm flipH="false" flipV="false" rot="0">
              <a:off x="0" y="0"/>
              <a:ext cx="1398305" cy="471233"/>
            </a:xfrm>
            <a:custGeom>
              <a:avLst/>
              <a:gdLst/>
              <a:ahLst/>
              <a:cxnLst/>
              <a:rect r="r" b="b" t="t" l="l"/>
              <a:pathLst>
                <a:path h="471233" w="1398305">
                  <a:moveTo>
                    <a:pt x="1195105" y="0"/>
                  </a:moveTo>
                  <a:cubicBezTo>
                    <a:pt x="1307329" y="0"/>
                    <a:pt x="1398305" y="105489"/>
                    <a:pt x="1398305" y="235616"/>
                  </a:cubicBezTo>
                  <a:cubicBezTo>
                    <a:pt x="1398305" y="365744"/>
                    <a:pt x="1307329" y="471233"/>
                    <a:pt x="1195105" y="471233"/>
                  </a:cubicBezTo>
                  <a:lnTo>
                    <a:pt x="203200" y="471233"/>
                  </a:lnTo>
                  <a:cubicBezTo>
                    <a:pt x="90976" y="471233"/>
                    <a:pt x="0" y="365744"/>
                    <a:pt x="0" y="235616"/>
                  </a:cubicBezTo>
                  <a:cubicBezTo>
                    <a:pt x="0" y="105489"/>
                    <a:pt x="90976" y="0"/>
                    <a:pt x="203200" y="0"/>
                  </a:cubicBezTo>
                  <a:close/>
                </a:path>
              </a:pathLst>
            </a:custGeom>
            <a:solidFill>
              <a:srgbClr val="D6801C"/>
            </a:solidFill>
          </p:spPr>
        </p:sp>
        <p:sp>
          <p:nvSpPr>
            <p:cNvPr name="TextBox 4" id="4"/>
            <p:cNvSpPr txBox="true"/>
            <p:nvPr/>
          </p:nvSpPr>
          <p:spPr>
            <a:xfrm>
              <a:off x="0" y="-38100"/>
              <a:ext cx="1398305" cy="50933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028700" y="971550"/>
            <a:ext cx="16230600" cy="2065245"/>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Ultra-Bold"/>
                <a:ea typeface="Poppins Ultra-Bold"/>
                <a:cs typeface="Poppins Ultra-Bold"/>
                <a:sym typeface="Poppins Ultra-Bold"/>
              </a:rPr>
              <a:t>Prompt Defense</a:t>
            </a:r>
          </a:p>
          <a:p>
            <a:pPr algn="l">
              <a:lnSpc>
                <a:spcPts val="7934"/>
              </a:lnSpc>
            </a:pPr>
          </a:p>
        </p:txBody>
      </p:sp>
      <p:sp>
        <p:nvSpPr>
          <p:cNvPr name="TextBox 6" id="6"/>
          <p:cNvSpPr txBox="true"/>
          <p:nvPr/>
        </p:nvSpPr>
        <p:spPr>
          <a:xfrm rot="0">
            <a:off x="2222391" y="3250172"/>
            <a:ext cx="15036909" cy="3209925"/>
          </a:xfrm>
          <a:prstGeom prst="rect">
            <a:avLst/>
          </a:prstGeom>
        </p:spPr>
        <p:txBody>
          <a:bodyPr anchor="t" rtlCol="false" tIns="0" lIns="0" bIns="0" rIns="0">
            <a:spAutoFit/>
          </a:bodyPr>
          <a:lstStyle/>
          <a:p>
            <a:pPr algn="just">
              <a:lnSpc>
                <a:spcPts val="4200"/>
              </a:lnSpc>
            </a:pPr>
            <a:r>
              <a:rPr lang="en-US" sz="3000" b="true">
                <a:solidFill>
                  <a:srgbClr val="FFFFFF"/>
                </a:solidFill>
                <a:latin typeface="Poppins Medium"/>
                <a:ea typeface="Poppins Medium"/>
                <a:cs typeface="Poppins Medium"/>
                <a:sym typeface="Poppins Medium"/>
              </a:rPr>
              <a:t>To reduce the chance of the AI creating something wrong or harmful, Prompt Builder and Prompt Template Connect API use system policies. These are rules that guide how the AI should behave to build trust with users. For example, we can tell the AI not to respond to questions it doesn't know the answer to. System policies also help protect against hacking and misuse of prompts.</a:t>
            </a:r>
          </a:p>
          <a:p>
            <a:pPr algn="just">
              <a:lnSpc>
                <a:spcPts val="4200"/>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88888" y="1757486"/>
            <a:ext cx="6817181" cy="6817181"/>
            <a:chOff x="0" y="0"/>
            <a:chExt cx="837653" cy="837653"/>
          </a:xfrm>
        </p:grpSpPr>
        <p:sp>
          <p:nvSpPr>
            <p:cNvPr name="Freeform 3" id="3"/>
            <p:cNvSpPr/>
            <p:nvPr/>
          </p:nvSpPr>
          <p:spPr>
            <a:xfrm flipH="false" flipV="false" rot="0">
              <a:off x="0" y="0"/>
              <a:ext cx="837653" cy="837653"/>
            </a:xfrm>
            <a:custGeom>
              <a:avLst/>
              <a:gdLst/>
              <a:ahLst/>
              <a:cxnLst/>
              <a:rect r="r" b="b" t="t" l="l"/>
              <a:pathLst>
                <a:path h="837653" w="837653">
                  <a:moveTo>
                    <a:pt x="418826" y="0"/>
                  </a:moveTo>
                  <a:cubicBezTo>
                    <a:pt x="187515" y="0"/>
                    <a:pt x="0" y="187515"/>
                    <a:pt x="0" y="418826"/>
                  </a:cubicBezTo>
                  <a:cubicBezTo>
                    <a:pt x="0" y="650138"/>
                    <a:pt x="187515" y="837653"/>
                    <a:pt x="418826" y="837653"/>
                  </a:cubicBezTo>
                  <a:cubicBezTo>
                    <a:pt x="650138" y="837653"/>
                    <a:pt x="837653" y="650138"/>
                    <a:pt x="837653" y="418826"/>
                  </a:cubicBezTo>
                  <a:cubicBezTo>
                    <a:pt x="837653" y="187515"/>
                    <a:pt x="650138" y="0"/>
                    <a:pt x="418826" y="0"/>
                  </a:cubicBezTo>
                  <a:close/>
                </a:path>
              </a:pathLst>
            </a:custGeom>
            <a:solidFill>
              <a:srgbClr val="F5AF19"/>
            </a:solidFill>
          </p:spPr>
        </p:sp>
        <p:sp>
          <p:nvSpPr>
            <p:cNvPr name="TextBox 4" id="4"/>
            <p:cNvSpPr txBox="true"/>
            <p:nvPr/>
          </p:nvSpPr>
          <p:spPr>
            <a:xfrm>
              <a:off x="78530" y="21380"/>
              <a:ext cx="680593" cy="737743"/>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287279" y="2055878"/>
            <a:ext cx="6220398" cy="6220398"/>
          </a:xfrm>
          <a:custGeom>
            <a:avLst/>
            <a:gdLst/>
            <a:ahLst/>
            <a:cxnLst/>
            <a:rect r="r" b="b" t="t" l="l"/>
            <a:pathLst>
              <a:path h="6220398" w="6220398">
                <a:moveTo>
                  <a:pt x="0" y="0"/>
                </a:moveTo>
                <a:lnTo>
                  <a:pt x="6220398" y="0"/>
                </a:lnTo>
                <a:lnTo>
                  <a:pt x="6220398" y="6220397"/>
                </a:lnTo>
                <a:lnTo>
                  <a:pt x="0" y="622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62087" y="2138378"/>
            <a:ext cx="6055396" cy="6055396"/>
          </a:xfrm>
          <a:custGeom>
            <a:avLst/>
            <a:gdLst/>
            <a:ahLst/>
            <a:cxnLst/>
            <a:rect r="r" b="b" t="t" l="l"/>
            <a:pathLst>
              <a:path h="6055396" w="6055396">
                <a:moveTo>
                  <a:pt x="0" y="0"/>
                </a:moveTo>
                <a:lnTo>
                  <a:pt x="6055397" y="0"/>
                </a:lnTo>
                <a:lnTo>
                  <a:pt x="6055397" y="6055397"/>
                </a:lnTo>
                <a:lnTo>
                  <a:pt x="0" y="6055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519823" y="2399664"/>
            <a:ext cx="5805876" cy="5532824"/>
            <a:chOff x="0" y="0"/>
            <a:chExt cx="852913" cy="812800"/>
          </a:xfrm>
        </p:grpSpPr>
        <p:sp>
          <p:nvSpPr>
            <p:cNvPr name="Freeform 8" id="8"/>
            <p:cNvSpPr/>
            <p:nvPr/>
          </p:nvSpPr>
          <p:spPr>
            <a:xfrm flipH="false" flipV="false" rot="0">
              <a:off x="0" y="0"/>
              <a:ext cx="852913" cy="812800"/>
            </a:xfrm>
            <a:custGeom>
              <a:avLst/>
              <a:gdLst/>
              <a:ahLst/>
              <a:cxnLst/>
              <a:rect r="r" b="b" t="t" l="l"/>
              <a:pathLst>
                <a:path h="812800" w="852913">
                  <a:moveTo>
                    <a:pt x="426456" y="0"/>
                  </a:moveTo>
                  <a:cubicBezTo>
                    <a:pt x="190931" y="0"/>
                    <a:pt x="0" y="181951"/>
                    <a:pt x="0" y="406400"/>
                  </a:cubicBezTo>
                  <a:cubicBezTo>
                    <a:pt x="0" y="630849"/>
                    <a:pt x="190931" y="812800"/>
                    <a:pt x="426456" y="812800"/>
                  </a:cubicBezTo>
                  <a:cubicBezTo>
                    <a:pt x="661982" y="812800"/>
                    <a:pt x="852913" y="630849"/>
                    <a:pt x="852913" y="406400"/>
                  </a:cubicBezTo>
                  <a:cubicBezTo>
                    <a:pt x="852913" y="181951"/>
                    <a:pt x="661982" y="0"/>
                    <a:pt x="426456" y="0"/>
                  </a:cubicBezTo>
                  <a:close/>
                </a:path>
              </a:pathLst>
            </a:custGeom>
            <a:solidFill>
              <a:srgbClr val="FFBC00"/>
            </a:solidFill>
          </p:spPr>
        </p:sp>
        <p:sp>
          <p:nvSpPr>
            <p:cNvPr name="TextBox 9" id="9"/>
            <p:cNvSpPr txBox="true"/>
            <p:nvPr/>
          </p:nvSpPr>
          <p:spPr>
            <a:xfrm>
              <a:off x="79961" y="19050"/>
              <a:ext cx="692992" cy="71755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823139" y="2591748"/>
            <a:ext cx="5148678" cy="5148657"/>
            <a:chOff x="0" y="0"/>
            <a:chExt cx="6350000" cy="6349975"/>
          </a:xfrm>
        </p:grpSpPr>
        <p:sp>
          <p:nvSpPr>
            <p:cNvPr name="Freeform 11" id="11"/>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4"/>
              <a:stretch>
                <a:fillRect l="-24999" t="0" r="-24999" b="0"/>
              </a:stretch>
            </a:blipFill>
          </p:spPr>
        </p:sp>
      </p:grpSp>
      <p:sp>
        <p:nvSpPr>
          <p:cNvPr name="Freeform 12" id="12"/>
          <p:cNvSpPr/>
          <p:nvPr/>
        </p:nvSpPr>
        <p:spPr>
          <a:xfrm flipH="false" flipV="false" rot="-10800000">
            <a:off x="4397478" y="750863"/>
            <a:ext cx="4392637" cy="8785274"/>
          </a:xfrm>
          <a:custGeom>
            <a:avLst/>
            <a:gdLst/>
            <a:ahLst/>
            <a:cxnLst/>
            <a:rect r="r" b="b" t="t" l="l"/>
            <a:pathLst>
              <a:path h="8785274" w="4392637">
                <a:moveTo>
                  <a:pt x="0" y="0"/>
                </a:moveTo>
                <a:lnTo>
                  <a:pt x="4392637" y="0"/>
                </a:lnTo>
                <a:lnTo>
                  <a:pt x="4392637" y="8785274"/>
                </a:lnTo>
                <a:lnTo>
                  <a:pt x="0" y="878527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5400000">
            <a:off x="-1802175" y="4393923"/>
            <a:ext cx="5103504" cy="1499154"/>
          </a:xfrm>
          <a:custGeom>
            <a:avLst/>
            <a:gdLst/>
            <a:ahLst/>
            <a:cxnLst/>
            <a:rect r="r" b="b" t="t" l="l"/>
            <a:pathLst>
              <a:path h="1499154" w="5103504">
                <a:moveTo>
                  <a:pt x="0" y="0"/>
                </a:moveTo>
                <a:lnTo>
                  <a:pt x="5103504" y="0"/>
                </a:lnTo>
                <a:lnTo>
                  <a:pt x="5103504" y="1499154"/>
                </a:lnTo>
                <a:lnTo>
                  <a:pt x="0" y="149915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4" id="14"/>
          <p:cNvGrpSpPr/>
          <p:nvPr/>
        </p:nvGrpSpPr>
        <p:grpSpPr>
          <a:xfrm rot="0">
            <a:off x="1303801" y="2353149"/>
            <a:ext cx="432044" cy="432044"/>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AF19"/>
            </a:solidFill>
          </p:spPr>
        </p:sp>
        <p:sp>
          <p:nvSpPr>
            <p:cNvPr name="TextBox 16" id="16"/>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246065" y="7456654"/>
            <a:ext cx="432044" cy="432044"/>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AF19"/>
            </a:solidFill>
          </p:spPr>
        </p:sp>
        <p:sp>
          <p:nvSpPr>
            <p:cNvPr name="TextBox 19" id="19"/>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03827" y="9089590"/>
            <a:ext cx="2831992" cy="2831992"/>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37335"/>
            </a:solidFill>
          </p:spPr>
        </p:sp>
        <p:sp>
          <p:nvSpPr>
            <p:cNvPr name="TextBox 22" id="22"/>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823139" y="435103"/>
            <a:ext cx="1187194" cy="1187194"/>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37335"/>
            </a:solidFill>
          </p:spPr>
        </p:sp>
        <p:sp>
          <p:nvSpPr>
            <p:cNvPr name="TextBox 25" id="25"/>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7517484" y="8711283"/>
            <a:ext cx="1050577" cy="1050577"/>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37335"/>
            </a:solidFill>
          </p:spPr>
        </p:sp>
        <p:sp>
          <p:nvSpPr>
            <p:cNvPr name="TextBox 28" id="28"/>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8042772" y="-897152"/>
            <a:ext cx="1794303" cy="1794303"/>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C00"/>
            </a:solidFill>
          </p:spPr>
        </p:sp>
        <p:sp>
          <p:nvSpPr>
            <p:cNvPr name="TextBox 31" id="31"/>
            <p:cNvSpPr txBox="true"/>
            <p:nvPr/>
          </p:nvSpPr>
          <p:spPr>
            <a:xfrm>
              <a:off x="76200" y="19050"/>
              <a:ext cx="660400" cy="717550"/>
            </a:xfrm>
            <a:prstGeom prst="rect">
              <a:avLst/>
            </a:prstGeom>
          </p:spPr>
          <p:txBody>
            <a:bodyPr anchor="ctr" rtlCol="false" tIns="50800" lIns="50800" bIns="50800" rIns="50800"/>
            <a:lstStyle/>
            <a:p>
              <a:pPr algn="ctr">
                <a:lnSpc>
                  <a:spcPts val="2799"/>
                </a:lnSpc>
              </a:pPr>
            </a:p>
          </p:txBody>
        </p:sp>
      </p:grpSp>
      <p:sp>
        <p:nvSpPr>
          <p:cNvPr name="TextBox 32" id="32"/>
          <p:cNvSpPr txBox="true"/>
          <p:nvPr/>
        </p:nvSpPr>
        <p:spPr>
          <a:xfrm rot="0">
            <a:off x="5642919" y="2670893"/>
            <a:ext cx="11820246" cy="3750346"/>
          </a:xfrm>
          <a:prstGeom prst="rect">
            <a:avLst/>
          </a:prstGeom>
        </p:spPr>
        <p:txBody>
          <a:bodyPr anchor="t" rtlCol="false" tIns="0" lIns="0" bIns="0" rIns="0">
            <a:spAutoFit/>
          </a:bodyPr>
          <a:lstStyle/>
          <a:p>
            <a:pPr algn="r">
              <a:lnSpc>
                <a:spcPts val="14453"/>
              </a:lnSpc>
            </a:pPr>
            <a:r>
              <a:rPr lang="en-US" sz="12044" b="true">
                <a:solidFill>
                  <a:srgbClr val="000000"/>
                </a:solidFill>
                <a:latin typeface="Poppins Bold"/>
                <a:ea typeface="Poppins Bold"/>
                <a:cs typeface="Poppins Bold"/>
                <a:sym typeface="Poppins Bold"/>
              </a:rPr>
              <a:t>Response </a:t>
            </a:r>
          </a:p>
          <a:p>
            <a:pPr algn="r">
              <a:lnSpc>
                <a:spcPts val="14453"/>
              </a:lnSpc>
            </a:pPr>
            <a:r>
              <a:rPr lang="en-US" b="true" sz="12044">
                <a:solidFill>
                  <a:srgbClr val="000000"/>
                </a:solidFill>
                <a:latin typeface="Poppins Bold"/>
                <a:ea typeface="Poppins Bold"/>
                <a:cs typeface="Poppins Bold"/>
                <a:sym typeface="Poppins Bold"/>
              </a:rPr>
              <a:t>Generation</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2326250"/>
            <a:ext cx="20569700" cy="6932050"/>
            <a:chOff x="0" y="0"/>
            <a:chExt cx="1398305" cy="471233"/>
          </a:xfrm>
        </p:grpSpPr>
        <p:sp>
          <p:nvSpPr>
            <p:cNvPr name="Freeform 3" id="3"/>
            <p:cNvSpPr/>
            <p:nvPr/>
          </p:nvSpPr>
          <p:spPr>
            <a:xfrm flipH="false" flipV="false" rot="0">
              <a:off x="0" y="0"/>
              <a:ext cx="1398305" cy="471233"/>
            </a:xfrm>
            <a:custGeom>
              <a:avLst/>
              <a:gdLst/>
              <a:ahLst/>
              <a:cxnLst/>
              <a:rect r="r" b="b" t="t" l="l"/>
              <a:pathLst>
                <a:path h="471233" w="1398305">
                  <a:moveTo>
                    <a:pt x="1195105" y="0"/>
                  </a:moveTo>
                  <a:cubicBezTo>
                    <a:pt x="1307329" y="0"/>
                    <a:pt x="1398305" y="105489"/>
                    <a:pt x="1398305" y="235616"/>
                  </a:cubicBezTo>
                  <a:cubicBezTo>
                    <a:pt x="1398305" y="365744"/>
                    <a:pt x="1307329" y="471233"/>
                    <a:pt x="1195105" y="471233"/>
                  </a:cubicBezTo>
                  <a:lnTo>
                    <a:pt x="203200" y="471233"/>
                  </a:lnTo>
                  <a:cubicBezTo>
                    <a:pt x="90976" y="471233"/>
                    <a:pt x="0" y="365744"/>
                    <a:pt x="0" y="235616"/>
                  </a:cubicBezTo>
                  <a:cubicBezTo>
                    <a:pt x="0" y="105489"/>
                    <a:pt x="90976" y="0"/>
                    <a:pt x="203200" y="0"/>
                  </a:cubicBezTo>
                  <a:close/>
                </a:path>
              </a:pathLst>
            </a:custGeom>
            <a:solidFill>
              <a:srgbClr val="D6801C"/>
            </a:solidFill>
          </p:spPr>
        </p:sp>
        <p:sp>
          <p:nvSpPr>
            <p:cNvPr name="TextBox 4" id="4"/>
            <p:cNvSpPr txBox="true"/>
            <p:nvPr/>
          </p:nvSpPr>
          <p:spPr>
            <a:xfrm>
              <a:off x="0" y="-38100"/>
              <a:ext cx="1398305" cy="509333"/>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2562308" y="2910034"/>
            <a:ext cx="13765929" cy="5764483"/>
          </a:xfrm>
          <a:custGeom>
            <a:avLst/>
            <a:gdLst/>
            <a:ahLst/>
            <a:cxnLst/>
            <a:rect r="r" b="b" t="t" l="l"/>
            <a:pathLst>
              <a:path h="5764483" w="13765929">
                <a:moveTo>
                  <a:pt x="0" y="0"/>
                </a:moveTo>
                <a:lnTo>
                  <a:pt x="13765929" y="0"/>
                </a:lnTo>
                <a:lnTo>
                  <a:pt x="13765929" y="5764483"/>
                </a:lnTo>
                <a:lnTo>
                  <a:pt x="0" y="5764483"/>
                </a:lnTo>
                <a:lnTo>
                  <a:pt x="0" y="0"/>
                </a:lnTo>
                <a:close/>
              </a:path>
            </a:pathLst>
          </a:custGeom>
          <a:blipFill>
            <a:blip r:embed="rId2"/>
            <a:stretch>
              <a:fillRect l="0" t="0" r="0" b="0"/>
            </a:stretch>
          </a:blipFill>
        </p:spPr>
      </p:sp>
      <p:sp>
        <p:nvSpPr>
          <p:cNvPr name="TextBox 6" id="6"/>
          <p:cNvSpPr txBox="true"/>
          <p:nvPr/>
        </p:nvSpPr>
        <p:spPr>
          <a:xfrm rot="0">
            <a:off x="1028700" y="971550"/>
            <a:ext cx="16230600" cy="2065245"/>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Ultra-Bold"/>
                <a:ea typeface="Poppins Ultra-Bold"/>
                <a:cs typeface="Poppins Ultra-Bold"/>
                <a:sym typeface="Poppins Ultra-Bold"/>
              </a:rPr>
              <a:t>Response Generation</a:t>
            </a:r>
          </a:p>
          <a:p>
            <a:pPr algn="l">
              <a:lnSpc>
                <a:spcPts val="7934"/>
              </a:lnSpc>
            </a:pP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2326250"/>
            <a:ext cx="20569700" cy="6932050"/>
            <a:chOff x="0" y="0"/>
            <a:chExt cx="1398305" cy="471233"/>
          </a:xfrm>
        </p:grpSpPr>
        <p:sp>
          <p:nvSpPr>
            <p:cNvPr name="Freeform 3" id="3"/>
            <p:cNvSpPr/>
            <p:nvPr/>
          </p:nvSpPr>
          <p:spPr>
            <a:xfrm flipH="false" flipV="false" rot="0">
              <a:off x="0" y="0"/>
              <a:ext cx="1398305" cy="471233"/>
            </a:xfrm>
            <a:custGeom>
              <a:avLst/>
              <a:gdLst/>
              <a:ahLst/>
              <a:cxnLst/>
              <a:rect r="r" b="b" t="t" l="l"/>
              <a:pathLst>
                <a:path h="471233" w="1398305">
                  <a:moveTo>
                    <a:pt x="1195105" y="0"/>
                  </a:moveTo>
                  <a:cubicBezTo>
                    <a:pt x="1307329" y="0"/>
                    <a:pt x="1398305" y="105489"/>
                    <a:pt x="1398305" y="235616"/>
                  </a:cubicBezTo>
                  <a:cubicBezTo>
                    <a:pt x="1398305" y="365744"/>
                    <a:pt x="1307329" y="471233"/>
                    <a:pt x="1195105" y="471233"/>
                  </a:cubicBezTo>
                  <a:lnTo>
                    <a:pt x="203200" y="471233"/>
                  </a:lnTo>
                  <a:cubicBezTo>
                    <a:pt x="90976" y="471233"/>
                    <a:pt x="0" y="365744"/>
                    <a:pt x="0" y="235616"/>
                  </a:cubicBezTo>
                  <a:cubicBezTo>
                    <a:pt x="0" y="105489"/>
                    <a:pt x="90976" y="0"/>
                    <a:pt x="203200" y="0"/>
                  </a:cubicBezTo>
                  <a:close/>
                </a:path>
              </a:pathLst>
            </a:custGeom>
            <a:solidFill>
              <a:srgbClr val="D6801C"/>
            </a:solidFill>
          </p:spPr>
        </p:sp>
        <p:sp>
          <p:nvSpPr>
            <p:cNvPr name="TextBox 4" id="4"/>
            <p:cNvSpPr txBox="true"/>
            <p:nvPr/>
          </p:nvSpPr>
          <p:spPr>
            <a:xfrm>
              <a:off x="0" y="-38100"/>
              <a:ext cx="1398305" cy="50933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028700" y="971550"/>
            <a:ext cx="16230600" cy="2065245"/>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Ultra-Bold"/>
                <a:ea typeface="Poppins Ultra-Bold"/>
                <a:cs typeface="Poppins Ultra-Bold"/>
                <a:sym typeface="Poppins Ultra-Bold"/>
              </a:rPr>
              <a:t>Response Generation</a:t>
            </a:r>
          </a:p>
          <a:p>
            <a:pPr algn="l">
              <a:lnSpc>
                <a:spcPts val="7934"/>
              </a:lnSpc>
            </a:pPr>
          </a:p>
        </p:txBody>
      </p:sp>
      <p:sp>
        <p:nvSpPr>
          <p:cNvPr name="TextBox 6" id="6"/>
          <p:cNvSpPr txBox="true"/>
          <p:nvPr/>
        </p:nvSpPr>
        <p:spPr>
          <a:xfrm rot="0">
            <a:off x="2563023" y="2544250"/>
            <a:ext cx="15036909" cy="6410325"/>
          </a:xfrm>
          <a:prstGeom prst="rect">
            <a:avLst/>
          </a:prstGeom>
        </p:spPr>
        <p:txBody>
          <a:bodyPr anchor="t" rtlCol="false" tIns="0" lIns="0" bIns="0" rIns="0">
            <a:spAutoFit/>
          </a:bodyPr>
          <a:lstStyle/>
          <a:p>
            <a:pPr algn="just">
              <a:lnSpc>
                <a:spcPts val="4200"/>
              </a:lnSpc>
            </a:pPr>
            <a:r>
              <a:rPr lang="en-US" sz="3000" b="true">
                <a:solidFill>
                  <a:srgbClr val="FFFFFF"/>
                </a:solidFill>
                <a:latin typeface="Poppins Medium"/>
                <a:ea typeface="Poppins Medium"/>
                <a:cs typeface="Poppins Medium"/>
                <a:sym typeface="Poppins Medium"/>
              </a:rPr>
              <a:t>Once a prompt is fully prepared and secured, it's ready to go through the LLM gateway. This gateway controls communication with different AI models and provides a safe way to interact with multiple models. The gateway and model providers use TLS encryption to keep data safe during transmission.</a:t>
            </a:r>
          </a:p>
          <a:p>
            <a:pPr algn="just">
              <a:lnSpc>
                <a:spcPts val="4200"/>
              </a:lnSpc>
            </a:pPr>
            <a:r>
              <a:rPr lang="en-US" sz="3000" b="true">
                <a:solidFill>
                  <a:srgbClr val="FFFFFF"/>
                </a:solidFill>
                <a:latin typeface="Poppins Medium"/>
                <a:ea typeface="Poppins Medium"/>
                <a:cs typeface="Poppins Medium"/>
                <a:sym typeface="Poppins Medium"/>
              </a:rPr>
              <a:t>Models created or customized by Salesforce are hosted within Salesforce’s secure environment. External models, like those from OpenAI, are hosted in a shared secure environment. Models you create are hosted on your own systems.</a:t>
            </a:r>
          </a:p>
          <a:p>
            <a:pPr algn="just">
              <a:lnSpc>
                <a:spcPts val="4200"/>
              </a:lnSpc>
            </a:pPr>
            <a:r>
              <a:rPr lang="en-US" sz="3000" b="true">
                <a:solidFill>
                  <a:srgbClr val="FFFFFF"/>
                </a:solidFill>
                <a:latin typeface="Poppins Medium"/>
                <a:ea typeface="Poppins Medium"/>
                <a:cs typeface="Poppins Medium"/>
                <a:sym typeface="Poppins Medium"/>
              </a:rPr>
              <a:t>Salesforce has a zero data retention policy with external partners like OpenAI or Azure OpenAI, meaning any data sent to them is deleted after a response is returned to Salesforce.</a:t>
            </a:r>
          </a:p>
          <a:p>
            <a:pPr algn="just">
              <a:lnSpc>
                <a:spcPts val="4200"/>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015259" y="830991"/>
            <a:ext cx="12257483" cy="952297"/>
          </a:xfrm>
          <a:prstGeom prst="rect">
            <a:avLst/>
          </a:prstGeom>
        </p:spPr>
        <p:txBody>
          <a:bodyPr anchor="t" rtlCol="false" tIns="0" lIns="0" bIns="0" rIns="0">
            <a:spAutoFit/>
          </a:bodyPr>
          <a:lstStyle/>
          <a:p>
            <a:pPr algn="ctr">
              <a:lnSpc>
                <a:spcPts val="7075"/>
              </a:lnSpc>
            </a:pPr>
            <a:r>
              <a:rPr lang="en-US" b="true" sz="5896">
                <a:solidFill>
                  <a:srgbClr val="D6801C"/>
                </a:solidFill>
                <a:latin typeface="Poppins Ultra-Bold"/>
                <a:ea typeface="Poppins Ultra-Bold"/>
                <a:cs typeface="Poppins Ultra-Bold"/>
                <a:sym typeface="Poppins Ultra-Bold"/>
              </a:rPr>
              <a:t>Exam Syllabus</a:t>
            </a:r>
          </a:p>
        </p:txBody>
      </p:sp>
      <p:sp>
        <p:nvSpPr>
          <p:cNvPr name="Freeform 3" id="3"/>
          <p:cNvSpPr/>
          <p:nvPr/>
        </p:nvSpPr>
        <p:spPr>
          <a:xfrm flipH="false" flipV="false" rot="0">
            <a:off x="1159665" y="2721954"/>
            <a:ext cx="7581538" cy="6330584"/>
          </a:xfrm>
          <a:custGeom>
            <a:avLst/>
            <a:gdLst/>
            <a:ahLst/>
            <a:cxnLst/>
            <a:rect r="r" b="b" t="t" l="l"/>
            <a:pathLst>
              <a:path h="6330584" w="7581538">
                <a:moveTo>
                  <a:pt x="0" y="0"/>
                </a:moveTo>
                <a:lnTo>
                  <a:pt x="7581538" y="0"/>
                </a:lnTo>
                <a:lnTo>
                  <a:pt x="7581538" y="6330584"/>
                </a:lnTo>
                <a:lnTo>
                  <a:pt x="0" y="63305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9607548" y="5264243"/>
            <a:ext cx="1119874" cy="1119874"/>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AF19"/>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9607548" y="3823949"/>
            <a:ext cx="1119874" cy="1119874"/>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AF19"/>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9607548" y="2381710"/>
            <a:ext cx="1119874" cy="1119874"/>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AF19"/>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9607548" y="8144628"/>
            <a:ext cx="1119874" cy="1119874"/>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AF19"/>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9607548" y="6704334"/>
            <a:ext cx="1119874" cy="1119874"/>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AF19"/>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9" id="19"/>
          <p:cNvSpPr/>
          <p:nvPr/>
        </p:nvSpPr>
        <p:spPr>
          <a:xfrm flipH="false" flipV="false" rot="0">
            <a:off x="9808624" y="2582786"/>
            <a:ext cx="717722" cy="717722"/>
          </a:xfrm>
          <a:custGeom>
            <a:avLst/>
            <a:gdLst/>
            <a:ahLst/>
            <a:cxnLst/>
            <a:rect r="r" b="b" t="t" l="l"/>
            <a:pathLst>
              <a:path h="717722" w="717722">
                <a:moveTo>
                  <a:pt x="0" y="0"/>
                </a:moveTo>
                <a:lnTo>
                  <a:pt x="717722" y="0"/>
                </a:lnTo>
                <a:lnTo>
                  <a:pt x="717722" y="717722"/>
                </a:lnTo>
                <a:lnTo>
                  <a:pt x="0" y="7177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0">
            <a:off x="9777429" y="3993831"/>
            <a:ext cx="780112" cy="780112"/>
          </a:xfrm>
          <a:custGeom>
            <a:avLst/>
            <a:gdLst/>
            <a:ahLst/>
            <a:cxnLst/>
            <a:rect r="r" b="b" t="t" l="l"/>
            <a:pathLst>
              <a:path h="780112" w="780112">
                <a:moveTo>
                  <a:pt x="0" y="0"/>
                </a:moveTo>
                <a:lnTo>
                  <a:pt x="780112" y="0"/>
                </a:lnTo>
                <a:lnTo>
                  <a:pt x="780112" y="780111"/>
                </a:lnTo>
                <a:lnTo>
                  <a:pt x="0" y="78011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0">
            <a:off x="9765297" y="5421992"/>
            <a:ext cx="804377" cy="804377"/>
          </a:xfrm>
          <a:custGeom>
            <a:avLst/>
            <a:gdLst/>
            <a:ahLst/>
            <a:cxnLst/>
            <a:rect r="r" b="b" t="t" l="l"/>
            <a:pathLst>
              <a:path h="804377" w="804377">
                <a:moveTo>
                  <a:pt x="0" y="0"/>
                </a:moveTo>
                <a:lnTo>
                  <a:pt x="804376" y="0"/>
                </a:lnTo>
                <a:lnTo>
                  <a:pt x="804376" y="804377"/>
                </a:lnTo>
                <a:lnTo>
                  <a:pt x="0" y="80437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2" id="22"/>
          <p:cNvSpPr/>
          <p:nvPr/>
        </p:nvSpPr>
        <p:spPr>
          <a:xfrm flipH="false" flipV="false" rot="0">
            <a:off x="9782463" y="6884456"/>
            <a:ext cx="775078" cy="775078"/>
          </a:xfrm>
          <a:custGeom>
            <a:avLst/>
            <a:gdLst/>
            <a:ahLst/>
            <a:cxnLst/>
            <a:rect r="r" b="b" t="t" l="l"/>
            <a:pathLst>
              <a:path h="775078" w="775078">
                <a:moveTo>
                  <a:pt x="0" y="0"/>
                </a:moveTo>
                <a:lnTo>
                  <a:pt x="775078" y="0"/>
                </a:lnTo>
                <a:lnTo>
                  <a:pt x="775078" y="775078"/>
                </a:lnTo>
                <a:lnTo>
                  <a:pt x="0" y="77507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3" id="23"/>
          <p:cNvSpPr/>
          <p:nvPr/>
        </p:nvSpPr>
        <p:spPr>
          <a:xfrm flipH="false" flipV="false" rot="0">
            <a:off x="9765297" y="8311371"/>
            <a:ext cx="804377" cy="804377"/>
          </a:xfrm>
          <a:custGeom>
            <a:avLst/>
            <a:gdLst/>
            <a:ahLst/>
            <a:cxnLst/>
            <a:rect r="r" b="b" t="t" l="l"/>
            <a:pathLst>
              <a:path h="804377" w="804377">
                <a:moveTo>
                  <a:pt x="0" y="0"/>
                </a:moveTo>
                <a:lnTo>
                  <a:pt x="804376" y="0"/>
                </a:lnTo>
                <a:lnTo>
                  <a:pt x="804376" y="804377"/>
                </a:lnTo>
                <a:lnTo>
                  <a:pt x="0" y="80437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4" id="24"/>
          <p:cNvSpPr/>
          <p:nvPr/>
        </p:nvSpPr>
        <p:spPr>
          <a:xfrm flipH="false" flipV="false" rot="0">
            <a:off x="2055887" y="7090397"/>
            <a:ext cx="717722" cy="717722"/>
          </a:xfrm>
          <a:custGeom>
            <a:avLst/>
            <a:gdLst/>
            <a:ahLst/>
            <a:cxnLst/>
            <a:rect r="r" b="b" t="t" l="l"/>
            <a:pathLst>
              <a:path h="717722" w="717722">
                <a:moveTo>
                  <a:pt x="0" y="0"/>
                </a:moveTo>
                <a:lnTo>
                  <a:pt x="717722" y="0"/>
                </a:lnTo>
                <a:lnTo>
                  <a:pt x="717722" y="717723"/>
                </a:lnTo>
                <a:lnTo>
                  <a:pt x="0" y="7177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5" id="25"/>
          <p:cNvSpPr/>
          <p:nvPr/>
        </p:nvSpPr>
        <p:spPr>
          <a:xfrm flipH="false" flipV="false" rot="0">
            <a:off x="1993498" y="5064820"/>
            <a:ext cx="780112" cy="780112"/>
          </a:xfrm>
          <a:custGeom>
            <a:avLst/>
            <a:gdLst/>
            <a:ahLst/>
            <a:cxnLst/>
            <a:rect r="r" b="b" t="t" l="l"/>
            <a:pathLst>
              <a:path h="780112" w="780112">
                <a:moveTo>
                  <a:pt x="0" y="0"/>
                </a:moveTo>
                <a:lnTo>
                  <a:pt x="780111" y="0"/>
                </a:lnTo>
                <a:lnTo>
                  <a:pt x="780111" y="780112"/>
                </a:lnTo>
                <a:lnTo>
                  <a:pt x="0" y="7801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0">
            <a:off x="3439553" y="3591642"/>
            <a:ext cx="804377" cy="804377"/>
          </a:xfrm>
          <a:custGeom>
            <a:avLst/>
            <a:gdLst/>
            <a:ahLst/>
            <a:cxnLst/>
            <a:rect r="r" b="b" t="t" l="l"/>
            <a:pathLst>
              <a:path h="804377" w="804377">
                <a:moveTo>
                  <a:pt x="0" y="0"/>
                </a:moveTo>
                <a:lnTo>
                  <a:pt x="804377" y="0"/>
                </a:lnTo>
                <a:lnTo>
                  <a:pt x="804377" y="804377"/>
                </a:lnTo>
                <a:lnTo>
                  <a:pt x="0" y="80437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false" flipV="false" rot="0">
            <a:off x="5597209" y="3620941"/>
            <a:ext cx="775078" cy="775078"/>
          </a:xfrm>
          <a:custGeom>
            <a:avLst/>
            <a:gdLst/>
            <a:ahLst/>
            <a:cxnLst/>
            <a:rect r="r" b="b" t="t" l="l"/>
            <a:pathLst>
              <a:path h="775078" w="775078">
                <a:moveTo>
                  <a:pt x="0" y="0"/>
                </a:moveTo>
                <a:lnTo>
                  <a:pt x="775078" y="0"/>
                </a:lnTo>
                <a:lnTo>
                  <a:pt x="775078" y="775078"/>
                </a:lnTo>
                <a:lnTo>
                  <a:pt x="0" y="77507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8" id="28"/>
          <p:cNvSpPr/>
          <p:nvPr/>
        </p:nvSpPr>
        <p:spPr>
          <a:xfrm flipH="false" flipV="false" rot="0">
            <a:off x="7028021" y="5019804"/>
            <a:ext cx="804377" cy="804377"/>
          </a:xfrm>
          <a:custGeom>
            <a:avLst/>
            <a:gdLst/>
            <a:ahLst/>
            <a:cxnLst/>
            <a:rect r="r" b="b" t="t" l="l"/>
            <a:pathLst>
              <a:path h="804377" w="804377">
                <a:moveTo>
                  <a:pt x="0" y="0"/>
                </a:moveTo>
                <a:lnTo>
                  <a:pt x="804377" y="0"/>
                </a:lnTo>
                <a:lnTo>
                  <a:pt x="804377" y="804377"/>
                </a:lnTo>
                <a:lnTo>
                  <a:pt x="0" y="80437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9" id="29"/>
          <p:cNvSpPr/>
          <p:nvPr/>
        </p:nvSpPr>
        <p:spPr>
          <a:xfrm flipH="false" flipV="false" rot="0">
            <a:off x="7028021" y="7005876"/>
            <a:ext cx="923961" cy="915876"/>
          </a:xfrm>
          <a:custGeom>
            <a:avLst/>
            <a:gdLst/>
            <a:ahLst/>
            <a:cxnLst/>
            <a:rect r="r" b="b" t="t" l="l"/>
            <a:pathLst>
              <a:path h="915876" w="923961">
                <a:moveTo>
                  <a:pt x="0" y="0"/>
                </a:moveTo>
                <a:lnTo>
                  <a:pt x="923961" y="0"/>
                </a:lnTo>
                <a:lnTo>
                  <a:pt x="923961" y="915876"/>
                </a:lnTo>
                <a:lnTo>
                  <a:pt x="0" y="91587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30" id="30"/>
          <p:cNvSpPr txBox="true"/>
          <p:nvPr/>
        </p:nvSpPr>
        <p:spPr>
          <a:xfrm rot="0">
            <a:off x="10909787" y="2276935"/>
            <a:ext cx="4999180" cy="1873250"/>
          </a:xfrm>
          <a:prstGeom prst="rect">
            <a:avLst/>
          </a:prstGeom>
        </p:spPr>
        <p:txBody>
          <a:bodyPr anchor="t" rtlCol="false" tIns="0" lIns="0" bIns="0" rIns="0">
            <a:spAutoFit/>
          </a:bodyPr>
          <a:lstStyle/>
          <a:p>
            <a:pPr algn="l">
              <a:lnSpc>
                <a:spcPts val="4900"/>
              </a:lnSpc>
            </a:pPr>
            <a:r>
              <a:rPr lang="en-US" sz="3500" b="true">
                <a:solidFill>
                  <a:srgbClr val="D6801C"/>
                </a:solidFill>
                <a:latin typeface="Poppins Ultra-Bold"/>
                <a:ea typeface="Poppins Ultra-Bold"/>
                <a:cs typeface="Poppins Ultra-Bold"/>
                <a:sym typeface="Poppins Ultra-Bold"/>
              </a:rPr>
              <a:t>Einstein Trust Layer: 15%</a:t>
            </a:r>
          </a:p>
          <a:p>
            <a:pPr algn="l">
              <a:lnSpc>
                <a:spcPts val="4900"/>
              </a:lnSpc>
              <a:spcBef>
                <a:spcPct val="0"/>
              </a:spcBef>
            </a:pPr>
          </a:p>
        </p:txBody>
      </p:sp>
      <p:sp>
        <p:nvSpPr>
          <p:cNvPr name="TextBox 31" id="31"/>
          <p:cNvSpPr txBox="true"/>
          <p:nvPr/>
        </p:nvSpPr>
        <p:spPr>
          <a:xfrm rot="0">
            <a:off x="10909787" y="3739188"/>
            <a:ext cx="6206306" cy="1873250"/>
          </a:xfrm>
          <a:prstGeom prst="rect">
            <a:avLst/>
          </a:prstGeom>
        </p:spPr>
        <p:txBody>
          <a:bodyPr anchor="t" rtlCol="false" tIns="0" lIns="0" bIns="0" rIns="0">
            <a:spAutoFit/>
          </a:bodyPr>
          <a:lstStyle/>
          <a:p>
            <a:pPr algn="l">
              <a:lnSpc>
                <a:spcPts val="4900"/>
              </a:lnSpc>
            </a:pPr>
            <a:r>
              <a:rPr lang="en-US" sz="3500" b="true">
                <a:solidFill>
                  <a:srgbClr val="D6801C"/>
                </a:solidFill>
                <a:latin typeface="Poppins Ultra-Bold"/>
                <a:ea typeface="Poppins Ultra-Bold"/>
                <a:cs typeface="Poppins Ultra-Bold"/>
                <a:sym typeface="Poppins Ultra-Bold"/>
              </a:rPr>
              <a:t>Generative AI in CRM Applications: 17%</a:t>
            </a:r>
          </a:p>
          <a:p>
            <a:pPr algn="l">
              <a:lnSpc>
                <a:spcPts val="4900"/>
              </a:lnSpc>
              <a:spcBef>
                <a:spcPct val="0"/>
              </a:spcBef>
            </a:pPr>
          </a:p>
        </p:txBody>
      </p:sp>
      <p:sp>
        <p:nvSpPr>
          <p:cNvPr name="TextBox 32" id="32"/>
          <p:cNvSpPr txBox="true"/>
          <p:nvPr/>
        </p:nvSpPr>
        <p:spPr>
          <a:xfrm rot="0">
            <a:off x="10909787" y="5222613"/>
            <a:ext cx="4961803" cy="1254125"/>
          </a:xfrm>
          <a:prstGeom prst="rect">
            <a:avLst/>
          </a:prstGeom>
        </p:spPr>
        <p:txBody>
          <a:bodyPr anchor="t" rtlCol="false" tIns="0" lIns="0" bIns="0" rIns="0">
            <a:spAutoFit/>
          </a:bodyPr>
          <a:lstStyle/>
          <a:p>
            <a:pPr algn="l">
              <a:lnSpc>
                <a:spcPts val="4900"/>
              </a:lnSpc>
            </a:pPr>
            <a:r>
              <a:rPr lang="en-US" sz="3500" b="true">
                <a:solidFill>
                  <a:srgbClr val="D6801C"/>
                </a:solidFill>
                <a:latin typeface="Poppins Ultra-Bold"/>
                <a:ea typeface="Poppins Ultra-Bold"/>
                <a:cs typeface="Poppins Ultra-Bold"/>
                <a:sym typeface="Poppins Ultra-Bold"/>
              </a:rPr>
              <a:t>Prompt Builder: 37%</a:t>
            </a:r>
          </a:p>
          <a:p>
            <a:pPr algn="l">
              <a:lnSpc>
                <a:spcPts val="4900"/>
              </a:lnSpc>
              <a:spcBef>
                <a:spcPct val="0"/>
              </a:spcBef>
            </a:pPr>
          </a:p>
        </p:txBody>
      </p:sp>
      <p:sp>
        <p:nvSpPr>
          <p:cNvPr name="TextBox 33" id="33"/>
          <p:cNvSpPr txBox="true"/>
          <p:nvPr/>
        </p:nvSpPr>
        <p:spPr>
          <a:xfrm rot="0">
            <a:off x="10909787" y="6704738"/>
            <a:ext cx="4961803" cy="1254125"/>
          </a:xfrm>
          <a:prstGeom prst="rect">
            <a:avLst/>
          </a:prstGeom>
        </p:spPr>
        <p:txBody>
          <a:bodyPr anchor="t" rtlCol="false" tIns="0" lIns="0" bIns="0" rIns="0">
            <a:spAutoFit/>
          </a:bodyPr>
          <a:lstStyle/>
          <a:p>
            <a:pPr algn="l">
              <a:lnSpc>
                <a:spcPts val="4900"/>
              </a:lnSpc>
            </a:pPr>
            <a:r>
              <a:rPr lang="en-US" sz="3500" b="true">
                <a:solidFill>
                  <a:srgbClr val="D6801C"/>
                </a:solidFill>
                <a:latin typeface="Poppins Ultra-Bold"/>
                <a:ea typeface="Poppins Ultra-Bold"/>
                <a:cs typeface="Poppins Ultra-Bold"/>
                <a:sym typeface="Poppins Ultra-Bold"/>
              </a:rPr>
              <a:t>Einstein Copilot: 23%</a:t>
            </a:r>
          </a:p>
          <a:p>
            <a:pPr algn="l">
              <a:lnSpc>
                <a:spcPts val="4900"/>
              </a:lnSpc>
              <a:spcBef>
                <a:spcPct val="0"/>
              </a:spcBef>
            </a:pPr>
          </a:p>
        </p:txBody>
      </p:sp>
      <p:sp>
        <p:nvSpPr>
          <p:cNvPr name="TextBox 34" id="34"/>
          <p:cNvSpPr txBox="true"/>
          <p:nvPr/>
        </p:nvSpPr>
        <p:spPr>
          <a:xfrm rot="0">
            <a:off x="10909787" y="8157207"/>
            <a:ext cx="5778206" cy="1254125"/>
          </a:xfrm>
          <a:prstGeom prst="rect">
            <a:avLst/>
          </a:prstGeom>
        </p:spPr>
        <p:txBody>
          <a:bodyPr anchor="t" rtlCol="false" tIns="0" lIns="0" bIns="0" rIns="0">
            <a:spAutoFit/>
          </a:bodyPr>
          <a:lstStyle/>
          <a:p>
            <a:pPr algn="l">
              <a:lnSpc>
                <a:spcPts val="4900"/>
              </a:lnSpc>
            </a:pPr>
            <a:r>
              <a:rPr lang="en-US" sz="3500" b="true">
                <a:solidFill>
                  <a:srgbClr val="D6801C"/>
                </a:solidFill>
                <a:latin typeface="Poppins Ultra-Bold"/>
                <a:ea typeface="Poppins Ultra-Bold"/>
                <a:cs typeface="Poppins Ultra-Bold"/>
                <a:sym typeface="Poppins Ultra-Bold"/>
              </a:rPr>
              <a:t>Model Builder: 8%</a:t>
            </a:r>
          </a:p>
          <a:p>
            <a:pPr algn="l">
              <a:lnSpc>
                <a:spcPts val="4900"/>
              </a:lnSpc>
              <a:spcBef>
                <a:spcPct val="0"/>
              </a:spcBef>
            </a:pP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88888" y="1757486"/>
            <a:ext cx="6817181" cy="6817181"/>
            <a:chOff x="0" y="0"/>
            <a:chExt cx="837653" cy="837653"/>
          </a:xfrm>
        </p:grpSpPr>
        <p:sp>
          <p:nvSpPr>
            <p:cNvPr name="Freeform 3" id="3"/>
            <p:cNvSpPr/>
            <p:nvPr/>
          </p:nvSpPr>
          <p:spPr>
            <a:xfrm flipH="false" flipV="false" rot="0">
              <a:off x="0" y="0"/>
              <a:ext cx="837653" cy="837653"/>
            </a:xfrm>
            <a:custGeom>
              <a:avLst/>
              <a:gdLst/>
              <a:ahLst/>
              <a:cxnLst/>
              <a:rect r="r" b="b" t="t" l="l"/>
              <a:pathLst>
                <a:path h="837653" w="837653">
                  <a:moveTo>
                    <a:pt x="418826" y="0"/>
                  </a:moveTo>
                  <a:cubicBezTo>
                    <a:pt x="187515" y="0"/>
                    <a:pt x="0" y="187515"/>
                    <a:pt x="0" y="418826"/>
                  </a:cubicBezTo>
                  <a:cubicBezTo>
                    <a:pt x="0" y="650138"/>
                    <a:pt x="187515" y="837653"/>
                    <a:pt x="418826" y="837653"/>
                  </a:cubicBezTo>
                  <a:cubicBezTo>
                    <a:pt x="650138" y="837653"/>
                    <a:pt x="837653" y="650138"/>
                    <a:pt x="837653" y="418826"/>
                  </a:cubicBezTo>
                  <a:cubicBezTo>
                    <a:pt x="837653" y="187515"/>
                    <a:pt x="650138" y="0"/>
                    <a:pt x="418826" y="0"/>
                  </a:cubicBezTo>
                  <a:close/>
                </a:path>
              </a:pathLst>
            </a:custGeom>
            <a:solidFill>
              <a:srgbClr val="F5AF19"/>
            </a:solidFill>
          </p:spPr>
        </p:sp>
        <p:sp>
          <p:nvSpPr>
            <p:cNvPr name="TextBox 4" id="4"/>
            <p:cNvSpPr txBox="true"/>
            <p:nvPr/>
          </p:nvSpPr>
          <p:spPr>
            <a:xfrm>
              <a:off x="78530" y="21380"/>
              <a:ext cx="680593" cy="737743"/>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287279" y="2055878"/>
            <a:ext cx="6220398" cy="6220398"/>
          </a:xfrm>
          <a:custGeom>
            <a:avLst/>
            <a:gdLst/>
            <a:ahLst/>
            <a:cxnLst/>
            <a:rect r="r" b="b" t="t" l="l"/>
            <a:pathLst>
              <a:path h="6220398" w="6220398">
                <a:moveTo>
                  <a:pt x="0" y="0"/>
                </a:moveTo>
                <a:lnTo>
                  <a:pt x="6220398" y="0"/>
                </a:lnTo>
                <a:lnTo>
                  <a:pt x="6220398" y="6220397"/>
                </a:lnTo>
                <a:lnTo>
                  <a:pt x="0" y="622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62087" y="2138378"/>
            <a:ext cx="6055396" cy="6055396"/>
          </a:xfrm>
          <a:custGeom>
            <a:avLst/>
            <a:gdLst/>
            <a:ahLst/>
            <a:cxnLst/>
            <a:rect r="r" b="b" t="t" l="l"/>
            <a:pathLst>
              <a:path h="6055396" w="6055396">
                <a:moveTo>
                  <a:pt x="0" y="0"/>
                </a:moveTo>
                <a:lnTo>
                  <a:pt x="6055397" y="0"/>
                </a:lnTo>
                <a:lnTo>
                  <a:pt x="6055397" y="6055397"/>
                </a:lnTo>
                <a:lnTo>
                  <a:pt x="0" y="6055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519823" y="2399664"/>
            <a:ext cx="5805876" cy="5532824"/>
            <a:chOff x="0" y="0"/>
            <a:chExt cx="852913" cy="812800"/>
          </a:xfrm>
        </p:grpSpPr>
        <p:sp>
          <p:nvSpPr>
            <p:cNvPr name="Freeform 8" id="8"/>
            <p:cNvSpPr/>
            <p:nvPr/>
          </p:nvSpPr>
          <p:spPr>
            <a:xfrm flipH="false" flipV="false" rot="0">
              <a:off x="0" y="0"/>
              <a:ext cx="852913" cy="812800"/>
            </a:xfrm>
            <a:custGeom>
              <a:avLst/>
              <a:gdLst/>
              <a:ahLst/>
              <a:cxnLst/>
              <a:rect r="r" b="b" t="t" l="l"/>
              <a:pathLst>
                <a:path h="812800" w="852913">
                  <a:moveTo>
                    <a:pt x="426456" y="0"/>
                  </a:moveTo>
                  <a:cubicBezTo>
                    <a:pt x="190931" y="0"/>
                    <a:pt x="0" y="181951"/>
                    <a:pt x="0" y="406400"/>
                  </a:cubicBezTo>
                  <a:cubicBezTo>
                    <a:pt x="0" y="630849"/>
                    <a:pt x="190931" y="812800"/>
                    <a:pt x="426456" y="812800"/>
                  </a:cubicBezTo>
                  <a:cubicBezTo>
                    <a:pt x="661982" y="812800"/>
                    <a:pt x="852913" y="630849"/>
                    <a:pt x="852913" y="406400"/>
                  </a:cubicBezTo>
                  <a:cubicBezTo>
                    <a:pt x="852913" y="181951"/>
                    <a:pt x="661982" y="0"/>
                    <a:pt x="426456" y="0"/>
                  </a:cubicBezTo>
                  <a:close/>
                </a:path>
              </a:pathLst>
            </a:custGeom>
            <a:solidFill>
              <a:srgbClr val="FFBC00"/>
            </a:solidFill>
          </p:spPr>
        </p:sp>
        <p:sp>
          <p:nvSpPr>
            <p:cNvPr name="TextBox 9" id="9"/>
            <p:cNvSpPr txBox="true"/>
            <p:nvPr/>
          </p:nvSpPr>
          <p:spPr>
            <a:xfrm>
              <a:off x="79961" y="19050"/>
              <a:ext cx="692992" cy="71755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823139" y="2591748"/>
            <a:ext cx="5148678" cy="5148657"/>
            <a:chOff x="0" y="0"/>
            <a:chExt cx="6350000" cy="6349975"/>
          </a:xfrm>
        </p:grpSpPr>
        <p:sp>
          <p:nvSpPr>
            <p:cNvPr name="Freeform 11" id="11"/>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4"/>
              <a:stretch>
                <a:fillRect l="-24999" t="0" r="-24999" b="0"/>
              </a:stretch>
            </a:blipFill>
          </p:spPr>
        </p:sp>
      </p:grpSp>
      <p:sp>
        <p:nvSpPr>
          <p:cNvPr name="Freeform 12" id="12"/>
          <p:cNvSpPr/>
          <p:nvPr/>
        </p:nvSpPr>
        <p:spPr>
          <a:xfrm flipH="false" flipV="false" rot="-10800000">
            <a:off x="4397478" y="750863"/>
            <a:ext cx="4392637" cy="8785274"/>
          </a:xfrm>
          <a:custGeom>
            <a:avLst/>
            <a:gdLst/>
            <a:ahLst/>
            <a:cxnLst/>
            <a:rect r="r" b="b" t="t" l="l"/>
            <a:pathLst>
              <a:path h="8785274" w="4392637">
                <a:moveTo>
                  <a:pt x="0" y="0"/>
                </a:moveTo>
                <a:lnTo>
                  <a:pt x="4392637" y="0"/>
                </a:lnTo>
                <a:lnTo>
                  <a:pt x="4392637" y="8785274"/>
                </a:lnTo>
                <a:lnTo>
                  <a:pt x="0" y="878527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5400000">
            <a:off x="-1802175" y="4393923"/>
            <a:ext cx="5103504" cy="1499154"/>
          </a:xfrm>
          <a:custGeom>
            <a:avLst/>
            <a:gdLst/>
            <a:ahLst/>
            <a:cxnLst/>
            <a:rect r="r" b="b" t="t" l="l"/>
            <a:pathLst>
              <a:path h="1499154" w="5103504">
                <a:moveTo>
                  <a:pt x="0" y="0"/>
                </a:moveTo>
                <a:lnTo>
                  <a:pt x="5103504" y="0"/>
                </a:lnTo>
                <a:lnTo>
                  <a:pt x="5103504" y="1499154"/>
                </a:lnTo>
                <a:lnTo>
                  <a:pt x="0" y="149915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4" id="14"/>
          <p:cNvGrpSpPr/>
          <p:nvPr/>
        </p:nvGrpSpPr>
        <p:grpSpPr>
          <a:xfrm rot="0">
            <a:off x="1303801" y="2353149"/>
            <a:ext cx="432044" cy="432044"/>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AF19"/>
            </a:solidFill>
          </p:spPr>
        </p:sp>
        <p:sp>
          <p:nvSpPr>
            <p:cNvPr name="TextBox 16" id="16"/>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246065" y="7456654"/>
            <a:ext cx="432044" cy="432044"/>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AF19"/>
            </a:solidFill>
          </p:spPr>
        </p:sp>
        <p:sp>
          <p:nvSpPr>
            <p:cNvPr name="TextBox 19" id="19"/>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03827" y="9089590"/>
            <a:ext cx="2831992" cy="2831992"/>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37335"/>
            </a:solidFill>
          </p:spPr>
        </p:sp>
        <p:sp>
          <p:nvSpPr>
            <p:cNvPr name="TextBox 22" id="22"/>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823139" y="435103"/>
            <a:ext cx="1187194" cy="1187194"/>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37335"/>
            </a:solidFill>
          </p:spPr>
        </p:sp>
        <p:sp>
          <p:nvSpPr>
            <p:cNvPr name="TextBox 25" id="25"/>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7517484" y="8711283"/>
            <a:ext cx="1050577" cy="1050577"/>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37335"/>
            </a:solidFill>
          </p:spPr>
        </p:sp>
        <p:sp>
          <p:nvSpPr>
            <p:cNvPr name="TextBox 28" id="28"/>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8042772" y="-897152"/>
            <a:ext cx="1794303" cy="1794303"/>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C00"/>
            </a:solidFill>
          </p:spPr>
        </p:sp>
        <p:sp>
          <p:nvSpPr>
            <p:cNvPr name="TextBox 31" id="31"/>
            <p:cNvSpPr txBox="true"/>
            <p:nvPr/>
          </p:nvSpPr>
          <p:spPr>
            <a:xfrm>
              <a:off x="76200" y="19050"/>
              <a:ext cx="660400" cy="717550"/>
            </a:xfrm>
            <a:prstGeom prst="rect">
              <a:avLst/>
            </a:prstGeom>
          </p:spPr>
          <p:txBody>
            <a:bodyPr anchor="ctr" rtlCol="false" tIns="50800" lIns="50800" bIns="50800" rIns="50800"/>
            <a:lstStyle/>
            <a:p>
              <a:pPr algn="ctr">
                <a:lnSpc>
                  <a:spcPts val="2799"/>
                </a:lnSpc>
              </a:pPr>
            </a:p>
          </p:txBody>
        </p:sp>
      </p:grpSp>
      <p:sp>
        <p:nvSpPr>
          <p:cNvPr name="TextBox 32" id="32"/>
          <p:cNvSpPr txBox="true"/>
          <p:nvPr/>
        </p:nvSpPr>
        <p:spPr>
          <a:xfrm rot="0">
            <a:off x="3685268" y="2592627"/>
            <a:ext cx="13574032" cy="4299357"/>
          </a:xfrm>
          <a:prstGeom prst="rect">
            <a:avLst/>
          </a:prstGeom>
        </p:spPr>
        <p:txBody>
          <a:bodyPr anchor="t" rtlCol="false" tIns="0" lIns="0" bIns="0" rIns="0">
            <a:spAutoFit/>
          </a:bodyPr>
          <a:lstStyle/>
          <a:p>
            <a:pPr algn="r">
              <a:lnSpc>
                <a:spcPts val="16597"/>
              </a:lnSpc>
            </a:pPr>
            <a:r>
              <a:rPr lang="en-US" b="true" sz="13831">
                <a:solidFill>
                  <a:srgbClr val="000000"/>
                </a:solidFill>
                <a:latin typeface="Poppins Bold"/>
                <a:ea typeface="Poppins Bold"/>
                <a:cs typeface="Poppins Bold"/>
                <a:sym typeface="Poppins Bold"/>
              </a:rPr>
              <a:t> Response Journey</a:t>
            </a:r>
          </a:p>
        </p:txBody>
      </p:sp>
      <p:sp>
        <p:nvSpPr>
          <p:cNvPr name="Freeform 33" id="33"/>
          <p:cNvSpPr/>
          <p:nvPr/>
        </p:nvSpPr>
        <p:spPr>
          <a:xfrm flipH="false" flipV="false" rot="0">
            <a:off x="16369554" y="8320300"/>
            <a:ext cx="889746" cy="889746"/>
          </a:xfrm>
          <a:custGeom>
            <a:avLst/>
            <a:gdLst/>
            <a:ahLst/>
            <a:cxnLst/>
            <a:rect r="r" b="b" t="t" l="l"/>
            <a:pathLst>
              <a:path h="889746" w="889746">
                <a:moveTo>
                  <a:pt x="0" y="0"/>
                </a:moveTo>
                <a:lnTo>
                  <a:pt x="889746" y="0"/>
                </a:lnTo>
                <a:lnTo>
                  <a:pt x="889746" y="889745"/>
                </a:lnTo>
                <a:lnTo>
                  <a:pt x="0" y="88974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2326250"/>
            <a:ext cx="20569700" cy="6932050"/>
            <a:chOff x="0" y="0"/>
            <a:chExt cx="1398305" cy="471233"/>
          </a:xfrm>
        </p:grpSpPr>
        <p:sp>
          <p:nvSpPr>
            <p:cNvPr name="Freeform 3" id="3"/>
            <p:cNvSpPr/>
            <p:nvPr/>
          </p:nvSpPr>
          <p:spPr>
            <a:xfrm flipH="false" flipV="false" rot="0">
              <a:off x="0" y="0"/>
              <a:ext cx="1398305" cy="471233"/>
            </a:xfrm>
            <a:custGeom>
              <a:avLst/>
              <a:gdLst/>
              <a:ahLst/>
              <a:cxnLst/>
              <a:rect r="r" b="b" t="t" l="l"/>
              <a:pathLst>
                <a:path h="471233" w="1398305">
                  <a:moveTo>
                    <a:pt x="1195105" y="0"/>
                  </a:moveTo>
                  <a:cubicBezTo>
                    <a:pt x="1307329" y="0"/>
                    <a:pt x="1398305" y="105489"/>
                    <a:pt x="1398305" y="235616"/>
                  </a:cubicBezTo>
                  <a:cubicBezTo>
                    <a:pt x="1398305" y="365744"/>
                    <a:pt x="1307329" y="471233"/>
                    <a:pt x="1195105" y="471233"/>
                  </a:cubicBezTo>
                  <a:lnTo>
                    <a:pt x="203200" y="471233"/>
                  </a:lnTo>
                  <a:cubicBezTo>
                    <a:pt x="90976" y="471233"/>
                    <a:pt x="0" y="365744"/>
                    <a:pt x="0" y="235616"/>
                  </a:cubicBezTo>
                  <a:cubicBezTo>
                    <a:pt x="0" y="105489"/>
                    <a:pt x="90976" y="0"/>
                    <a:pt x="203200" y="0"/>
                  </a:cubicBezTo>
                  <a:close/>
                </a:path>
              </a:pathLst>
            </a:custGeom>
            <a:solidFill>
              <a:srgbClr val="D6801C"/>
            </a:solidFill>
          </p:spPr>
        </p:sp>
        <p:sp>
          <p:nvSpPr>
            <p:cNvPr name="TextBox 4" id="4"/>
            <p:cNvSpPr txBox="true"/>
            <p:nvPr/>
          </p:nvSpPr>
          <p:spPr>
            <a:xfrm>
              <a:off x="0" y="-38100"/>
              <a:ext cx="1398305" cy="509333"/>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4178795" y="4700989"/>
            <a:ext cx="11491722" cy="4307513"/>
          </a:xfrm>
          <a:custGeom>
            <a:avLst/>
            <a:gdLst/>
            <a:ahLst/>
            <a:cxnLst/>
            <a:rect r="r" b="b" t="t" l="l"/>
            <a:pathLst>
              <a:path h="4307513" w="11491722">
                <a:moveTo>
                  <a:pt x="0" y="0"/>
                </a:moveTo>
                <a:lnTo>
                  <a:pt x="11491722" y="0"/>
                </a:lnTo>
                <a:lnTo>
                  <a:pt x="11491722" y="4307514"/>
                </a:lnTo>
                <a:lnTo>
                  <a:pt x="0" y="4307514"/>
                </a:lnTo>
                <a:lnTo>
                  <a:pt x="0" y="0"/>
                </a:lnTo>
                <a:close/>
              </a:path>
            </a:pathLst>
          </a:custGeom>
          <a:blipFill>
            <a:blip r:embed="rId2"/>
            <a:stretch>
              <a:fillRect l="0" t="0" r="0" b="0"/>
            </a:stretch>
          </a:blipFill>
        </p:spPr>
      </p:sp>
      <p:sp>
        <p:nvSpPr>
          <p:cNvPr name="TextBox 6" id="6"/>
          <p:cNvSpPr txBox="true"/>
          <p:nvPr/>
        </p:nvSpPr>
        <p:spPr>
          <a:xfrm rot="0">
            <a:off x="1028700" y="261005"/>
            <a:ext cx="16230600" cy="2065245"/>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Ultra-Bold"/>
                <a:ea typeface="Poppins Ultra-Bold"/>
                <a:cs typeface="Poppins Ultra-Bold"/>
                <a:sym typeface="Poppins Ultra-Bold"/>
              </a:rPr>
              <a:t>Einstein Trust Layer: Response Journey</a:t>
            </a:r>
          </a:p>
        </p:txBody>
      </p:sp>
      <p:sp>
        <p:nvSpPr>
          <p:cNvPr name="TextBox 7" id="7"/>
          <p:cNvSpPr txBox="true"/>
          <p:nvPr/>
        </p:nvSpPr>
        <p:spPr>
          <a:xfrm rot="0">
            <a:off x="2281322" y="3017963"/>
            <a:ext cx="14977978" cy="2125537"/>
          </a:xfrm>
          <a:prstGeom prst="rect">
            <a:avLst/>
          </a:prstGeom>
        </p:spPr>
        <p:txBody>
          <a:bodyPr anchor="t" rtlCol="false" tIns="0" lIns="0" bIns="0" rIns="0">
            <a:spAutoFit/>
          </a:bodyPr>
          <a:lstStyle/>
          <a:p>
            <a:pPr algn="just">
              <a:lnSpc>
                <a:spcPts val="4183"/>
              </a:lnSpc>
            </a:pPr>
            <a:r>
              <a:rPr lang="en-US" sz="2988" b="true">
                <a:solidFill>
                  <a:srgbClr val="FFFFFF"/>
                </a:solidFill>
                <a:latin typeface="Poppins Medium"/>
                <a:ea typeface="Poppins Medium"/>
                <a:cs typeface="Poppins Medium"/>
                <a:sym typeface="Poppins Medium"/>
              </a:rPr>
              <a:t>When the generated response is returned from the large language model, the Einstein Trust Layer applies certain policies and processes to make sure the response is safe and useful.</a:t>
            </a:r>
          </a:p>
          <a:p>
            <a:pPr algn="just">
              <a:lnSpc>
                <a:spcPts val="4183"/>
              </a:lnSpc>
              <a:spcBef>
                <a:spcPct val="0"/>
              </a:spcBef>
            </a:pPr>
          </a:p>
        </p:txBody>
      </p:sp>
    </p:spTree>
  </p:cSld>
  <p:clrMapOvr>
    <a:masterClrMapping/>
  </p:clrMapOvr>
</p:sld>
</file>

<file path=ppt/slides/slide2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2326250"/>
            <a:ext cx="20569700" cy="6932050"/>
            <a:chOff x="0" y="0"/>
            <a:chExt cx="1398305" cy="471233"/>
          </a:xfrm>
        </p:grpSpPr>
        <p:sp>
          <p:nvSpPr>
            <p:cNvPr name="Freeform 3" id="3"/>
            <p:cNvSpPr/>
            <p:nvPr/>
          </p:nvSpPr>
          <p:spPr>
            <a:xfrm flipH="false" flipV="false" rot="0">
              <a:off x="0" y="0"/>
              <a:ext cx="1398305" cy="471233"/>
            </a:xfrm>
            <a:custGeom>
              <a:avLst/>
              <a:gdLst/>
              <a:ahLst/>
              <a:cxnLst/>
              <a:rect r="r" b="b" t="t" l="l"/>
              <a:pathLst>
                <a:path h="471233" w="1398305">
                  <a:moveTo>
                    <a:pt x="1195105" y="0"/>
                  </a:moveTo>
                  <a:cubicBezTo>
                    <a:pt x="1307329" y="0"/>
                    <a:pt x="1398305" y="105489"/>
                    <a:pt x="1398305" y="235616"/>
                  </a:cubicBezTo>
                  <a:cubicBezTo>
                    <a:pt x="1398305" y="365744"/>
                    <a:pt x="1307329" y="471233"/>
                    <a:pt x="1195105" y="471233"/>
                  </a:cubicBezTo>
                  <a:lnTo>
                    <a:pt x="203200" y="471233"/>
                  </a:lnTo>
                  <a:cubicBezTo>
                    <a:pt x="90976" y="471233"/>
                    <a:pt x="0" y="365744"/>
                    <a:pt x="0" y="235616"/>
                  </a:cubicBezTo>
                  <a:cubicBezTo>
                    <a:pt x="0" y="105489"/>
                    <a:pt x="90976" y="0"/>
                    <a:pt x="203200" y="0"/>
                  </a:cubicBezTo>
                  <a:close/>
                </a:path>
              </a:pathLst>
            </a:custGeom>
            <a:solidFill>
              <a:srgbClr val="D6801C"/>
            </a:solidFill>
          </p:spPr>
        </p:sp>
        <p:sp>
          <p:nvSpPr>
            <p:cNvPr name="TextBox 4" id="4"/>
            <p:cNvSpPr txBox="true"/>
            <p:nvPr/>
          </p:nvSpPr>
          <p:spPr>
            <a:xfrm>
              <a:off x="0" y="-38100"/>
              <a:ext cx="1398305" cy="50933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028700" y="261005"/>
            <a:ext cx="16230600" cy="2065245"/>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Ultra-Bold"/>
                <a:ea typeface="Poppins Ultra-Bold"/>
                <a:cs typeface="Poppins Ultra-Bold"/>
                <a:sym typeface="Poppins Ultra-Bold"/>
              </a:rPr>
              <a:t>Toxicity Detection</a:t>
            </a:r>
          </a:p>
          <a:p>
            <a:pPr algn="l">
              <a:lnSpc>
                <a:spcPts val="7934"/>
              </a:lnSpc>
            </a:pPr>
          </a:p>
        </p:txBody>
      </p:sp>
      <p:sp>
        <p:nvSpPr>
          <p:cNvPr name="TextBox 6" id="6"/>
          <p:cNvSpPr txBox="true"/>
          <p:nvPr/>
        </p:nvSpPr>
        <p:spPr>
          <a:xfrm rot="0">
            <a:off x="2075461" y="2998913"/>
            <a:ext cx="15420174" cy="2752085"/>
          </a:xfrm>
          <a:prstGeom prst="rect">
            <a:avLst/>
          </a:prstGeom>
        </p:spPr>
        <p:txBody>
          <a:bodyPr anchor="t" rtlCol="false" tIns="0" lIns="0" bIns="0" rIns="0">
            <a:spAutoFit/>
          </a:bodyPr>
          <a:lstStyle/>
          <a:p>
            <a:pPr algn="just">
              <a:lnSpc>
                <a:spcPts val="4307"/>
              </a:lnSpc>
            </a:pPr>
            <a:r>
              <a:rPr lang="en-US" sz="3076" b="true">
                <a:solidFill>
                  <a:srgbClr val="FFFFFF"/>
                </a:solidFill>
                <a:latin typeface="Poppins Medium"/>
                <a:ea typeface="Poppins Medium"/>
                <a:cs typeface="Poppins Medium"/>
                <a:sym typeface="Poppins Medium"/>
              </a:rPr>
              <a:t>The AI-generated responses are checked for harmful or inappropriate content. This process includes a toxicity score, which shows how likely the response is to contain harmful content. The score and its related categories are saved in Data Cloud.</a:t>
            </a:r>
          </a:p>
          <a:p>
            <a:pPr algn="just">
              <a:lnSpc>
                <a:spcPts val="4307"/>
              </a:lnSpc>
              <a:spcBef>
                <a:spcPct val="0"/>
              </a:spcBef>
            </a:pPr>
          </a:p>
        </p:txBody>
      </p:sp>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2326250"/>
            <a:ext cx="20569700" cy="6932050"/>
            <a:chOff x="0" y="0"/>
            <a:chExt cx="1398305" cy="471233"/>
          </a:xfrm>
        </p:grpSpPr>
        <p:sp>
          <p:nvSpPr>
            <p:cNvPr name="Freeform 3" id="3"/>
            <p:cNvSpPr/>
            <p:nvPr/>
          </p:nvSpPr>
          <p:spPr>
            <a:xfrm flipH="false" flipV="false" rot="0">
              <a:off x="0" y="0"/>
              <a:ext cx="1398305" cy="471233"/>
            </a:xfrm>
            <a:custGeom>
              <a:avLst/>
              <a:gdLst/>
              <a:ahLst/>
              <a:cxnLst/>
              <a:rect r="r" b="b" t="t" l="l"/>
              <a:pathLst>
                <a:path h="471233" w="1398305">
                  <a:moveTo>
                    <a:pt x="1195105" y="0"/>
                  </a:moveTo>
                  <a:cubicBezTo>
                    <a:pt x="1307329" y="0"/>
                    <a:pt x="1398305" y="105489"/>
                    <a:pt x="1398305" y="235616"/>
                  </a:cubicBezTo>
                  <a:cubicBezTo>
                    <a:pt x="1398305" y="365744"/>
                    <a:pt x="1307329" y="471233"/>
                    <a:pt x="1195105" y="471233"/>
                  </a:cubicBezTo>
                  <a:lnTo>
                    <a:pt x="203200" y="471233"/>
                  </a:lnTo>
                  <a:cubicBezTo>
                    <a:pt x="90976" y="471233"/>
                    <a:pt x="0" y="365744"/>
                    <a:pt x="0" y="235616"/>
                  </a:cubicBezTo>
                  <a:cubicBezTo>
                    <a:pt x="0" y="105489"/>
                    <a:pt x="90976" y="0"/>
                    <a:pt x="203200" y="0"/>
                  </a:cubicBezTo>
                  <a:close/>
                </a:path>
              </a:pathLst>
            </a:custGeom>
            <a:solidFill>
              <a:srgbClr val="D6801C"/>
            </a:solidFill>
          </p:spPr>
        </p:sp>
        <p:sp>
          <p:nvSpPr>
            <p:cNvPr name="TextBox 4" id="4"/>
            <p:cNvSpPr txBox="true"/>
            <p:nvPr/>
          </p:nvSpPr>
          <p:spPr>
            <a:xfrm>
              <a:off x="0" y="-38100"/>
              <a:ext cx="1398305" cy="50933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028700" y="261005"/>
            <a:ext cx="16230600" cy="2065245"/>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Ultra-Bold"/>
                <a:ea typeface="Poppins Ultra-Bold"/>
                <a:cs typeface="Poppins Ultra-Bold"/>
                <a:sym typeface="Poppins Ultra-Bold"/>
              </a:rPr>
              <a:t>Data Demasking</a:t>
            </a:r>
          </a:p>
          <a:p>
            <a:pPr algn="l">
              <a:lnSpc>
                <a:spcPts val="7934"/>
              </a:lnSpc>
            </a:pPr>
          </a:p>
        </p:txBody>
      </p:sp>
      <p:sp>
        <p:nvSpPr>
          <p:cNvPr name="TextBox 6" id="6"/>
          <p:cNvSpPr txBox="true"/>
          <p:nvPr/>
        </p:nvSpPr>
        <p:spPr>
          <a:xfrm rot="0">
            <a:off x="2075461" y="2998913"/>
            <a:ext cx="15420174" cy="2752085"/>
          </a:xfrm>
          <a:prstGeom prst="rect">
            <a:avLst/>
          </a:prstGeom>
        </p:spPr>
        <p:txBody>
          <a:bodyPr anchor="t" rtlCol="false" tIns="0" lIns="0" bIns="0" rIns="0">
            <a:spAutoFit/>
          </a:bodyPr>
          <a:lstStyle/>
          <a:p>
            <a:pPr algn="just">
              <a:lnSpc>
                <a:spcPts val="4307"/>
              </a:lnSpc>
            </a:pPr>
            <a:r>
              <a:rPr lang="en-US" sz="3076" b="true">
                <a:solidFill>
                  <a:srgbClr val="FFFFFF"/>
                </a:solidFill>
                <a:latin typeface="Poppins Medium"/>
                <a:ea typeface="Poppins Medium"/>
                <a:cs typeface="Poppins Medium"/>
                <a:sym typeface="Poppins Medium"/>
              </a:rPr>
              <a:t>The placeholders used to hide data during the prompt are now replaced with the actual data. The relationship between the original data and the placeholders is used to fill in the response, making it useful and meaningful when sent back.</a:t>
            </a:r>
          </a:p>
          <a:p>
            <a:pPr algn="just">
              <a:lnSpc>
                <a:spcPts val="4307"/>
              </a:lnSpc>
              <a:spcBef>
                <a:spcPct val="0"/>
              </a:spcBef>
            </a:pP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2326250"/>
            <a:ext cx="20569700" cy="6932050"/>
            <a:chOff x="0" y="0"/>
            <a:chExt cx="1398305" cy="471233"/>
          </a:xfrm>
        </p:grpSpPr>
        <p:sp>
          <p:nvSpPr>
            <p:cNvPr name="Freeform 3" id="3"/>
            <p:cNvSpPr/>
            <p:nvPr/>
          </p:nvSpPr>
          <p:spPr>
            <a:xfrm flipH="false" flipV="false" rot="0">
              <a:off x="0" y="0"/>
              <a:ext cx="1398305" cy="471233"/>
            </a:xfrm>
            <a:custGeom>
              <a:avLst/>
              <a:gdLst/>
              <a:ahLst/>
              <a:cxnLst/>
              <a:rect r="r" b="b" t="t" l="l"/>
              <a:pathLst>
                <a:path h="471233" w="1398305">
                  <a:moveTo>
                    <a:pt x="1195105" y="0"/>
                  </a:moveTo>
                  <a:cubicBezTo>
                    <a:pt x="1307329" y="0"/>
                    <a:pt x="1398305" y="105489"/>
                    <a:pt x="1398305" y="235616"/>
                  </a:cubicBezTo>
                  <a:cubicBezTo>
                    <a:pt x="1398305" y="365744"/>
                    <a:pt x="1307329" y="471233"/>
                    <a:pt x="1195105" y="471233"/>
                  </a:cubicBezTo>
                  <a:lnTo>
                    <a:pt x="203200" y="471233"/>
                  </a:lnTo>
                  <a:cubicBezTo>
                    <a:pt x="90976" y="471233"/>
                    <a:pt x="0" y="365744"/>
                    <a:pt x="0" y="235616"/>
                  </a:cubicBezTo>
                  <a:cubicBezTo>
                    <a:pt x="0" y="105489"/>
                    <a:pt x="90976" y="0"/>
                    <a:pt x="203200" y="0"/>
                  </a:cubicBezTo>
                  <a:close/>
                </a:path>
              </a:pathLst>
            </a:custGeom>
            <a:solidFill>
              <a:srgbClr val="D6801C"/>
            </a:solidFill>
          </p:spPr>
        </p:sp>
        <p:sp>
          <p:nvSpPr>
            <p:cNvPr name="TextBox 4" id="4"/>
            <p:cNvSpPr txBox="true"/>
            <p:nvPr/>
          </p:nvSpPr>
          <p:spPr>
            <a:xfrm>
              <a:off x="0" y="-38100"/>
              <a:ext cx="1398305" cy="50933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028700" y="261005"/>
            <a:ext cx="16230600" cy="2065245"/>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Ultra-Bold"/>
                <a:ea typeface="Poppins Ultra-Bold"/>
                <a:cs typeface="Poppins Ultra-Bold"/>
                <a:sym typeface="Poppins Ultra-Bold"/>
              </a:rPr>
              <a:t>Feedback and Audit</a:t>
            </a:r>
          </a:p>
          <a:p>
            <a:pPr algn="l">
              <a:lnSpc>
                <a:spcPts val="7934"/>
              </a:lnSpc>
            </a:pPr>
          </a:p>
        </p:txBody>
      </p:sp>
      <p:sp>
        <p:nvSpPr>
          <p:cNvPr name="TextBox 6" id="6"/>
          <p:cNvSpPr txBox="true"/>
          <p:nvPr/>
        </p:nvSpPr>
        <p:spPr>
          <a:xfrm rot="0">
            <a:off x="1734828" y="3576159"/>
            <a:ext cx="16021079" cy="3982716"/>
          </a:xfrm>
          <a:prstGeom prst="rect">
            <a:avLst/>
          </a:prstGeom>
        </p:spPr>
        <p:txBody>
          <a:bodyPr anchor="t" rtlCol="false" tIns="0" lIns="0" bIns="0" rIns="0">
            <a:spAutoFit/>
          </a:bodyPr>
          <a:lstStyle/>
          <a:p>
            <a:pPr algn="just">
              <a:lnSpc>
                <a:spcPts val="4474"/>
              </a:lnSpc>
            </a:pPr>
            <a:r>
              <a:rPr lang="en-US" sz="3196" b="true">
                <a:solidFill>
                  <a:srgbClr val="FFFFFF"/>
                </a:solidFill>
                <a:latin typeface="Poppins Medium"/>
                <a:ea typeface="Poppins Medium"/>
                <a:cs typeface="Poppins Medium"/>
                <a:sym typeface="Poppins Medium"/>
              </a:rPr>
              <a:t>When a response is shown in Salesforce, you can choose to accept, modify, or reject it. You can also give explicit feedback. This feedback, along with other details like the original prompt, masked prompt, toxicity scores, and the AI's original and final outputs, is saved in Data Cloud.</a:t>
            </a:r>
          </a:p>
          <a:p>
            <a:pPr algn="just">
              <a:lnSpc>
                <a:spcPts val="4474"/>
              </a:lnSpc>
            </a:pPr>
            <a:r>
              <a:rPr lang="en-US" sz="3196" b="true">
                <a:solidFill>
                  <a:srgbClr val="FFFFFF"/>
                </a:solidFill>
                <a:latin typeface="Poppins Medium"/>
                <a:ea typeface="Poppins Medium"/>
                <a:cs typeface="Poppins Medium"/>
                <a:sym typeface="Poppins Medium"/>
              </a:rPr>
              <a:t>You control how long this data stays in your Data Cloud instance, and Salesforce keeps it for 30 days for compliance reasons.</a:t>
            </a:r>
          </a:p>
          <a:p>
            <a:pPr algn="just">
              <a:lnSpc>
                <a:spcPts val="4474"/>
              </a:lnSpc>
              <a:spcBef>
                <a:spcPct val="0"/>
              </a:spcBef>
            </a:pPr>
          </a:p>
        </p:txBody>
      </p:sp>
    </p:spTree>
  </p:cSld>
  <p:clrMapOvr>
    <a:masterClrMapping/>
  </p:clrMapOvr>
</p:sld>
</file>

<file path=ppt/slides/slide2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Tree>
  </p:cSld>
  <p:clrMapOvr>
    <a:masterClrMapping/>
  </p:clrMapOvr>
</p:sld>
</file>

<file path=ppt/slides/slide2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2326250"/>
            <a:ext cx="20569700" cy="6932050"/>
            <a:chOff x="0" y="0"/>
            <a:chExt cx="1398305" cy="471233"/>
          </a:xfrm>
        </p:grpSpPr>
        <p:sp>
          <p:nvSpPr>
            <p:cNvPr name="Freeform 3" id="3"/>
            <p:cNvSpPr/>
            <p:nvPr/>
          </p:nvSpPr>
          <p:spPr>
            <a:xfrm flipH="false" flipV="false" rot="0">
              <a:off x="0" y="0"/>
              <a:ext cx="1398305" cy="471233"/>
            </a:xfrm>
            <a:custGeom>
              <a:avLst/>
              <a:gdLst/>
              <a:ahLst/>
              <a:cxnLst/>
              <a:rect r="r" b="b" t="t" l="l"/>
              <a:pathLst>
                <a:path h="471233" w="1398305">
                  <a:moveTo>
                    <a:pt x="1195105" y="0"/>
                  </a:moveTo>
                  <a:cubicBezTo>
                    <a:pt x="1307329" y="0"/>
                    <a:pt x="1398305" y="105489"/>
                    <a:pt x="1398305" y="235616"/>
                  </a:cubicBezTo>
                  <a:cubicBezTo>
                    <a:pt x="1398305" y="365744"/>
                    <a:pt x="1307329" y="471233"/>
                    <a:pt x="1195105" y="471233"/>
                  </a:cubicBezTo>
                  <a:lnTo>
                    <a:pt x="203200" y="471233"/>
                  </a:lnTo>
                  <a:cubicBezTo>
                    <a:pt x="90976" y="471233"/>
                    <a:pt x="0" y="365744"/>
                    <a:pt x="0" y="235616"/>
                  </a:cubicBezTo>
                  <a:cubicBezTo>
                    <a:pt x="0" y="105489"/>
                    <a:pt x="90976" y="0"/>
                    <a:pt x="203200" y="0"/>
                  </a:cubicBezTo>
                  <a:close/>
                </a:path>
              </a:pathLst>
            </a:custGeom>
            <a:solidFill>
              <a:srgbClr val="D6801C"/>
            </a:solidFill>
          </p:spPr>
        </p:sp>
        <p:sp>
          <p:nvSpPr>
            <p:cNvPr name="TextBox 4" id="4"/>
            <p:cNvSpPr txBox="true"/>
            <p:nvPr/>
          </p:nvSpPr>
          <p:spPr>
            <a:xfrm>
              <a:off x="0" y="-38100"/>
              <a:ext cx="1398305" cy="50933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028700" y="261005"/>
            <a:ext cx="16230600" cy="1061197"/>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Bold"/>
                <a:ea typeface="Poppins Bold"/>
                <a:cs typeface="Poppins Bold"/>
                <a:sym typeface="Poppins Bold"/>
              </a:rPr>
              <a:t>Prompt Builder (37%)</a:t>
            </a:r>
          </a:p>
        </p:txBody>
      </p:sp>
      <p:sp>
        <p:nvSpPr>
          <p:cNvPr name="TextBox 6" id="6"/>
          <p:cNvSpPr txBox="true"/>
          <p:nvPr/>
        </p:nvSpPr>
        <p:spPr>
          <a:xfrm rot="0">
            <a:off x="1720146" y="3180474"/>
            <a:ext cx="16295348" cy="5118828"/>
          </a:xfrm>
          <a:prstGeom prst="rect">
            <a:avLst/>
          </a:prstGeom>
        </p:spPr>
        <p:txBody>
          <a:bodyPr anchor="t" rtlCol="false" tIns="0" lIns="0" bIns="0" rIns="0">
            <a:spAutoFit/>
          </a:bodyPr>
          <a:lstStyle/>
          <a:p>
            <a:pPr algn="just" marL="776450" indent="-388225" lvl="1">
              <a:lnSpc>
                <a:spcPts val="5034"/>
              </a:lnSpc>
              <a:buFont typeface="Arial"/>
              <a:buChar char="•"/>
            </a:pPr>
            <a:r>
              <a:rPr lang="en-US" b="true" sz="3596" strike="noStrike" u="none">
                <a:solidFill>
                  <a:srgbClr val="FFFFFF"/>
                </a:solidFill>
                <a:latin typeface="Poppins Medium"/>
                <a:ea typeface="Poppins Medium"/>
                <a:cs typeface="Poppins Medium"/>
                <a:sym typeface="Poppins Medium"/>
              </a:rPr>
              <a:t>Given business requirements, identify when it’s appropriate to use Prompt Builder.</a:t>
            </a:r>
          </a:p>
          <a:p>
            <a:pPr algn="just" marL="776450" indent="-388225" lvl="1">
              <a:lnSpc>
                <a:spcPts val="5034"/>
              </a:lnSpc>
              <a:buFont typeface="Arial"/>
              <a:buChar char="•"/>
            </a:pPr>
            <a:r>
              <a:rPr lang="en-US" b="true" sz="3596" strike="noStrike" u="none">
                <a:solidFill>
                  <a:srgbClr val="FFFFFF"/>
                </a:solidFill>
                <a:latin typeface="Poppins Medium"/>
                <a:ea typeface="Poppins Medium"/>
                <a:cs typeface="Poppins Medium"/>
                <a:sym typeface="Poppins Medium"/>
              </a:rPr>
              <a:t>Identify the right user roles to manage and execute prompt templates.</a:t>
            </a:r>
          </a:p>
          <a:p>
            <a:pPr algn="just" marL="776450" indent="-388225" lvl="1">
              <a:lnSpc>
                <a:spcPts val="5034"/>
              </a:lnSpc>
              <a:buFont typeface="Arial"/>
              <a:buChar char="•"/>
            </a:pPr>
            <a:r>
              <a:rPr lang="en-US" b="true" sz="3596" strike="noStrike" u="none">
                <a:solidFill>
                  <a:srgbClr val="FFFFFF"/>
                </a:solidFill>
                <a:latin typeface="Poppins Medium"/>
                <a:ea typeface="Poppins Medium"/>
                <a:cs typeface="Poppins Medium"/>
                <a:sym typeface="Poppins Medium"/>
              </a:rPr>
              <a:t>Identify the considerations for creating a prompt template.</a:t>
            </a:r>
          </a:p>
          <a:p>
            <a:pPr algn="just" marL="776450" indent="-388225" lvl="1">
              <a:lnSpc>
                <a:spcPts val="5034"/>
              </a:lnSpc>
              <a:buFont typeface="Arial"/>
              <a:buChar char="•"/>
            </a:pPr>
            <a:r>
              <a:rPr lang="en-US" b="true" sz="3596" strike="noStrike" u="none">
                <a:solidFill>
                  <a:srgbClr val="FFFFFF"/>
                </a:solidFill>
                <a:latin typeface="Poppins Medium"/>
                <a:ea typeface="Poppins Medium"/>
                <a:cs typeface="Poppins Medium"/>
                <a:sym typeface="Poppins Medium"/>
              </a:rPr>
              <a:t>Given a scenario, identify the appropriate grounding technique.</a:t>
            </a:r>
          </a:p>
          <a:p>
            <a:pPr algn="just" marL="776450" indent="-388225" lvl="1">
              <a:lnSpc>
                <a:spcPts val="5034"/>
              </a:lnSpc>
              <a:buFont typeface="Arial"/>
              <a:buChar char="•"/>
            </a:pPr>
            <a:r>
              <a:rPr lang="en-US" b="true" sz="3596" strike="noStrike" u="none">
                <a:solidFill>
                  <a:srgbClr val="FFFFFF"/>
                </a:solidFill>
                <a:latin typeface="Poppins Medium"/>
                <a:ea typeface="Poppins Medium"/>
                <a:cs typeface="Poppins Medium"/>
                <a:sym typeface="Poppins Medium"/>
              </a:rPr>
              <a:t>Explain the process for creating, activating, and executing prompt templates.</a:t>
            </a:r>
          </a:p>
        </p:txBody>
      </p:sp>
    </p:spTree>
  </p:cSld>
  <p:clrMapOvr>
    <a:masterClrMapping/>
  </p:clrMapOvr>
</p:sld>
</file>

<file path=ppt/slides/slide2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2326250"/>
            <a:ext cx="20569700" cy="6932050"/>
            <a:chOff x="0" y="0"/>
            <a:chExt cx="1398305" cy="471233"/>
          </a:xfrm>
        </p:grpSpPr>
        <p:sp>
          <p:nvSpPr>
            <p:cNvPr name="Freeform 3" id="3"/>
            <p:cNvSpPr/>
            <p:nvPr/>
          </p:nvSpPr>
          <p:spPr>
            <a:xfrm flipH="false" flipV="false" rot="0">
              <a:off x="0" y="0"/>
              <a:ext cx="1398305" cy="471233"/>
            </a:xfrm>
            <a:custGeom>
              <a:avLst/>
              <a:gdLst/>
              <a:ahLst/>
              <a:cxnLst/>
              <a:rect r="r" b="b" t="t" l="l"/>
              <a:pathLst>
                <a:path h="471233" w="1398305">
                  <a:moveTo>
                    <a:pt x="1195105" y="0"/>
                  </a:moveTo>
                  <a:cubicBezTo>
                    <a:pt x="1307329" y="0"/>
                    <a:pt x="1398305" y="105489"/>
                    <a:pt x="1398305" y="235616"/>
                  </a:cubicBezTo>
                  <a:cubicBezTo>
                    <a:pt x="1398305" y="365744"/>
                    <a:pt x="1307329" y="471233"/>
                    <a:pt x="1195105" y="471233"/>
                  </a:cubicBezTo>
                  <a:lnTo>
                    <a:pt x="203200" y="471233"/>
                  </a:lnTo>
                  <a:cubicBezTo>
                    <a:pt x="90976" y="471233"/>
                    <a:pt x="0" y="365744"/>
                    <a:pt x="0" y="235616"/>
                  </a:cubicBezTo>
                  <a:cubicBezTo>
                    <a:pt x="0" y="105489"/>
                    <a:pt x="90976" y="0"/>
                    <a:pt x="203200" y="0"/>
                  </a:cubicBezTo>
                  <a:close/>
                </a:path>
              </a:pathLst>
            </a:custGeom>
            <a:solidFill>
              <a:srgbClr val="D6801C"/>
            </a:solidFill>
          </p:spPr>
        </p:sp>
        <p:sp>
          <p:nvSpPr>
            <p:cNvPr name="TextBox 4" id="4"/>
            <p:cNvSpPr txBox="true"/>
            <p:nvPr/>
          </p:nvSpPr>
          <p:spPr>
            <a:xfrm>
              <a:off x="0" y="-38100"/>
              <a:ext cx="1398305" cy="50933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028700" y="261005"/>
            <a:ext cx="16230600" cy="2065245"/>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Bold"/>
                <a:ea typeface="Poppins Bold"/>
                <a:cs typeface="Poppins Bold"/>
                <a:sym typeface="Poppins Bold"/>
              </a:rPr>
              <a:t>What Is a Prompt?</a:t>
            </a:r>
          </a:p>
          <a:p>
            <a:pPr algn="l">
              <a:lnSpc>
                <a:spcPts val="7934"/>
              </a:lnSpc>
            </a:pPr>
          </a:p>
        </p:txBody>
      </p:sp>
      <p:sp>
        <p:nvSpPr>
          <p:cNvPr name="TextBox 6" id="6"/>
          <p:cNvSpPr txBox="true"/>
          <p:nvPr/>
        </p:nvSpPr>
        <p:spPr>
          <a:xfrm rot="0">
            <a:off x="1515767" y="2861386"/>
            <a:ext cx="16454310" cy="5757003"/>
          </a:xfrm>
          <a:prstGeom prst="rect">
            <a:avLst/>
          </a:prstGeom>
        </p:spPr>
        <p:txBody>
          <a:bodyPr anchor="t" rtlCol="false" tIns="0" lIns="0" bIns="0" rIns="0">
            <a:spAutoFit/>
          </a:bodyPr>
          <a:lstStyle/>
          <a:p>
            <a:pPr algn="just" marL="776450" indent="-388225" lvl="1">
              <a:lnSpc>
                <a:spcPts val="5034"/>
              </a:lnSpc>
              <a:buFont typeface="Arial"/>
              <a:buChar char="•"/>
            </a:pPr>
            <a:r>
              <a:rPr lang="en-US" b="true" sz="3596">
                <a:solidFill>
                  <a:srgbClr val="FFFFFF"/>
                </a:solidFill>
                <a:latin typeface="Poppins Medium"/>
                <a:ea typeface="Poppins Medium"/>
                <a:cs typeface="Poppins Medium"/>
                <a:sym typeface="Poppins Medium"/>
              </a:rPr>
              <a:t>A prompt is a specific instruction or input provided to an AI model to generate a desired output, such as text, images, or code. Essentially, it’s a way to guide the AI in producing content that aligns with a particular goal or theme.</a:t>
            </a:r>
          </a:p>
          <a:p>
            <a:pPr algn="just" marL="776450" indent="-388225" lvl="1">
              <a:lnSpc>
                <a:spcPts val="5034"/>
              </a:lnSpc>
              <a:buFont typeface="Arial"/>
              <a:buChar char="•"/>
            </a:pPr>
            <a:r>
              <a:rPr lang="en-US" b="true" sz="3596">
                <a:solidFill>
                  <a:srgbClr val="FFFFFF"/>
                </a:solidFill>
                <a:latin typeface="Poppins Medium"/>
                <a:ea typeface="Poppins Medium"/>
                <a:cs typeface="Poppins Medium"/>
                <a:sym typeface="Poppins Medium"/>
              </a:rPr>
              <a:t>If we have to give instructions to ChatGPT, If you want the model to write a short story about a journey through space, you would provide a prompt like: Write a short story about a journey through space. The model then uses this prompt to generate text that fits the given theme.</a:t>
            </a:r>
          </a:p>
        </p:txBody>
      </p:sp>
    </p:spTree>
  </p:cSld>
  <p:clrMapOvr>
    <a:masterClrMapping/>
  </p:clrMapOvr>
</p:sld>
</file>

<file path=ppt/slides/slide2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2326250"/>
            <a:ext cx="15301249" cy="6932050"/>
            <a:chOff x="0" y="0"/>
            <a:chExt cx="1040162" cy="471233"/>
          </a:xfrm>
        </p:grpSpPr>
        <p:sp>
          <p:nvSpPr>
            <p:cNvPr name="Freeform 3" id="3"/>
            <p:cNvSpPr/>
            <p:nvPr/>
          </p:nvSpPr>
          <p:spPr>
            <a:xfrm flipH="false" flipV="false" rot="0">
              <a:off x="0" y="0"/>
              <a:ext cx="1040162" cy="471233"/>
            </a:xfrm>
            <a:custGeom>
              <a:avLst/>
              <a:gdLst/>
              <a:ahLst/>
              <a:cxnLst/>
              <a:rect r="r" b="b" t="t" l="l"/>
              <a:pathLst>
                <a:path h="471233" w="1040162">
                  <a:moveTo>
                    <a:pt x="836962" y="0"/>
                  </a:moveTo>
                  <a:cubicBezTo>
                    <a:pt x="949186" y="0"/>
                    <a:pt x="1040162" y="105489"/>
                    <a:pt x="1040162" y="235616"/>
                  </a:cubicBezTo>
                  <a:cubicBezTo>
                    <a:pt x="1040162" y="365744"/>
                    <a:pt x="949186" y="471233"/>
                    <a:pt x="836962" y="471233"/>
                  </a:cubicBezTo>
                  <a:lnTo>
                    <a:pt x="203200" y="471233"/>
                  </a:lnTo>
                  <a:cubicBezTo>
                    <a:pt x="90976" y="471233"/>
                    <a:pt x="0" y="365744"/>
                    <a:pt x="0" y="235616"/>
                  </a:cubicBezTo>
                  <a:cubicBezTo>
                    <a:pt x="0" y="105489"/>
                    <a:pt x="90976" y="0"/>
                    <a:pt x="203200" y="0"/>
                  </a:cubicBezTo>
                  <a:close/>
                </a:path>
              </a:pathLst>
            </a:custGeom>
            <a:solidFill>
              <a:srgbClr val="D1CFDB"/>
            </a:solidFill>
          </p:spPr>
        </p:sp>
        <p:sp>
          <p:nvSpPr>
            <p:cNvPr name="TextBox 4" id="4"/>
            <p:cNvSpPr txBox="true"/>
            <p:nvPr/>
          </p:nvSpPr>
          <p:spPr>
            <a:xfrm>
              <a:off x="0" y="-104775"/>
              <a:ext cx="1040162" cy="576008"/>
            </a:xfrm>
            <a:prstGeom prst="rect">
              <a:avLst/>
            </a:prstGeom>
          </p:spPr>
          <p:txBody>
            <a:bodyPr anchor="ctr" rtlCol="false" tIns="50800" lIns="50800" bIns="50800" rIns="50800"/>
            <a:lstStyle/>
            <a:p>
              <a:pPr algn="just" marL="776450" indent="-388225" lvl="1">
                <a:lnSpc>
                  <a:spcPts val="5034"/>
                </a:lnSpc>
                <a:spcBef>
                  <a:spcPct val="0"/>
                </a:spcBef>
                <a:buFont typeface="Arial"/>
                <a:buChar char="•"/>
              </a:pPr>
              <a:r>
                <a:rPr lang="en-US" b="true" sz="3596" strike="noStrike" u="none">
                  <a:solidFill>
                    <a:srgbClr val="000000"/>
                  </a:solidFill>
                  <a:latin typeface="Poppins Medium"/>
                  <a:ea typeface="Poppins Medium"/>
                  <a:cs typeface="Poppins Medium"/>
                  <a:sym typeface="Poppins Medium"/>
                </a:rPr>
                <a:t>A prompt template in Salesforce is a reusable prompt designed to interact with large language models (LLMs) to generate content. These templates include placeholders for specific details about customers, products, and other relevant data, which are filled in dynamically to create personalized prompts.</a:t>
              </a:r>
            </a:p>
          </p:txBody>
        </p:sp>
      </p:grpSp>
      <p:sp>
        <p:nvSpPr>
          <p:cNvPr name="TextBox 5" id="5"/>
          <p:cNvSpPr txBox="true"/>
          <p:nvPr/>
        </p:nvSpPr>
        <p:spPr>
          <a:xfrm rot="0">
            <a:off x="1028700" y="261005"/>
            <a:ext cx="16230600" cy="2065245"/>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Bold"/>
                <a:ea typeface="Poppins Bold"/>
                <a:cs typeface="Poppins Bold"/>
                <a:sym typeface="Poppins Bold"/>
              </a:rPr>
              <a:t>What Is a Prompt Template?</a:t>
            </a:r>
          </a:p>
          <a:p>
            <a:pPr algn="l">
              <a:lnSpc>
                <a:spcPts val="7934"/>
              </a:lnSpc>
            </a:pP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85828" y="1951274"/>
            <a:ext cx="14755603" cy="6972022"/>
          </a:xfrm>
          <a:custGeom>
            <a:avLst/>
            <a:gdLst/>
            <a:ahLst/>
            <a:cxnLst/>
            <a:rect r="r" b="b" t="t" l="l"/>
            <a:pathLst>
              <a:path h="6972022" w="14755603">
                <a:moveTo>
                  <a:pt x="0" y="0"/>
                </a:moveTo>
                <a:lnTo>
                  <a:pt x="14755603" y="0"/>
                </a:lnTo>
                <a:lnTo>
                  <a:pt x="14755603" y="6972023"/>
                </a:lnTo>
                <a:lnTo>
                  <a:pt x="0" y="6972023"/>
                </a:lnTo>
                <a:lnTo>
                  <a:pt x="0" y="0"/>
                </a:lnTo>
                <a:close/>
              </a:path>
            </a:pathLst>
          </a:custGeom>
          <a:blipFill>
            <a:blip r:embed="rId2"/>
            <a:stretch>
              <a:fillRect l="0" t="0" r="0" b="0"/>
            </a:stretch>
          </a:blipFill>
        </p:spPr>
      </p:sp>
      <p:sp>
        <p:nvSpPr>
          <p:cNvPr name="TextBox 3" id="3"/>
          <p:cNvSpPr txBox="true"/>
          <p:nvPr/>
        </p:nvSpPr>
        <p:spPr>
          <a:xfrm rot="0">
            <a:off x="1028700" y="261005"/>
            <a:ext cx="16230600" cy="2065245"/>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Bold"/>
                <a:ea typeface="Poppins Bold"/>
                <a:cs typeface="Poppins Bold"/>
                <a:sym typeface="Poppins Bold"/>
              </a:rPr>
              <a:t>What Is a Prompt Template?</a:t>
            </a:r>
          </a:p>
          <a:p>
            <a:pPr algn="l">
              <a:lnSpc>
                <a:spcPts val="7934"/>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536367" y="-5210866"/>
            <a:ext cx="14680367" cy="14680367"/>
            <a:chOff x="0" y="0"/>
            <a:chExt cx="837653" cy="837653"/>
          </a:xfrm>
        </p:grpSpPr>
        <p:sp>
          <p:nvSpPr>
            <p:cNvPr name="Freeform 3" id="3"/>
            <p:cNvSpPr/>
            <p:nvPr/>
          </p:nvSpPr>
          <p:spPr>
            <a:xfrm flipH="false" flipV="false" rot="0">
              <a:off x="0" y="0"/>
              <a:ext cx="837653" cy="837653"/>
            </a:xfrm>
            <a:custGeom>
              <a:avLst/>
              <a:gdLst/>
              <a:ahLst/>
              <a:cxnLst/>
              <a:rect r="r" b="b" t="t" l="l"/>
              <a:pathLst>
                <a:path h="837653" w="837653">
                  <a:moveTo>
                    <a:pt x="418826" y="0"/>
                  </a:moveTo>
                  <a:cubicBezTo>
                    <a:pt x="187515" y="0"/>
                    <a:pt x="0" y="187515"/>
                    <a:pt x="0" y="418826"/>
                  </a:cubicBezTo>
                  <a:cubicBezTo>
                    <a:pt x="0" y="650138"/>
                    <a:pt x="187515" y="837653"/>
                    <a:pt x="418826" y="837653"/>
                  </a:cubicBezTo>
                  <a:cubicBezTo>
                    <a:pt x="650138" y="837653"/>
                    <a:pt x="837653" y="650138"/>
                    <a:pt x="837653" y="418826"/>
                  </a:cubicBezTo>
                  <a:cubicBezTo>
                    <a:pt x="837653" y="187515"/>
                    <a:pt x="650138" y="0"/>
                    <a:pt x="418826" y="0"/>
                  </a:cubicBezTo>
                  <a:close/>
                </a:path>
              </a:pathLst>
            </a:custGeom>
            <a:solidFill>
              <a:srgbClr val="EDA711"/>
            </a:solidFill>
          </p:spPr>
        </p:sp>
        <p:sp>
          <p:nvSpPr>
            <p:cNvPr name="TextBox 4" id="4"/>
            <p:cNvSpPr txBox="true"/>
            <p:nvPr/>
          </p:nvSpPr>
          <p:spPr>
            <a:xfrm>
              <a:off x="78530" y="21380"/>
              <a:ext cx="680593" cy="73774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447477" y="-3456726"/>
            <a:ext cx="12502588" cy="11914587"/>
            <a:chOff x="0" y="0"/>
            <a:chExt cx="852913" cy="812800"/>
          </a:xfrm>
        </p:grpSpPr>
        <p:sp>
          <p:nvSpPr>
            <p:cNvPr name="Freeform 6" id="6"/>
            <p:cNvSpPr/>
            <p:nvPr/>
          </p:nvSpPr>
          <p:spPr>
            <a:xfrm flipH="false" flipV="false" rot="0">
              <a:off x="0" y="0"/>
              <a:ext cx="852913" cy="812800"/>
            </a:xfrm>
            <a:custGeom>
              <a:avLst/>
              <a:gdLst/>
              <a:ahLst/>
              <a:cxnLst/>
              <a:rect r="r" b="b" t="t" l="l"/>
              <a:pathLst>
                <a:path h="812800" w="852913">
                  <a:moveTo>
                    <a:pt x="426456" y="0"/>
                  </a:moveTo>
                  <a:cubicBezTo>
                    <a:pt x="190931" y="0"/>
                    <a:pt x="0" y="181951"/>
                    <a:pt x="0" y="406400"/>
                  </a:cubicBezTo>
                  <a:cubicBezTo>
                    <a:pt x="0" y="630849"/>
                    <a:pt x="190931" y="812800"/>
                    <a:pt x="426456" y="812800"/>
                  </a:cubicBezTo>
                  <a:cubicBezTo>
                    <a:pt x="661982" y="812800"/>
                    <a:pt x="852913" y="630849"/>
                    <a:pt x="852913" y="406400"/>
                  </a:cubicBezTo>
                  <a:cubicBezTo>
                    <a:pt x="852913" y="181951"/>
                    <a:pt x="661982" y="0"/>
                    <a:pt x="426456" y="0"/>
                  </a:cubicBezTo>
                  <a:close/>
                </a:path>
              </a:pathLst>
            </a:custGeom>
            <a:solidFill>
              <a:srgbClr val="FFBC00"/>
            </a:solidFill>
          </p:spPr>
        </p:sp>
        <p:sp>
          <p:nvSpPr>
            <p:cNvPr name="TextBox 7" id="7"/>
            <p:cNvSpPr txBox="true"/>
            <p:nvPr/>
          </p:nvSpPr>
          <p:spPr>
            <a:xfrm>
              <a:off x="79961" y="19050"/>
              <a:ext cx="692992" cy="71755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3739860" y="-3414336"/>
            <a:ext cx="11087352" cy="11087308"/>
            <a:chOff x="0" y="0"/>
            <a:chExt cx="6350000" cy="6349975"/>
          </a:xfrm>
        </p:grpSpPr>
        <p:sp>
          <p:nvSpPr>
            <p:cNvPr name="Freeform 9" id="9"/>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2"/>
              <a:stretch>
                <a:fillRect l="-24999" t="0" r="-24999" b="0"/>
              </a:stretch>
            </a:blipFill>
          </p:spPr>
        </p:sp>
      </p:grpSp>
      <p:sp>
        <p:nvSpPr>
          <p:cNvPr name="TextBox 10" id="10"/>
          <p:cNvSpPr txBox="true"/>
          <p:nvPr/>
        </p:nvSpPr>
        <p:spPr>
          <a:xfrm rot="0">
            <a:off x="9144000" y="1300418"/>
            <a:ext cx="8471398" cy="2333625"/>
          </a:xfrm>
          <a:prstGeom prst="rect">
            <a:avLst/>
          </a:prstGeom>
        </p:spPr>
        <p:txBody>
          <a:bodyPr anchor="t" rtlCol="false" tIns="0" lIns="0" bIns="0" rIns="0">
            <a:spAutoFit/>
          </a:bodyPr>
          <a:lstStyle/>
          <a:p>
            <a:pPr algn="r">
              <a:lnSpc>
                <a:spcPts val="8984"/>
              </a:lnSpc>
            </a:pPr>
            <a:r>
              <a:rPr lang="en-US" b="true" sz="7487">
                <a:solidFill>
                  <a:srgbClr val="D6801C"/>
                </a:solidFill>
                <a:latin typeface="Poppins Ultra-Bold"/>
                <a:ea typeface="Poppins Ultra-Bold"/>
                <a:cs typeface="Poppins Ultra-Bold"/>
                <a:sym typeface="Poppins Ultra-Bold"/>
              </a:rPr>
              <a:t>Einstein Trust Layer 15% :</a:t>
            </a:r>
          </a:p>
        </p:txBody>
      </p:sp>
      <p:sp>
        <p:nvSpPr>
          <p:cNvPr name="TextBox 11" id="11"/>
          <p:cNvSpPr txBox="true"/>
          <p:nvPr/>
        </p:nvSpPr>
        <p:spPr>
          <a:xfrm rot="0">
            <a:off x="7522450" y="4643163"/>
            <a:ext cx="10433581" cy="3730625"/>
          </a:xfrm>
          <a:prstGeom prst="rect">
            <a:avLst/>
          </a:prstGeom>
        </p:spPr>
        <p:txBody>
          <a:bodyPr anchor="t" rtlCol="false" tIns="0" lIns="0" bIns="0" rIns="0">
            <a:spAutoFit/>
          </a:bodyPr>
          <a:lstStyle/>
          <a:p>
            <a:pPr algn="just" marL="755651" indent="-377825" lvl="1">
              <a:lnSpc>
                <a:spcPts val="4900"/>
              </a:lnSpc>
              <a:buFont typeface="Arial"/>
              <a:buChar char="•"/>
            </a:pPr>
            <a:r>
              <a:rPr lang="en-US" b="true" sz="3500">
                <a:solidFill>
                  <a:srgbClr val="000000"/>
                </a:solidFill>
                <a:latin typeface="Poppins Medium"/>
                <a:ea typeface="Poppins Medium"/>
                <a:cs typeface="Poppins Medium"/>
                <a:sym typeface="Poppins Medium"/>
              </a:rPr>
              <a:t>Identify the security, privacy, and grounding features of the Einstein Trust Layer.</a:t>
            </a:r>
          </a:p>
          <a:p>
            <a:pPr algn="just" marL="755651" indent="-377825" lvl="1">
              <a:lnSpc>
                <a:spcPts val="4900"/>
              </a:lnSpc>
              <a:spcBef>
                <a:spcPct val="0"/>
              </a:spcBef>
              <a:buFont typeface="Arial"/>
              <a:buChar char="•"/>
            </a:pPr>
            <a:r>
              <a:rPr lang="en-US" b="true" sz="3500">
                <a:solidFill>
                  <a:srgbClr val="000000"/>
                </a:solidFill>
                <a:latin typeface="Poppins Medium"/>
                <a:ea typeface="Poppins Medium"/>
                <a:cs typeface="Poppins Medium"/>
                <a:sym typeface="Poppins Medium"/>
              </a:rPr>
              <a:t>Implement and manage the Einstein Trust Layer.</a:t>
            </a:r>
          </a:p>
          <a:p>
            <a:pPr algn="just">
              <a:lnSpc>
                <a:spcPts val="4900"/>
              </a:lnSpc>
              <a:spcBef>
                <a:spcPct val="0"/>
              </a:spcBef>
            </a:pPr>
          </a:p>
        </p:txBody>
      </p:sp>
    </p:spTree>
  </p:cSld>
  <p:clrMapOvr>
    <a:masterClrMapping/>
  </p:clrMapOvr>
</p:sld>
</file>

<file path=ppt/slides/slide3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2326250"/>
            <a:ext cx="20569700" cy="6932050"/>
            <a:chOff x="0" y="0"/>
            <a:chExt cx="1398305" cy="471233"/>
          </a:xfrm>
        </p:grpSpPr>
        <p:sp>
          <p:nvSpPr>
            <p:cNvPr name="Freeform 3" id="3"/>
            <p:cNvSpPr/>
            <p:nvPr/>
          </p:nvSpPr>
          <p:spPr>
            <a:xfrm flipH="false" flipV="false" rot="0">
              <a:off x="0" y="0"/>
              <a:ext cx="1398305" cy="471233"/>
            </a:xfrm>
            <a:custGeom>
              <a:avLst/>
              <a:gdLst/>
              <a:ahLst/>
              <a:cxnLst/>
              <a:rect r="r" b="b" t="t" l="l"/>
              <a:pathLst>
                <a:path h="471233" w="1398305">
                  <a:moveTo>
                    <a:pt x="1195105" y="0"/>
                  </a:moveTo>
                  <a:cubicBezTo>
                    <a:pt x="1307329" y="0"/>
                    <a:pt x="1398305" y="105489"/>
                    <a:pt x="1398305" y="235616"/>
                  </a:cubicBezTo>
                  <a:cubicBezTo>
                    <a:pt x="1398305" y="365744"/>
                    <a:pt x="1307329" y="471233"/>
                    <a:pt x="1195105" y="471233"/>
                  </a:cubicBezTo>
                  <a:lnTo>
                    <a:pt x="203200" y="471233"/>
                  </a:lnTo>
                  <a:cubicBezTo>
                    <a:pt x="90976" y="471233"/>
                    <a:pt x="0" y="365744"/>
                    <a:pt x="0" y="235616"/>
                  </a:cubicBezTo>
                  <a:cubicBezTo>
                    <a:pt x="0" y="105489"/>
                    <a:pt x="90976" y="0"/>
                    <a:pt x="203200" y="0"/>
                  </a:cubicBezTo>
                  <a:close/>
                </a:path>
              </a:pathLst>
            </a:custGeom>
            <a:solidFill>
              <a:srgbClr val="D6801C"/>
            </a:solidFill>
          </p:spPr>
        </p:sp>
        <p:sp>
          <p:nvSpPr>
            <p:cNvPr name="TextBox 4" id="4"/>
            <p:cNvSpPr txBox="true"/>
            <p:nvPr/>
          </p:nvSpPr>
          <p:spPr>
            <a:xfrm>
              <a:off x="0" y="-38100"/>
              <a:ext cx="1398305" cy="50933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028700" y="261005"/>
            <a:ext cx="16230600" cy="2065245"/>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Bold"/>
                <a:ea typeface="Poppins Bold"/>
                <a:cs typeface="Poppins Bold"/>
                <a:sym typeface="Poppins Bold"/>
              </a:rPr>
              <a:t>What Is Prompt Builder?</a:t>
            </a:r>
          </a:p>
          <a:p>
            <a:pPr algn="l">
              <a:lnSpc>
                <a:spcPts val="7934"/>
              </a:lnSpc>
            </a:pPr>
          </a:p>
        </p:txBody>
      </p:sp>
      <p:sp>
        <p:nvSpPr>
          <p:cNvPr name="TextBox 6" id="6"/>
          <p:cNvSpPr txBox="true"/>
          <p:nvPr/>
        </p:nvSpPr>
        <p:spPr>
          <a:xfrm rot="0">
            <a:off x="1392042" y="2968985"/>
            <a:ext cx="16454310" cy="4480653"/>
          </a:xfrm>
          <a:prstGeom prst="rect">
            <a:avLst/>
          </a:prstGeom>
        </p:spPr>
        <p:txBody>
          <a:bodyPr anchor="t" rtlCol="false" tIns="0" lIns="0" bIns="0" rIns="0">
            <a:spAutoFit/>
          </a:bodyPr>
          <a:lstStyle/>
          <a:p>
            <a:pPr algn="just" marL="776450" indent="-388225" lvl="1">
              <a:lnSpc>
                <a:spcPts val="5034"/>
              </a:lnSpc>
              <a:buFont typeface="Arial"/>
              <a:buChar char="•"/>
            </a:pPr>
            <a:r>
              <a:rPr lang="en-US" b="true" sz="3596">
                <a:solidFill>
                  <a:srgbClr val="FFFFFF"/>
                </a:solidFill>
                <a:latin typeface="Poppins Medium"/>
                <a:ea typeface="Poppins Medium"/>
                <a:cs typeface="Poppins Medium"/>
                <a:sym typeface="Poppins Medium"/>
              </a:rPr>
              <a:t>Prompt Builder is the tool that allows you to create specific prompt templates within Salesforce. </a:t>
            </a:r>
          </a:p>
          <a:p>
            <a:pPr algn="just" marL="776450" indent="-388225" lvl="1">
              <a:lnSpc>
                <a:spcPts val="5034"/>
              </a:lnSpc>
              <a:buFont typeface="Arial"/>
              <a:buChar char="•"/>
            </a:pPr>
            <a:r>
              <a:rPr lang="en-US" b="true" sz="3596">
                <a:solidFill>
                  <a:srgbClr val="FFFFFF"/>
                </a:solidFill>
                <a:latin typeface="Poppins Medium"/>
                <a:ea typeface="Poppins Medium"/>
                <a:cs typeface="Poppins Medium"/>
                <a:sym typeface="Poppins Medium"/>
              </a:rPr>
              <a:t>Salesforce Prompt Builder is a low-code tool designed to help Salesforce Admins create, test, and manage AI prompts within the Salesforce ecosystem. It allows you to integrate generative AI  into your processes by creating prompt templates that leverage your CRM data. </a:t>
            </a:r>
          </a:p>
        </p:txBody>
      </p:sp>
    </p:spTree>
  </p:cSld>
  <p:clrMapOvr>
    <a:masterClrMapping/>
  </p:clrMapOvr>
</p:sld>
</file>

<file path=ppt/slides/slide3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2326250"/>
            <a:ext cx="16663779" cy="7352810"/>
            <a:chOff x="0" y="0"/>
            <a:chExt cx="1132785" cy="499836"/>
          </a:xfrm>
        </p:grpSpPr>
        <p:sp>
          <p:nvSpPr>
            <p:cNvPr name="Freeform 3" id="3"/>
            <p:cNvSpPr/>
            <p:nvPr/>
          </p:nvSpPr>
          <p:spPr>
            <a:xfrm flipH="false" flipV="false" rot="0">
              <a:off x="0" y="0"/>
              <a:ext cx="1132785" cy="499836"/>
            </a:xfrm>
            <a:custGeom>
              <a:avLst/>
              <a:gdLst/>
              <a:ahLst/>
              <a:cxnLst/>
              <a:rect r="r" b="b" t="t" l="l"/>
              <a:pathLst>
                <a:path h="499836" w="1132785">
                  <a:moveTo>
                    <a:pt x="929585" y="0"/>
                  </a:moveTo>
                  <a:cubicBezTo>
                    <a:pt x="1041809" y="0"/>
                    <a:pt x="1132785" y="111892"/>
                    <a:pt x="1132785" y="249918"/>
                  </a:cubicBezTo>
                  <a:cubicBezTo>
                    <a:pt x="1132785" y="387944"/>
                    <a:pt x="1041809" y="499836"/>
                    <a:pt x="929585" y="499836"/>
                  </a:cubicBezTo>
                  <a:lnTo>
                    <a:pt x="203200" y="499836"/>
                  </a:lnTo>
                  <a:cubicBezTo>
                    <a:pt x="90976" y="499836"/>
                    <a:pt x="0" y="387944"/>
                    <a:pt x="0" y="249918"/>
                  </a:cubicBezTo>
                  <a:cubicBezTo>
                    <a:pt x="0" y="111892"/>
                    <a:pt x="90976" y="0"/>
                    <a:pt x="203200" y="0"/>
                  </a:cubicBezTo>
                  <a:close/>
                </a:path>
              </a:pathLst>
            </a:custGeom>
            <a:solidFill>
              <a:srgbClr val="E3CEAB"/>
            </a:solidFill>
          </p:spPr>
        </p:sp>
        <p:sp>
          <p:nvSpPr>
            <p:cNvPr name="TextBox 4" id="4"/>
            <p:cNvSpPr txBox="true"/>
            <p:nvPr/>
          </p:nvSpPr>
          <p:spPr>
            <a:xfrm>
              <a:off x="0" y="-104775"/>
              <a:ext cx="1132785" cy="604611"/>
            </a:xfrm>
            <a:prstGeom prst="rect">
              <a:avLst/>
            </a:prstGeom>
          </p:spPr>
          <p:txBody>
            <a:bodyPr anchor="ctr" rtlCol="false" tIns="50800" lIns="50800" bIns="50800" rIns="50800"/>
            <a:lstStyle/>
            <a:p>
              <a:pPr algn="just" marL="776450" indent="-388225" lvl="1">
                <a:lnSpc>
                  <a:spcPts val="5034"/>
                </a:lnSpc>
                <a:spcBef>
                  <a:spcPct val="0"/>
                </a:spcBef>
                <a:buFont typeface="Arial"/>
                <a:buChar char="•"/>
              </a:pPr>
              <a:r>
                <a:rPr lang="en-US" b="true" sz="3596" strike="noStrike" u="none">
                  <a:solidFill>
                    <a:srgbClr val="000000"/>
                  </a:solidFill>
                  <a:latin typeface="Poppins Medium"/>
                  <a:ea typeface="Poppins Medium"/>
                  <a:cs typeface="Poppins Medium"/>
                  <a:sym typeface="Poppins Medium"/>
                </a:rPr>
                <a:t>Prompt Templates: You can create different types of prompt templates, such as Sales Email, Field Generation, Record Summary, and Flex templates, to suit various business needs.</a:t>
              </a:r>
            </a:p>
            <a:p>
              <a:pPr algn="just" marL="776450" indent="-388225" lvl="1">
                <a:lnSpc>
                  <a:spcPts val="5034"/>
                </a:lnSpc>
                <a:spcBef>
                  <a:spcPct val="0"/>
                </a:spcBef>
                <a:buFont typeface="Arial"/>
                <a:buChar char="•"/>
              </a:pPr>
              <a:r>
                <a:rPr lang="en-US" b="true" sz="3596" strike="noStrike" u="none">
                  <a:solidFill>
                    <a:srgbClr val="000000"/>
                  </a:solidFill>
                  <a:latin typeface="Poppins Medium"/>
                  <a:ea typeface="Poppins Medium"/>
                  <a:cs typeface="Poppins Medium"/>
                  <a:sym typeface="Poppins Medium"/>
                </a:rPr>
                <a:t>Integration with CRM Data: Prompt Builder uses merge fields to reference record fields, flows, related lists, and Apex, ensuring that the prompts are grounded in your CRM data.</a:t>
              </a:r>
            </a:p>
            <a:p>
              <a:pPr algn="just" marL="776450" indent="-388225" lvl="1">
                <a:lnSpc>
                  <a:spcPts val="5034"/>
                </a:lnSpc>
                <a:spcBef>
                  <a:spcPct val="0"/>
                </a:spcBef>
                <a:buFont typeface="Arial"/>
                <a:buChar char="•"/>
              </a:pPr>
              <a:r>
                <a:rPr lang="en-US" b="true" sz="3596" strike="noStrike" u="none">
                  <a:solidFill>
                    <a:srgbClr val="000000"/>
                  </a:solidFill>
                  <a:latin typeface="Poppins Medium"/>
                  <a:ea typeface="Poppins Medium"/>
                  <a:cs typeface="Poppins Medium"/>
                  <a:sym typeface="Poppins Medium"/>
                </a:rPr>
                <a:t>Generative AI: It enables the use of Large Language Models (LLMs) to generate content, summaries, and descriptions, enhancing productivity and customer interactions.</a:t>
              </a:r>
            </a:p>
            <a:p>
              <a:pPr algn="just" marL="776450" indent="-388225" lvl="1">
                <a:lnSpc>
                  <a:spcPts val="5034"/>
                </a:lnSpc>
                <a:spcBef>
                  <a:spcPct val="0"/>
                </a:spcBef>
                <a:buFont typeface="Arial"/>
                <a:buChar char="•"/>
              </a:pPr>
              <a:r>
                <a:rPr lang="en-US" b="true" sz="3596" strike="noStrike" u="none">
                  <a:solidFill>
                    <a:srgbClr val="000000"/>
                  </a:solidFill>
                  <a:latin typeface="Poppins Medium"/>
                  <a:ea typeface="Poppins Medium"/>
                  <a:cs typeface="Poppins Medium"/>
                  <a:sym typeface="Poppins Medium"/>
                </a:rPr>
                <a:t>Security and Trust: The tool operates within the Einstein Trust Layer, ensuring data safety and accuracy.</a:t>
              </a:r>
            </a:p>
          </p:txBody>
        </p:sp>
      </p:grpSp>
      <p:sp>
        <p:nvSpPr>
          <p:cNvPr name="TextBox 5" id="5"/>
          <p:cNvSpPr txBox="true"/>
          <p:nvPr/>
        </p:nvSpPr>
        <p:spPr>
          <a:xfrm rot="0">
            <a:off x="1028700" y="261005"/>
            <a:ext cx="16230600" cy="1061197"/>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Bold"/>
                <a:ea typeface="Poppins Bold"/>
                <a:cs typeface="Poppins Bold"/>
                <a:sym typeface="Poppins Bold"/>
              </a:rPr>
              <a:t>Features of Prompt Builder</a:t>
            </a:r>
          </a:p>
        </p:txBody>
      </p:sp>
    </p:spTree>
  </p:cSld>
  <p:clrMapOvr>
    <a:masterClrMapping/>
  </p:clrMapOvr>
</p:sld>
</file>

<file path=ppt/slides/slide3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2326250"/>
            <a:ext cx="16709197" cy="6932050"/>
            <a:chOff x="0" y="0"/>
            <a:chExt cx="1135872" cy="471233"/>
          </a:xfrm>
        </p:grpSpPr>
        <p:sp>
          <p:nvSpPr>
            <p:cNvPr name="Freeform 3" id="3"/>
            <p:cNvSpPr/>
            <p:nvPr/>
          </p:nvSpPr>
          <p:spPr>
            <a:xfrm flipH="false" flipV="false" rot="0">
              <a:off x="0" y="0"/>
              <a:ext cx="1135872" cy="471233"/>
            </a:xfrm>
            <a:custGeom>
              <a:avLst/>
              <a:gdLst/>
              <a:ahLst/>
              <a:cxnLst/>
              <a:rect r="r" b="b" t="t" l="l"/>
              <a:pathLst>
                <a:path h="471233" w="1135872">
                  <a:moveTo>
                    <a:pt x="932672" y="0"/>
                  </a:moveTo>
                  <a:cubicBezTo>
                    <a:pt x="1044897" y="0"/>
                    <a:pt x="1135872" y="105489"/>
                    <a:pt x="1135872" y="235616"/>
                  </a:cubicBezTo>
                  <a:cubicBezTo>
                    <a:pt x="1135872" y="365744"/>
                    <a:pt x="1044897" y="471233"/>
                    <a:pt x="932672" y="471233"/>
                  </a:cubicBezTo>
                  <a:lnTo>
                    <a:pt x="203200" y="471233"/>
                  </a:lnTo>
                  <a:cubicBezTo>
                    <a:pt x="90976" y="471233"/>
                    <a:pt x="0" y="365744"/>
                    <a:pt x="0" y="235616"/>
                  </a:cubicBezTo>
                  <a:cubicBezTo>
                    <a:pt x="0" y="105489"/>
                    <a:pt x="90976" y="0"/>
                    <a:pt x="203200" y="0"/>
                  </a:cubicBezTo>
                  <a:close/>
                </a:path>
              </a:pathLst>
            </a:custGeom>
            <a:solidFill>
              <a:srgbClr val="E3CEAB"/>
            </a:solidFill>
          </p:spPr>
        </p:sp>
        <p:sp>
          <p:nvSpPr>
            <p:cNvPr name="TextBox 4" id="4"/>
            <p:cNvSpPr txBox="true"/>
            <p:nvPr/>
          </p:nvSpPr>
          <p:spPr>
            <a:xfrm>
              <a:off x="0" y="-104775"/>
              <a:ext cx="1135872" cy="576008"/>
            </a:xfrm>
            <a:prstGeom prst="rect">
              <a:avLst/>
            </a:prstGeom>
          </p:spPr>
          <p:txBody>
            <a:bodyPr anchor="ctr" rtlCol="false" tIns="50800" lIns="50800" bIns="50800" rIns="50800"/>
            <a:lstStyle/>
            <a:p>
              <a:pPr algn="just">
                <a:lnSpc>
                  <a:spcPts val="5034"/>
                </a:lnSpc>
              </a:pPr>
              <a:r>
                <a:rPr lang="en-US" sz="3596" b="true">
                  <a:solidFill>
                    <a:srgbClr val="000000"/>
                  </a:solidFill>
                  <a:latin typeface="Poppins Bold"/>
                  <a:ea typeface="Poppins Bold"/>
                  <a:cs typeface="Poppins Bold"/>
                  <a:sym typeface="Poppins Bold"/>
                </a:rPr>
                <a:t>Sales Email Prompt Template:</a:t>
              </a:r>
            </a:p>
            <a:p>
              <a:pPr algn="just" marL="776450" indent="-388225" lvl="1">
                <a:lnSpc>
                  <a:spcPts val="5034"/>
                </a:lnSpc>
                <a:buFont typeface="Arial"/>
                <a:buChar char="•"/>
              </a:pPr>
              <a:r>
                <a:rPr lang="en-US" b="true" sz="3596">
                  <a:solidFill>
                    <a:srgbClr val="000000"/>
                  </a:solidFill>
                  <a:latin typeface="Poppins Medium"/>
                  <a:ea typeface="Poppins Medium"/>
                  <a:cs typeface="Poppins Medium"/>
                  <a:sym typeface="Poppins Medium"/>
                </a:rPr>
                <a:t>Purpose: Helps sales teams draft personalized emails quickly.</a:t>
              </a:r>
            </a:p>
            <a:p>
              <a:pPr algn="just" marL="776450" indent="-388225" lvl="1">
                <a:lnSpc>
                  <a:spcPts val="5034"/>
                </a:lnSpc>
                <a:buFont typeface="Arial"/>
                <a:buChar char="•"/>
              </a:pPr>
              <a:r>
                <a:rPr lang="en-US" b="true" sz="3596">
                  <a:solidFill>
                    <a:srgbClr val="000000"/>
                  </a:solidFill>
                  <a:latin typeface="Poppins Medium"/>
                  <a:ea typeface="Poppins Medium"/>
                  <a:cs typeface="Poppins Medium"/>
                  <a:sym typeface="Poppins Medium"/>
                </a:rPr>
                <a:t>How it works: It uses customer data to create tailored emails for contacts or leads, saving time and ensuring consistency.</a:t>
              </a:r>
            </a:p>
            <a:p>
              <a:pPr algn="just">
                <a:lnSpc>
                  <a:spcPts val="5034"/>
                </a:lnSpc>
              </a:pPr>
            </a:p>
            <a:p>
              <a:pPr algn="just">
                <a:lnSpc>
                  <a:spcPts val="5034"/>
                </a:lnSpc>
                <a:spcBef>
                  <a:spcPct val="0"/>
                </a:spcBef>
              </a:pPr>
            </a:p>
          </p:txBody>
        </p:sp>
      </p:grpSp>
      <p:sp>
        <p:nvSpPr>
          <p:cNvPr name="TextBox 5" id="5"/>
          <p:cNvSpPr txBox="true"/>
          <p:nvPr/>
        </p:nvSpPr>
        <p:spPr>
          <a:xfrm rot="0">
            <a:off x="1028700" y="261005"/>
            <a:ext cx="16230600" cy="1061197"/>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Bold"/>
                <a:ea typeface="Poppins Bold"/>
                <a:cs typeface="Poppins Bold"/>
                <a:sym typeface="Poppins Bold"/>
              </a:rPr>
              <a:t>Types Of Prompt templates</a:t>
            </a:r>
          </a:p>
        </p:txBody>
      </p:sp>
    </p:spTree>
  </p:cSld>
  <p:clrMapOvr>
    <a:masterClrMapping/>
  </p:clrMapOvr>
</p:sld>
</file>

<file path=ppt/slides/slide3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2326250"/>
            <a:ext cx="16709197" cy="6932050"/>
            <a:chOff x="0" y="0"/>
            <a:chExt cx="1135872" cy="471233"/>
          </a:xfrm>
        </p:grpSpPr>
        <p:sp>
          <p:nvSpPr>
            <p:cNvPr name="Freeform 3" id="3"/>
            <p:cNvSpPr/>
            <p:nvPr/>
          </p:nvSpPr>
          <p:spPr>
            <a:xfrm flipH="false" flipV="false" rot="0">
              <a:off x="0" y="0"/>
              <a:ext cx="1135872" cy="471233"/>
            </a:xfrm>
            <a:custGeom>
              <a:avLst/>
              <a:gdLst/>
              <a:ahLst/>
              <a:cxnLst/>
              <a:rect r="r" b="b" t="t" l="l"/>
              <a:pathLst>
                <a:path h="471233" w="1135872">
                  <a:moveTo>
                    <a:pt x="932672" y="0"/>
                  </a:moveTo>
                  <a:cubicBezTo>
                    <a:pt x="1044897" y="0"/>
                    <a:pt x="1135872" y="105489"/>
                    <a:pt x="1135872" y="235616"/>
                  </a:cubicBezTo>
                  <a:cubicBezTo>
                    <a:pt x="1135872" y="365744"/>
                    <a:pt x="1044897" y="471233"/>
                    <a:pt x="932672" y="471233"/>
                  </a:cubicBezTo>
                  <a:lnTo>
                    <a:pt x="203200" y="471233"/>
                  </a:lnTo>
                  <a:cubicBezTo>
                    <a:pt x="90976" y="471233"/>
                    <a:pt x="0" y="365744"/>
                    <a:pt x="0" y="235616"/>
                  </a:cubicBezTo>
                  <a:cubicBezTo>
                    <a:pt x="0" y="105489"/>
                    <a:pt x="90976" y="0"/>
                    <a:pt x="203200" y="0"/>
                  </a:cubicBezTo>
                  <a:close/>
                </a:path>
              </a:pathLst>
            </a:custGeom>
            <a:solidFill>
              <a:srgbClr val="E3CEAB"/>
            </a:solidFill>
          </p:spPr>
        </p:sp>
        <p:sp>
          <p:nvSpPr>
            <p:cNvPr name="TextBox 4" id="4"/>
            <p:cNvSpPr txBox="true"/>
            <p:nvPr/>
          </p:nvSpPr>
          <p:spPr>
            <a:xfrm>
              <a:off x="0" y="-104775"/>
              <a:ext cx="1135872" cy="576008"/>
            </a:xfrm>
            <a:prstGeom prst="rect">
              <a:avLst/>
            </a:prstGeom>
          </p:spPr>
          <p:txBody>
            <a:bodyPr anchor="ctr" rtlCol="false" tIns="50800" lIns="50800" bIns="50800" rIns="50800"/>
            <a:lstStyle/>
            <a:p>
              <a:pPr algn="just">
                <a:lnSpc>
                  <a:spcPts val="5034"/>
                </a:lnSpc>
              </a:pPr>
              <a:r>
                <a:rPr lang="en-US" sz="3596" b="true">
                  <a:solidFill>
                    <a:srgbClr val="000000"/>
                  </a:solidFill>
                  <a:latin typeface="Poppins Bold"/>
                  <a:ea typeface="Poppins Bold"/>
                  <a:cs typeface="Poppins Bold"/>
                  <a:sym typeface="Poppins Bold"/>
                </a:rPr>
                <a:t>Field Generation Prompt Template:</a:t>
              </a:r>
            </a:p>
            <a:p>
              <a:pPr algn="just" marL="1552900" indent="-517633" lvl="2">
                <a:lnSpc>
                  <a:spcPts val="5034"/>
                </a:lnSpc>
                <a:buFont typeface="Arial"/>
                <a:buChar char="⚬"/>
              </a:pPr>
              <a:r>
                <a:rPr lang="en-US" sz="3596">
                  <a:solidFill>
                    <a:srgbClr val="000000"/>
                  </a:solidFill>
                  <a:latin typeface="Poppins"/>
                  <a:ea typeface="Poppins"/>
                  <a:cs typeface="Poppins"/>
                  <a:sym typeface="Poppins"/>
                </a:rPr>
                <a:t>Purpose: Assists in filling out fields on Salesforce records.</a:t>
              </a:r>
            </a:p>
            <a:p>
              <a:pPr algn="just" marL="1552900" indent="-517633" lvl="2">
                <a:lnSpc>
                  <a:spcPts val="5034"/>
                </a:lnSpc>
                <a:buFont typeface="Arial"/>
                <a:buChar char="⚬"/>
              </a:pPr>
              <a:r>
                <a:rPr lang="en-US" sz="3596">
                  <a:solidFill>
                    <a:srgbClr val="000000"/>
                  </a:solidFill>
                  <a:latin typeface="Poppins"/>
                  <a:ea typeface="Poppins"/>
                  <a:cs typeface="Poppins"/>
                  <a:sym typeface="Poppins"/>
                </a:rPr>
                <a:t>How it works: It uses AI to generate summaries or descriptions for specific fields, making data entry faster and more accurate.</a:t>
              </a:r>
            </a:p>
            <a:p>
              <a:pPr algn="just">
                <a:lnSpc>
                  <a:spcPts val="5034"/>
                </a:lnSpc>
                <a:spcBef>
                  <a:spcPct val="0"/>
                </a:spcBef>
              </a:pPr>
            </a:p>
          </p:txBody>
        </p:sp>
      </p:grpSp>
      <p:sp>
        <p:nvSpPr>
          <p:cNvPr name="TextBox 5" id="5"/>
          <p:cNvSpPr txBox="true"/>
          <p:nvPr/>
        </p:nvSpPr>
        <p:spPr>
          <a:xfrm rot="0">
            <a:off x="1028700" y="261005"/>
            <a:ext cx="16230600" cy="1061197"/>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Bold"/>
                <a:ea typeface="Poppins Bold"/>
                <a:cs typeface="Poppins Bold"/>
                <a:sym typeface="Poppins Bold"/>
              </a:rPr>
              <a:t>Types Of Prompt templates</a:t>
            </a:r>
          </a:p>
        </p:txBody>
      </p:sp>
    </p:spTree>
  </p:cSld>
  <p:clrMapOvr>
    <a:masterClrMapping/>
  </p:clrMapOvr>
</p:sld>
</file>

<file path=ppt/slides/slide3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2326250"/>
            <a:ext cx="16709197" cy="7352810"/>
            <a:chOff x="0" y="0"/>
            <a:chExt cx="1135872" cy="499836"/>
          </a:xfrm>
        </p:grpSpPr>
        <p:sp>
          <p:nvSpPr>
            <p:cNvPr name="Freeform 3" id="3"/>
            <p:cNvSpPr/>
            <p:nvPr/>
          </p:nvSpPr>
          <p:spPr>
            <a:xfrm flipH="false" flipV="false" rot="0">
              <a:off x="0" y="0"/>
              <a:ext cx="1135872" cy="499836"/>
            </a:xfrm>
            <a:custGeom>
              <a:avLst/>
              <a:gdLst/>
              <a:ahLst/>
              <a:cxnLst/>
              <a:rect r="r" b="b" t="t" l="l"/>
              <a:pathLst>
                <a:path h="499836" w="1135872">
                  <a:moveTo>
                    <a:pt x="932672" y="0"/>
                  </a:moveTo>
                  <a:cubicBezTo>
                    <a:pt x="1044897" y="0"/>
                    <a:pt x="1135872" y="111892"/>
                    <a:pt x="1135872" y="249918"/>
                  </a:cubicBezTo>
                  <a:cubicBezTo>
                    <a:pt x="1135872" y="387944"/>
                    <a:pt x="1044897" y="499836"/>
                    <a:pt x="932672" y="499836"/>
                  </a:cubicBezTo>
                  <a:lnTo>
                    <a:pt x="203200" y="499836"/>
                  </a:lnTo>
                  <a:cubicBezTo>
                    <a:pt x="90976" y="499836"/>
                    <a:pt x="0" y="387944"/>
                    <a:pt x="0" y="249918"/>
                  </a:cubicBezTo>
                  <a:cubicBezTo>
                    <a:pt x="0" y="111892"/>
                    <a:pt x="90976" y="0"/>
                    <a:pt x="203200" y="0"/>
                  </a:cubicBezTo>
                  <a:close/>
                </a:path>
              </a:pathLst>
            </a:custGeom>
            <a:solidFill>
              <a:srgbClr val="E3CEAB"/>
            </a:solidFill>
          </p:spPr>
        </p:sp>
        <p:sp>
          <p:nvSpPr>
            <p:cNvPr name="TextBox 4" id="4"/>
            <p:cNvSpPr txBox="true"/>
            <p:nvPr/>
          </p:nvSpPr>
          <p:spPr>
            <a:xfrm>
              <a:off x="0" y="-104775"/>
              <a:ext cx="1135872" cy="604611"/>
            </a:xfrm>
            <a:prstGeom prst="rect">
              <a:avLst/>
            </a:prstGeom>
          </p:spPr>
          <p:txBody>
            <a:bodyPr anchor="ctr" rtlCol="false" tIns="50800" lIns="50800" bIns="50800" rIns="50800"/>
            <a:lstStyle/>
            <a:p>
              <a:pPr algn="just">
                <a:lnSpc>
                  <a:spcPts val="5034"/>
                </a:lnSpc>
              </a:pPr>
              <a:r>
                <a:rPr lang="en-US" sz="3596">
                  <a:solidFill>
                    <a:srgbClr val="000000"/>
                  </a:solidFill>
                  <a:latin typeface="Poppins"/>
                  <a:ea typeface="Poppins"/>
                  <a:cs typeface="Poppins"/>
                  <a:sym typeface="Poppins"/>
                </a:rPr>
                <a:t>The Record Summary Template in Salesforce is designed to provide a concise overview of a record’s key information. </a:t>
              </a:r>
            </a:p>
            <a:p>
              <a:pPr algn="just" marL="776450" indent="-388225" lvl="1">
                <a:lnSpc>
                  <a:spcPts val="5034"/>
                </a:lnSpc>
                <a:buFont typeface="Arial"/>
                <a:buChar char="•"/>
              </a:pPr>
              <a:r>
                <a:rPr lang="en-US" sz="3596">
                  <a:solidFill>
                    <a:srgbClr val="000000"/>
                  </a:solidFill>
                  <a:latin typeface="Poppins"/>
                  <a:ea typeface="Poppins"/>
                  <a:cs typeface="Poppins"/>
                  <a:sym typeface="Poppins"/>
                </a:rPr>
                <a:t>Purpose: It helps users quickly understand the most important details about a record without having to sift through all the data.</a:t>
              </a:r>
            </a:p>
            <a:p>
              <a:pPr algn="just" marL="776450" indent="-388225" lvl="1">
                <a:lnSpc>
                  <a:spcPts val="5034"/>
                </a:lnSpc>
                <a:buFont typeface="Arial"/>
                <a:buChar char="•"/>
              </a:pPr>
              <a:r>
                <a:rPr lang="en-US" sz="3596">
                  <a:solidFill>
                    <a:srgbClr val="000000"/>
                  </a:solidFill>
                  <a:latin typeface="Poppins"/>
                  <a:ea typeface="Poppins"/>
                  <a:cs typeface="Poppins"/>
                  <a:sym typeface="Poppins"/>
                </a:rPr>
                <a:t>How it works: The template pulls together essential information from various fields and presents it in a summarized format. This can include things like the record’s status, key dates, important notes, and any other critical data points.</a:t>
              </a:r>
            </a:p>
            <a:p>
              <a:pPr algn="just">
                <a:lnSpc>
                  <a:spcPts val="5034"/>
                </a:lnSpc>
              </a:pPr>
              <a:r>
                <a:rPr lang="en-US" sz="3596">
                  <a:solidFill>
                    <a:srgbClr val="000000"/>
                  </a:solidFill>
                  <a:latin typeface="Poppins"/>
                  <a:ea typeface="Poppins"/>
                  <a:cs typeface="Poppins"/>
                  <a:sym typeface="Poppins"/>
                </a:rPr>
                <a:t>This template is particularly useful for getting a quick snapshot of a record, making it easier to make informed decisions or updates. </a:t>
              </a:r>
            </a:p>
            <a:p>
              <a:pPr algn="just">
                <a:lnSpc>
                  <a:spcPts val="5034"/>
                </a:lnSpc>
                <a:spcBef>
                  <a:spcPct val="0"/>
                </a:spcBef>
              </a:pPr>
            </a:p>
          </p:txBody>
        </p:sp>
      </p:grpSp>
      <p:sp>
        <p:nvSpPr>
          <p:cNvPr name="TextBox 5" id="5"/>
          <p:cNvSpPr txBox="true"/>
          <p:nvPr/>
        </p:nvSpPr>
        <p:spPr>
          <a:xfrm rot="0">
            <a:off x="1028700" y="261005"/>
            <a:ext cx="16230600" cy="1061197"/>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Bold"/>
                <a:ea typeface="Poppins Bold"/>
                <a:cs typeface="Poppins Bold"/>
                <a:sym typeface="Poppins Bold"/>
              </a:rPr>
              <a:t>Record Summary Template</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2326250"/>
            <a:ext cx="16709197" cy="6932050"/>
            <a:chOff x="0" y="0"/>
            <a:chExt cx="1135872" cy="471233"/>
          </a:xfrm>
        </p:grpSpPr>
        <p:sp>
          <p:nvSpPr>
            <p:cNvPr name="Freeform 3" id="3"/>
            <p:cNvSpPr/>
            <p:nvPr/>
          </p:nvSpPr>
          <p:spPr>
            <a:xfrm flipH="false" flipV="false" rot="0">
              <a:off x="0" y="0"/>
              <a:ext cx="1135872" cy="471233"/>
            </a:xfrm>
            <a:custGeom>
              <a:avLst/>
              <a:gdLst/>
              <a:ahLst/>
              <a:cxnLst/>
              <a:rect r="r" b="b" t="t" l="l"/>
              <a:pathLst>
                <a:path h="471233" w="1135872">
                  <a:moveTo>
                    <a:pt x="932672" y="0"/>
                  </a:moveTo>
                  <a:cubicBezTo>
                    <a:pt x="1044897" y="0"/>
                    <a:pt x="1135872" y="105489"/>
                    <a:pt x="1135872" y="235616"/>
                  </a:cubicBezTo>
                  <a:cubicBezTo>
                    <a:pt x="1135872" y="365744"/>
                    <a:pt x="1044897" y="471233"/>
                    <a:pt x="932672" y="471233"/>
                  </a:cubicBezTo>
                  <a:lnTo>
                    <a:pt x="203200" y="471233"/>
                  </a:lnTo>
                  <a:cubicBezTo>
                    <a:pt x="90976" y="471233"/>
                    <a:pt x="0" y="365744"/>
                    <a:pt x="0" y="235616"/>
                  </a:cubicBezTo>
                  <a:cubicBezTo>
                    <a:pt x="0" y="105489"/>
                    <a:pt x="90976" y="0"/>
                    <a:pt x="203200" y="0"/>
                  </a:cubicBezTo>
                  <a:close/>
                </a:path>
              </a:pathLst>
            </a:custGeom>
            <a:solidFill>
              <a:srgbClr val="E3CEAB"/>
            </a:solidFill>
          </p:spPr>
        </p:sp>
        <p:sp>
          <p:nvSpPr>
            <p:cNvPr name="TextBox 4" id="4"/>
            <p:cNvSpPr txBox="true"/>
            <p:nvPr/>
          </p:nvSpPr>
          <p:spPr>
            <a:xfrm>
              <a:off x="0" y="-104775"/>
              <a:ext cx="1135872" cy="576008"/>
            </a:xfrm>
            <a:prstGeom prst="rect">
              <a:avLst/>
            </a:prstGeom>
          </p:spPr>
          <p:txBody>
            <a:bodyPr anchor="ctr" rtlCol="false" tIns="50800" lIns="50800" bIns="50800" rIns="50800"/>
            <a:lstStyle/>
            <a:p>
              <a:pPr algn="just">
                <a:lnSpc>
                  <a:spcPts val="5034"/>
                </a:lnSpc>
              </a:pPr>
              <a:r>
                <a:rPr lang="en-US" sz="3596" b="true">
                  <a:solidFill>
                    <a:srgbClr val="000000"/>
                  </a:solidFill>
                  <a:latin typeface="Poppins Bold"/>
                  <a:ea typeface="Poppins Bold"/>
                  <a:cs typeface="Poppins Bold"/>
                  <a:sym typeface="Poppins Bold"/>
                </a:rPr>
                <a:t>Flex Prompt Template:</a:t>
              </a:r>
            </a:p>
            <a:p>
              <a:pPr algn="just" marL="776450" indent="-388225" lvl="1">
                <a:lnSpc>
                  <a:spcPts val="5034"/>
                </a:lnSpc>
                <a:buFont typeface="Arial"/>
                <a:buChar char="•"/>
              </a:pPr>
              <a:r>
                <a:rPr lang="en-US" sz="3596">
                  <a:solidFill>
                    <a:srgbClr val="000000"/>
                  </a:solidFill>
                  <a:latin typeface="Poppins"/>
                  <a:ea typeface="Poppins"/>
                  <a:cs typeface="Poppins"/>
                  <a:sym typeface="Poppins"/>
                </a:rPr>
                <a:t>Purpose: Provides flexibility for various unique business needs.</a:t>
              </a:r>
            </a:p>
            <a:p>
              <a:pPr algn="just" marL="776450" indent="-388225" lvl="1">
                <a:lnSpc>
                  <a:spcPts val="5034"/>
                </a:lnSpc>
                <a:buFont typeface="Arial"/>
                <a:buChar char="•"/>
              </a:pPr>
              <a:r>
                <a:rPr lang="en-US" sz="3596">
                  <a:solidFill>
                    <a:srgbClr val="000000"/>
                  </a:solidFill>
                  <a:latin typeface="Poppins"/>
                  <a:ea typeface="Poppins"/>
                  <a:cs typeface="Poppins"/>
                  <a:sym typeface="Poppins"/>
                </a:rPr>
                <a:t>How it works: It can take different types of inputs and generate content accordingly. </a:t>
              </a:r>
              <a:r>
                <a:rPr lang="en-US" sz="3596">
                  <a:solidFill>
                    <a:srgbClr val="000000"/>
                  </a:solidFill>
                  <a:latin typeface="Poppins"/>
                  <a:ea typeface="Poppins"/>
                  <a:cs typeface="Poppins"/>
                  <a:sym typeface="Poppins"/>
                  <a:hlinkClick r:id="rId2" tooltip="https://help.salesforce.com/s/articleView?id=sf.prompt_builder_about.htm&amp;language=en_US&amp;type=5"/>
                </a:rPr>
                <a:t>For example, it can create a newsletter using data from multiple sources like products and campaigns</a:t>
              </a:r>
              <a:r>
                <a:rPr lang="en-US" sz="3596">
                  <a:solidFill>
                    <a:srgbClr val="000000"/>
                  </a:solidFill>
                  <a:latin typeface="Poppins"/>
                  <a:ea typeface="Poppins"/>
                  <a:cs typeface="Poppins"/>
                  <a:sym typeface="Poppins"/>
                </a:rPr>
                <a:t>.</a:t>
              </a:r>
            </a:p>
            <a:p>
              <a:pPr algn="just">
                <a:lnSpc>
                  <a:spcPts val="5034"/>
                </a:lnSpc>
              </a:pPr>
            </a:p>
            <a:p>
              <a:pPr algn="just">
                <a:lnSpc>
                  <a:spcPts val="5034"/>
                </a:lnSpc>
                <a:spcBef>
                  <a:spcPct val="0"/>
                </a:spcBef>
              </a:pPr>
            </a:p>
          </p:txBody>
        </p:sp>
      </p:grpSp>
      <p:sp>
        <p:nvSpPr>
          <p:cNvPr name="TextBox 5" id="5"/>
          <p:cNvSpPr txBox="true"/>
          <p:nvPr/>
        </p:nvSpPr>
        <p:spPr>
          <a:xfrm rot="0">
            <a:off x="1028700" y="261005"/>
            <a:ext cx="16230600" cy="1061197"/>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Bold"/>
                <a:ea typeface="Poppins Bold"/>
                <a:cs typeface="Poppins Bold"/>
                <a:sym typeface="Poppins Bold"/>
              </a:rPr>
              <a:t>Types Of Prompt templates</a:t>
            </a:r>
          </a:p>
        </p:txBody>
      </p:sp>
    </p:spTree>
  </p:cSld>
  <p:clrMapOvr>
    <a:masterClrMapping/>
  </p:clrMapOvr>
</p:sld>
</file>

<file path=ppt/slides/slide3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1322203"/>
            <a:ext cx="16709197" cy="10543685"/>
            <a:chOff x="0" y="0"/>
            <a:chExt cx="1135872" cy="716748"/>
          </a:xfrm>
        </p:grpSpPr>
        <p:sp>
          <p:nvSpPr>
            <p:cNvPr name="Freeform 3" id="3"/>
            <p:cNvSpPr/>
            <p:nvPr/>
          </p:nvSpPr>
          <p:spPr>
            <a:xfrm flipH="false" flipV="false" rot="0">
              <a:off x="0" y="0"/>
              <a:ext cx="1135872" cy="716748"/>
            </a:xfrm>
            <a:custGeom>
              <a:avLst/>
              <a:gdLst/>
              <a:ahLst/>
              <a:cxnLst/>
              <a:rect r="r" b="b" t="t" l="l"/>
              <a:pathLst>
                <a:path h="716748" w="1135872">
                  <a:moveTo>
                    <a:pt x="932672" y="0"/>
                  </a:moveTo>
                  <a:cubicBezTo>
                    <a:pt x="1044897" y="0"/>
                    <a:pt x="1135872" y="160449"/>
                    <a:pt x="1135872" y="358374"/>
                  </a:cubicBezTo>
                  <a:cubicBezTo>
                    <a:pt x="1135872" y="556298"/>
                    <a:pt x="1044897" y="716748"/>
                    <a:pt x="932672" y="716748"/>
                  </a:cubicBezTo>
                  <a:lnTo>
                    <a:pt x="203200" y="716748"/>
                  </a:lnTo>
                  <a:cubicBezTo>
                    <a:pt x="90976" y="716748"/>
                    <a:pt x="0" y="556298"/>
                    <a:pt x="0" y="358374"/>
                  </a:cubicBezTo>
                  <a:cubicBezTo>
                    <a:pt x="0" y="160449"/>
                    <a:pt x="90976" y="0"/>
                    <a:pt x="203200" y="0"/>
                  </a:cubicBezTo>
                  <a:close/>
                </a:path>
              </a:pathLst>
            </a:custGeom>
            <a:solidFill>
              <a:srgbClr val="E3CEAB"/>
            </a:solidFill>
          </p:spPr>
        </p:sp>
        <p:sp>
          <p:nvSpPr>
            <p:cNvPr name="TextBox 4" id="4"/>
            <p:cNvSpPr txBox="true"/>
            <p:nvPr/>
          </p:nvSpPr>
          <p:spPr>
            <a:xfrm>
              <a:off x="0" y="-104775"/>
              <a:ext cx="1135872" cy="821523"/>
            </a:xfrm>
            <a:prstGeom prst="rect">
              <a:avLst/>
            </a:prstGeom>
          </p:spPr>
          <p:txBody>
            <a:bodyPr anchor="ctr" rtlCol="false" tIns="50800" lIns="50800" bIns="50800" rIns="50800"/>
            <a:lstStyle/>
            <a:p>
              <a:pPr algn="just">
                <a:lnSpc>
                  <a:spcPts val="4900"/>
                </a:lnSpc>
              </a:pPr>
              <a:r>
                <a:rPr lang="en-US" sz="3500">
                  <a:solidFill>
                    <a:srgbClr val="000000"/>
                  </a:solidFill>
                  <a:latin typeface="Poppins"/>
                  <a:ea typeface="Poppins"/>
                  <a:cs typeface="Poppins"/>
                  <a:sym typeface="Poppins"/>
                </a:rPr>
                <a:t>Field Generation in Prompt Builder is a feature that uses generative AI to help fill in fields on your records automatically. Here’s a simple breakdown:</a:t>
              </a:r>
            </a:p>
            <a:p>
              <a:pPr algn="just" marL="755651" indent="-377825" lvl="1">
                <a:lnSpc>
                  <a:spcPts val="4900"/>
                </a:lnSpc>
                <a:buAutoNum type="arabicPeriod" startAt="1"/>
              </a:pPr>
              <a:r>
                <a:rPr lang="en-US" sz="3500">
                  <a:solidFill>
                    <a:srgbClr val="000000"/>
                  </a:solidFill>
                  <a:latin typeface="Poppins"/>
                  <a:ea typeface="Poppins"/>
                  <a:cs typeface="Poppins"/>
                  <a:sym typeface="Poppins"/>
                </a:rPr>
                <a:t>Purpose: It helps you populate fields with useful information, like summaries or descriptions, without having to type everything manually.</a:t>
              </a:r>
            </a:p>
            <a:p>
              <a:pPr algn="just" marL="755651" indent="-377825" lvl="1">
                <a:lnSpc>
                  <a:spcPts val="4900"/>
                </a:lnSpc>
                <a:buAutoNum type="arabicPeriod" startAt="1"/>
              </a:pPr>
              <a:r>
                <a:rPr lang="en-US" sz="3500">
                  <a:solidFill>
                    <a:srgbClr val="000000"/>
                  </a:solidFill>
                  <a:latin typeface="Poppins"/>
                  <a:ea typeface="Poppins"/>
                  <a:cs typeface="Poppins"/>
                  <a:sym typeface="Poppins"/>
                </a:rPr>
                <a:t>How It Works: You create a “Field Generation Prompt Template” in Salesforce. This template tells the AI what kind of information you need in the field.</a:t>
              </a:r>
            </a:p>
            <a:p>
              <a:pPr algn="just" marL="755651" indent="-377825" lvl="1">
                <a:lnSpc>
                  <a:spcPts val="4900"/>
                </a:lnSpc>
                <a:buAutoNum type="arabicPeriod" startAt="1"/>
              </a:pPr>
              <a:r>
                <a:rPr lang="en-US" sz="3500">
                  <a:solidFill>
                    <a:srgbClr val="000000"/>
                  </a:solidFill>
                  <a:latin typeface="Poppins"/>
                  <a:ea typeface="Poppins"/>
                  <a:cs typeface="Poppins"/>
                  <a:sym typeface="Poppins"/>
                </a:rPr>
                <a:t>Example: Imagine you have a field for “Meeting Notes” on a contact’s record. Instead of writing the notes yourself, the AI can generate a summary based on the conversation details you provide.</a:t>
              </a:r>
            </a:p>
            <a:p>
              <a:pPr algn="just" marL="755651" indent="-377825" lvl="1">
                <a:lnSpc>
                  <a:spcPts val="4900"/>
                </a:lnSpc>
                <a:buAutoNum type="arabicPeriod" startAt="1"/>
              </a:pPr>
              <a:r>
                <a:rPr lang="en-US" sz="3500">
                  <a:solidFill>
                    <a:srgbClr val="000000"/>
                  </a:solidFill>
                  <a:latin typeface="Poppins"/>
                  <a:ea typeface="Poppins"/>
                  <a:cs typeface="Poppins"/>
                  <a:sym typeface="Poppins"/>
                </a:rPr>
                <a:t>Benefits: This saves time and ensures consistency, making your workflow more efficient and productive</a:t>
              </a:r>
            </a:p>
            <a:p>
              <a:pPr algn="just">
                <a:lnSpc>
                  <a:spcPts val="4900"/>
                </a:lnSpc>
                <a:spcBef>
                  <a:spcPct val="0"/>
                </a:spcBef>
              </a:pPr>
            </a:p>
          </p:txBody>
        </p:sp>
      </p:grpSp>
      <p:sp>
        <p:nvSpPr>
          <p:cNvPr name="TextBox 5" id="5"/>
          <p:cNvSpPr txBox="true"/>
          <p:nvPr/>
        </p:nvSpPr>
        <p:spPr>
          <a:xfrm rot="0">
            <a:off x="1028700" y="261005"/>
            <a:ext cx="16230600" cy="1061197"/>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Bold"/>
                <a:ea typeface="Poppins Bold"/>
                <a:cs typeface="Poppins Bold"/>
                <a:sym typeface="Poppins Bold"/>
              </a:rPr>
              <a:t>Field Generation</a:t>
            </a:r>
          </a:p>
        </p:txBody>
      </p:sp>
    </p:spTree>
  </p:cSld>
  <p:clrMapOvr>
    <a:masterClrMapping/>
  </p:clrMapOvr>
</p:sld>
</file>

<file path=ppt/slides/slide3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2326250"/>
            <a:ext cx="16709197" cy="6932050"/>
            <a:chOff x="0" y="0"/>
            <a:chExt cx="1135872" cy="471233"/>
          </a:xfrm>
        </p:grpSpPr>
        <p:sp>
          <p:nvSpPr>
            <p:cNvPr name="Freeform 3" id="3"/>
            <p:cNvSpPr/>
            <p:nvPr/>
          </p:nvSpPr>
          <p:spPr>
            <a:xfrm flipH="false" flipV="false" rot="0">
              <a:off x="0" y="0"/>
              <a:ext cx="1135872" cy="471233"/>
            </a:xfrm>
            <a:custGeom>
              <a:avLst/>
              <a:gdLst/>
              <a:ahLst/>
              <a:cxnLst/>
              <a:rect r="r" b="b" t="t" l="l"/>
              <a:pathLst>
                <a:path h="471233" w="1135872">
                  <a:moveTo>
                    <a:pt x="932672" y="0"/>
                  </a:moveTo>
                  <a:cubicBezTo>
                    <a:pt x="1044897" y="0"/>
                    <a:pt x="1135872" y="105489"/>
                    <a:pt x="1135872" y="235616"/>
                  </a:cubicBezTo>
                  <a:cubicBezTo>
                    <a:pt x="1135872" y="365744"/>
                    <a:pt x="1044897" y="471233"/>
                    <a:pt x="932672" y="471233"/>
                  </a:cubicBezTo>
                  <a:lnTo>
                    <a:pt x="203200" y="471233"/>
                  </a:lnTo>
                  <a:cubicBezTo>
                    <a:pt x="90976" y="471233"/>
                    <a:pt x="0" y="365744"/>
                    <a:pt x="0" y="235616"/>
                  </a:cubicBezTo>
                  <a:cubicBezTo>
                    <a:pt x="0" y="105489"/>
                    <a:pt x="90976" y="0"/>
                    <a:pt x="203200" y="0"/>
                  </a:cubicBezTo>
                  <a:close/>
                </a:path>
              </a:pathLst>
            </a:custGeom>
            <a:solidFill>
              <a:srgbClr val="E3CEAB"/>
            </a:solidFill>
          </p:spPr>
        </p:sp>
        <p:sp>
          <p:nvSpPr>
            <p:cNvPr name="TextBox 4" id="4"/>
            <p:cNvSpPr txBox="true"/>
            <p:nvPr/>
          </p:nvSpPr>
          <p:spPr>
            <a:xfrm>
              <a:off x="0" y="-104775"/>
              <a:ext cx="1135872" cy="576008"/>
            </a:xfrm>
            <a:prstGeom prst="rect">
              <a:avLst/>
            </a:prstGeom>
          </p:spPr>
          <p:txBody>
            <a:bodyPr anchor="ctr" rtlCol="false" tIns="50800" lIns="50800" bIns="50800" rIns="50800"/>
            <a:lstStyle/>
            <a:p>
              <a:pPr algn="just">
                <a:lnSpc>
                  <a:spcPts val="5034"/>
                </a:lnSpc>
              </a:pPr>
              <a:r>
                <a:rPr lang="en-US" sz="3596" b="true">
                  <a:solidFill>
                    <a:srgbClr val="000000"/>
                  </a:solidFill>
                  <a:latin typeface="Poppins Bold"/>
                  <a:ea typeface="Poppins Bold"/>
                  <a:cs typeface="Poppins Bold"/>
                  <a:sym typeface="Poppins Bold"/>
                </a:rPr>
                <a:t>Field Generation :  Populate the field value based on opportunities and cases related to the Account record. </a:t>
              </a:r>
            </a:p>
            <a:p>
              <a:pPr algn="just">
                <a:lnSpc>
                  <a:spcPts val="5034"/>
                </a:lnSpc>
                <a:spcBef>
                  <a:spcPct val="0"/>
                </a:spcBef>
              </a:pPr>
            </a:p>
          </p:txBody>
        </p:sp>
      </p:grpSp>
      <p:sp>
        <p:nvSpPr>
          <p:cNvPr name="TextBox 5" id="5"/>
          <p:cNvSpPr txBox="true"/>
          <p:nvPr/>
        </p:nvSpPr>
        <p:spPr>
          <a:xfrm rot="0">
            <a:off x="1028700" y="261005"/>
            <a:ext cx="16230600" cy="1061197"/>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Bold"/>
                <a:ea typeface="Poppins Bold"/>
                <a:cs typeface="Poppins Bold"/>
                <a:sym typeface="Poppins Bold"/>
              </a:rPr>
              <a:t>Requirement</a:t>
            </a:r>
          </a:p>
        </p:txBody>
      </p:sp>
    </p:spTree>
  </p:cSld>
  <p:clrMapOvr>
    <a:masterClrMapping/>
  </p:clrMapOvr>
</p:sld>
</file>

<file path=ppt/slides/slide3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2326250"/>
            <a:ext cx="16709197" cy="6932050"/>
            <a:chOff x="0" y="0"/>
            <a:chExt cx="1135872" cy="471233"/>
          </a:xfrm>
        </p:grpSpPr>
        <p:sp>
          <p:nvSpPr>
            <p:cNvPr name="Freeform 3" id="3"/>
            <p:cNvSpPr/>
            <p:nvPr/>
          </p:nvSpPr>
          <p:spPr>
            <a:xfrm flipH="false" flipV="false" rot="0">
              <a:off x="0" y="0"/>
              <a:ext cx="1135872" cy="471233"/>
            </a:xfrm>
            <a:custGeom>
              <a:avLst/>
              <a:gdLst/>
              <a:ahLst/>
              <a:cxnLst/>
              <a:rect r="r" b="b" t="t" l="l"/>
              <a:pathLst>
                <a:path h="471233" w="1135872">
                  <a:moveTo>
                    <a:pt x="932672" y="0"/>
                  </a:moveTo>
                  <a:cubicBezTo>
                    <a:pt x="1044897" y="0"/>
                    <a:pt x="1135872" y="105489"/>
                    <a:pt x="1135872" y="235616"/>
                  </a:cubicBezTo>
                  <a:cubicBezTo>
                    <a:pt x="1135872" y="365744"/>
                    <a:pt x="1044897" y="471233"/>
                    <a:pt x="932672" y="471233"/>
                  </a:cubicBezTo>
                  <a:lnTo>
                    <a:pt x="203200" y="471233"/>
                  </a:lnTo>
                  <a:cubicBezTo>
                    <a:pt x="90976" y="471233"/>
                    <a:pt x="0" y="365744"/>
                    <a:pt x="0" y="235616"/>
                  </a:cubicBezTo>
                  <a:cubicBezTo>
                    <a:pt x="0" y="105489"/>
                    <a:pt x="90976" y="0"/>
                    <a:pt x="203200" y="0"/>
                  </a:cubicBezTo>
                  <a:close/>
                </a:path>
              </a:pathLst>
            </a:custGeom>
            <a:solidFill>
              <a:srgbClr val="E3CEAB"/>
            </a:solidFill>
          </p:spPr>
        </p:sp>
        <p:sp>
          <p:nvSpPr>
            <p:cNvPr name="TextBox 4" id="4"/>
            <p:cNvSpPr txBox="true"/>
            <p:nvPr/>
          </p:nvSpPr>
          <p:spPr>
            <a:xfrm>
              <a:off x="0" y="-104775"/>
              <a:ext cx="1135872" cy="576008"/>
            </a:xfrm>
            <a:prstGeom prst="rect">
              <a:avLst/>
            </a:prstGeom>
          </p:spPr>
          <p:txBody>
            <a:bodyPr anchor="ctr" rtlCol="false" tIns="50800" lIns="50800" bIns="50800" rIns="50800"/>
            <a:lstStyle/>
            <a:p>
              <a:pPr algn="just">
                <a:lnSpc>
                  <a:spcPts val="5034"/>
                </a:lnSpc>
              </a:pPr>
              <a:r>
                <a:rPr lang="en-US" sz="3596">
                  <a:solidFill>
                    <a:srgbClr val="000000"/>
                  </a:solidFill>
                  <a:latin typeface="Poppins"/>
                  <a:ea typeface="Poppins"/>
                  <a:cs typeface="Poppins"/>
                  <a:sym typeface="Poppins"/>
                </a:rPr>
                <a:t>A sales email template in Salesforce’s Prompt Builder is a tool that helps you create personalized and targeted emails quickly and efficiently. Here’s a simple breakdown:</a:t>
              </a:r>
            </a:p>
            <a:p>
              <a:pPr algn="just" marL="776450" indent="-388225" lvl="1">
                <a:lnSpc>
                  <a:spcPts val="5034"/>
                </a:lnSpc>
                <a:buAutoNum type="arabicPeriod" startAt="1"/>
              </a:pPr>
              <a:r>
                <a:rPr lang="en-US" b="true" sz="3596">
                  <a:solidFill>
                    <a:srgbClr val="000000"/>
                  </a:solidFill>
                  <a:latin typeface="Poppins Bold"/>
                  <a:ea typeface="Poppins Bold"/>
                  <a:cs typeface="Poppins Bold"/>
                  <a:sym typeface="Poppins Bold"/>
                </a:rPr>
                <a:t>Purpose</a:t>
              </a:r>
              <a:r>
                <a:rPr lang="en-US" sz="3596">
                  <a:solidFill>
                    <a:srgbClr val="000000"/>
                  </a:solidFill>
                  <a:latin typeface="Poppins"/>
                  <a:ea typeface="Poppins"/>
                  <a:cs typeface="Poppins"/>
                  <a:sym typeface="Poppins"/>
                </a:rPr>
                <a:t>: It allows you to design emails that can be reused for different customers and products, saving you time.</a:t>
              </a:r>
            </a:p>
            <a:p>
              <a:pPr algn="just" marL="776450" indent="-388225" lvl="1">
                <a:lnSpc>
                  <a:spcPts val="5034"/>
                </a:lnSpc>
                <a:buAutoNum type="arabicPeriod" startAt="1"/>
              </a:pPr>
              <a:r>
                <a:rPr lang="en-US" b="true" sz="3596">
                  <a:solidFill>
                    <a:srgbClr val="000000"/>
                  </a:solidFill>
                  <a:latin typeface="Poppins Bold"/>
                  <a:ea typeface="Poppins Bold"/>
                  <a:cs typeface="Poppins Bold"/>
                  <a:sym typeface="Poppins Bold"/>
                </a:rPr>
                <a:t>Customization</a:t>
              </a:r>
              <a:r>
                <a:rPr lang="en-US" sz="3596">
                  <a:solidFill>
                    <a:srgbClr val="000000"/>
                  </a:solidFill>
                  <a:latin typeface="Poppins"/>
                  <a:ea typeface="Poppins"/>
                  <a:cs typeface="Poppins"/>
                  <a:sym typeface="Poppins"/>
                </a:rPr>
                <a:t>: You can include specific details from your Salesforce records, like customer names or product details, using merge fields. These fields act as placeholders that get filled with actual data when the email is generated.</a:t>
              </a:r>
            </a:p>
            <a:p>
              <a:pPr algn="just">
                <a:lnSpc>
                  <a:spcPts val="5034"/>
                </a:lnSpc>
                <a:spcBef>
                  <a:spcPct val="0"/>
                </a:spcBef>
              </a:pPr>
            </a:p>
          </p:txBody>
        </p:sp>
      </p:grpSp>
      <p:sp>
        <p:nvSpPr>
          <p:cNvPr name="TextBox 5" id="5"/>
          <p:cNvSpPr txBox="true"/>
          <p:nvPr/>
        </p:nvSpPr>
        <p:spPr>
          <a:xfrm rot="0">
            <a:off x="1028700" y="261005"/>
            <a:ext cx="16230600" cy="1061197"/>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Bold"/>
                <a:ea typeface="Poppins Bold"/>
                <a:cs typeface="Poppins Bold"/>
                <a:sym typeface="Poppins Bold"/>
              </a:rPr>
              <a:t>Sales Email Prompt Template</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89401" y="415608"/>
            <a:ext cx="16709197" cy="9455785"/>
            <a:chOff x="0" y="0"/>
            <a:chExt cx="1135872" cy="642794"/>
          </a:xfrm>
        </p:grpSpPr>
        <p:sp>
          <p:nvSpPr>
            <p:cNvPr name="Freeform 3" id="3"/>
            <p:cNvSpPr/>
            <p:nvPr/>
          </p:nvSpPr>
          <p:spPr>
            <a:xfrm flipH="false" flipV="false" rot="0">
              <a:off x="0" y="0"/>
              <a:ext cx="1135872" cy="642794"/>
            </a:xfrm>
            <a:custGeom>
              <a:avLst/>
              <a:gdLst/>
              <a:ahLst/>
              <a:cxnLst/>
              <a:rect r="r" b="b" t="t" l="l"/>
              <a:pathLst>
                <a:path h="642794" w="1135872">
                  <a:moveTo>
                    <a:pt x="932672" y="0"/>
                  </a:moveTo>
                  <a:cubicBezTo>
                    <a:pt x="1044897" y="0"/>
                    <a:pt x="1135872" y="143894"/>
                    <a:pt x="1135872" y="321397"/>
                  </a:cubicBezTo>
                  <a:cubicBezTo>
                    <a:pt x="1135872" y="498899"/>
                    <a:pt x="1044897" y="642794"/>
                    <a:pt x="932672" y="642794"/>
                  </a:cubicBezTo>
                  <a:lnTo>
                    <a:pt x="203200" y="642794"/>
                  </a:lnTo>
                  <a:cubicBezTo>
                    <a:pt x="90976" y="642794"/>
                    <a:pt x="0" y="498899"/>
                    <a:pt x="0" y="321397"/>
                  </a:cubicBezTo>
                  <a:cubicBezTo>
                    <a:pt x="0" y="143894"/>
                    <a:pt x="90976" y="0"/>
                    <a:pt x="203200" y="0"/>
                  </a:cubicBezTo>
                  <a:close/>
                </a:path>
              </a:pathLst>
            </a:custGeom>
            <a:solidFill>
              <a:srgbClr val="E3CEAB"/>
            </a:solidFill>
          </p:spPr>
        </p:sp>
        <p:sp>
          <p:nvSpPr>
            <p:cNvPr name="TextBox 4" id="4"/>
            <p:cNvSpPr txBox="true"/>
            <p:nvPr/>
          </p:nvSpPr>
          <p:spPr>
            <a:xfrm>
              <a:off x="0" y="-66675"/>
              <a:ext cx="1135872" cy="709469"/>
            </a:xfrm>
            <a:prstGeom prst="rect">
              <a:avLst/>
            </a:prstGeom>
          </p:spPr>
          <p:txBody>
            <a:bodyPr anchor="ctr" rtlCol="false" tIns="50800" lIns="50800" bIns="50800" rIns="50800"/>
            <a:lstStyle/>
            <a:p>
              <a:pPr algn="just" marL="539749" indent="-269875" lvl="1">
                <a:lnSpc>
                  <a:spcPts val="3499"/>
                </a:lnSpc>
                <a:buAutoNum type="arabicPeriod" startAt="1"/>
              </a:pPr>
              <a:r>
                <a:rPr lang="en-US" sz="2499">
                  <a:solidFill>
                    <a:srgbClr val="000000"/>
                  </a:solidFill>
                  <a:latin typeface="Poppins"/>
                  <a:ea typeface="Poppins"/>
                  <a:cs typeface="Poppins"/>
                  <a:sym typeface="Poppins"/>
                </a:rPr>
                <a:t>Temperature:</a:t>
              </a:r>
            </a:p>
            <a:p>
              <a:pPr algn="just" marL="1079499" indent="-359833" lvl="2">
                <a:lnSpc>
                  <a:spcPts val="3499"/>
                </a:lnSpc>
                <a:buFont typeface="Arial"/>
                <a:buChar char="⚬"/>
              </a:pPr>
              <a:r>
                <a:rPr lang="en-US" sz="2499">
                  <a:solidFill>
                    <a:srgbClr val="000000"/>
                  </a:solidFill>
                  <a:latin typeface="Poppins"/>
                  <a:ea typeface="Poppins"/>
                  <a:cs typeface="Poppins"/>
                  <a:sym typeface="Poppins"/>
                </a:rPr>
                <a:t>Think of it as a creativity dial for the AI.</a:t>
              </a:r>
            </a:p>
            <a:p>
              <a:pPr algn="just" marL="1079499" indent="-359833" lvl="2">
                <a:lnSpc>
                  <a:spcPts val="3499"/>
                </a:lnSpc>
                <a:buFont typeface="Arial"/>
                <a:buChar char="⚬"/>
              </a:pPr>
              <a:r>
                <a:rPr lang="en-US" sz="2499">
                  <a:solidFill>
                    <a:srgbClr val="000000"/>
                  </a:solidFill>
                  <a:latin typeface="Poppins"/>
                  <a:ea typeface="Poppins"/>
                  <a:cs typeface="Poppins"/>
                  <a:sym typeface="Poppins"/>
                </a:rPr>
                <a:t>Low temperature (e.g., 0.2) makes the AI more focused and predictable, sticking closely to the most likely responses.</a:t>
              </a:r>
            </a:p>
            <a:p>
              <a:pPr algn="just" marL="1079499" indent="-359833" lvl="2">
                <a:lnSpc>
                  <a:spcPts val="3499"/>
                </a:lnSpc>
                <a:buFont typeface="Arial"/>
                <a:buChar char="⚬"/>
              </a:pPr>
              <a:r>
                <a:rPr lang="en-US" sz="2499">
                  <a:solidFill>
                    <a:srgbClr val="000000"/>
                  </a:solidFill>
                  <a:latin typeface="Poppins"/>
                  <a:ea typeface="Poppins"/>
                  <a:cs typeface="Poppins"/>
                  <a:sym typeface="Poppins"/>
                </a:rPr>
                <a:t>High temperature (e.g., 0.8) makes the AI more creative and varied, allowing for more diverse and unexpected responses.</a:t>
              </a:r>
            </a:p>
            <a:p>
              <a:pPr algn="just" marL="539749" indent="-269875" lvl="1">
                <a:lnSpc>
                  <a:spcPts val="3499"/>
                </a:lnSpc>
                <a:buAutoNum type="arabicPeriod" startAt="1"/>
              </a:pPr>
              <a:r>
                <a:rPr lang="en-US" sz="2499">
                  <a:solidFill>
                    <a:srgbClr val="000000"/>
                  </a:solidFill>
                  <a:latin typeface="Poppins"/>
                  <a:ea typeface="Poppins"/>
                  <a:cs typeface="Poppins"/>
                  <a:sym typeface="Poppins"/>
                </a:rPr>
                <a:t>Freq</a:t>
              </a:r>
              <a:r>
                <a:rPr lang="en-US" sz="2499">
                  <a:solidFill>
                    <a:srgbClr val="000000"/>
                  </a:solidFill>
                  <a:latin typeface="Poppins"/>
                  <a:ea typeface="Poppins"/>
                  <a:cs typeface="Poppins"/>
                  <a:sym typeface="Poppins"/>
                </a:rPr>
                <a:t>u</a:t>
              </a:r>
              <a:r>
                <a:rPr lang="en-US" sz="2499">
                  <a:solidFill>
                    <a:srgbClr val="000000"/>
                  </a:solidFill>
                  <a:latin typeface="Poppins"/>
                  <a:ea typeface="Poppins"/>
                  <a:cs typeface="Poppins"/>
                  <a:sym typeface="Poppins"/>
                </a:rPr>
                <a:t>ency Penalty:</a:t>
              </a:r>
            </a:p>
            <a:p>
              <a:pPr algn="just" marL="1079499" indent="-359833" lvl="2">
                <a:lnSpc>
                  <a:spcPts val="3499"/>
                </a:lnSpc>
                <a:buFont typeface="Arial"/>
                <a:buChar char="⚬"/>
              </a:pPr>
              <a:r>
                <a:rPr lang="en-US" sz="2499">
                  <a:solidFill>
                    <a:srgbClr val="000000"/>
                  </a:solidFill>
                  <a:latin typeface="Poppins"/>
                  <a:ea typeface="Poppins"/>
                  <a:cs typeface="Poppins"/>
                  <a:sym typeface="Poppins"/>
                </a:rPr>
                <a:t>This cont</a:t>
              </a:r>
              <a:r>
                <a:rPr lang="en-US" sz="2499">
                  <a:solidFill>
                    <a:srgbClr val="000000"/>
                  </a:solidFill>
                  <a:latin typeface="Poppins"/>
                  <a:ea typeface="Poppins"/>
                  <a:cs typeface="Poppins"/>
                  <a:sym typeface="Poppins"/>
                </a:rPr>
                <a:t>ro</a:t>
              </a:r>
              <a:r>
                <a:rPr lang="en-US" sz="2499">
                  <a:solidFill>
                    <a:srgbClr val="000000"/>
                  </a:solidFill>
                  <a:latin typeface="Poppins"/>
                  <a:ea typeface="Poppins"/>
                  <a:cs typeface="Poppins"/>
                  <a:sym typeface="Poppins"/>
                </a:rPr>
                <a:t>l</a:t>
              </a:r>
              <a:r>
                <a:rPr lang="en-US" sz="2499">
                  <a:solidFill>
                    <a:srgbClr val="000000"/>
                  </a:solidFill>
                  <a:latin typeface="Poppins"/>
                  <a:ea typeface="Poppins"/>
                  <a:cs typeface="Poppins"/>
                  <a:sym typeface="Poppins"/>
                </a:rPr>
                <a:t>s</a:t>
              </a:r>
              <a:r>
                <a:rPr lang="en-US" sz="2499">
                  <a:solidFill>
                    <a:srgbClr val="000000"/>
                  </a:solidFill>
                  <a:latin typeface="Poppins"/>
                  <a:ea typeface="Poppins"/>
                  <a:cs typeface="Poppins"/>
                  <a:sym typeface="Poppins"/>
                </a:rPr>
                <a:t> how much th</a:t>
              </a:r>
              <a:r>
                <a:rPr lang="en-US" sz="2499">
                  <a:solidFill>
                    <a:srgbClr val="000000"/>
                  </a:solidFill>
                  <a:latin typeface="Poppins"/>
                  <a:ea typeface="Poppins"/>
                  <a:cs typeface="Poppins"/>
                  <a:sym typeface="Poppins"/>
                </a:rPr>
                <a:t>e</a:t>
              </a:r>
              <a:r>
                <a:rPr lang="en-US" sz="2499">
                  <a:solidFill>
                    <a:srgbClr val="000000"/>
                  </a:solidFill>
                  <a:latin typeface="Poppins"/>
                  <a:ea typeface="Poppins"/>
                  <a:cs typeface="Poppins"/>
                  <a:sym typeface="Poppins"/>
                </a:rPr>
                <a:t> AI avoids repeating the same words.</a:t>
              </a:r>
            </a:p>
            <a:p>
              <a:pPr algn="just" marL="1079499" indent="-359833" lvl="2">
                <a:lnSpc>
                  <a:spcPts val="3499"/>
                </a:lnSpc>
                <a:buFont typeface="Arial"/>
                <a:buChar char="⚬"/>
              </a:pPr>
              <a:r>
                <a:rPr lang="en-US" sz="2499">
                  <a:solidFill>
                    <a:srgbClr val="000000"/>
                  </a:solidFill>
                  <a:latin typeface="Poppins"/>
                  <a:ea typeface="Poppins"/>
                  <a:cs typeface="Poppins"/>
                  <a:sym typeface="Poppins"/>
                </a:rPr>
                <a:t>A higher frequency penalty means the AI will try harder not to repeat words, making the response more varied.</a:t>
              </a:r>
            </a:p>
            <a:p>
              <a:pPr algn="just" marL="1079499" indent="-359833" lvl="2">
                <a:lnSpc>
                  <a:spcPts val="3499"/>
                </a:lnSpc>
                <a:buFont typeface="Arial"/>
                <a:buChar char="⚬"/>
              </a:pPr>
              <a:r>
                <a:rPr lang="en-US" sz="2499">
                  <a:solidFill>
                    <a:srgbClr val="000000"/>
                  </a:solidFill>
                  <a:latin typeface="Poppins"/>
                  <a:ea typeface="Poppins"/>
                  <a:cs typeface="Poppins"/>
                  <a:sym typeface="Poppins"/>
                </a:rPr>
                <a:t>A lower frequency penalty means the AI is less concerned about repe</a:t>
              </a:r>
              <a:r>
                <a:rPr lang="en-US" sz="2499">
                  <a:solidFill>
                    <a:srgbClr val="000000"/>
                  </a:solidFill>
                  <a:latin typeface="Poppins"/>
                  <a:ea typeface="Poppins"/>
                  <a:cs typeface="Poppins"/>
                  <a:sym typeface="Poppins"/>
                </a:rPr>
                <a:t>tition</a:t>
              </a:r>
              <a:r>
                <a:rPr lang="en-US" sz="2499">
                  <a:solidFill>
                    <a:srgbClr val="000000"/>
                  </a:solidFill>
                  <a:latin typeface="Poppins"/>
                  <a:ea typeface="Poppins"/>
                  <a:cs typeface="Poppins"/>
                  <a:sym typeface="Poppins"/>
                </a:rPr>
                <a:t>, which can sometimes make the response more repetitive.</a:t>
              </a:r>
            </a:p>
            <a:p>
              <a:pPr algn="just" marL="539749" indent="-269875" lvl="1">
                <a:lnSpc>
                  <a:spcPts val="3499"/>
                </a:lnSpc>
                <a:buAutoNum type="arabicPeriod" startAt="1"/>
              </a:pPr>
              <a:r>
                <a:rPr lang="en-US" sz="2499">
                  <a:solidFill>
                    <a:srgbClr val="000000"/>
                  </a:solidFill>
                  <a:latin typeface="Poppins"/>
                  <a:ea typeface="Poppins"/>
                  <a:cs typeface="Poppins"/>
                  <a:sym typeface="Poppins"/>
                </a:rPr>
                <a:t>Presence Penalty:</a:t>
              </a:r>
            </a:p>
            <a:p>
              <a:pPr algn="just" marL="1079499" indent="-359833" lvl="2">
                <a:lnSpc>
                  <a:spcPts val="3499"/>
                </a:lnSpc>
                <a:buFont typeface="Arial"/>
                <a:buChar char="⚬"/>
              </a:pPr>
              <a:r>
                <a:rPr lang="en-US" sz="2499">
                  <a:solidFill>
                    <a:srgbClr val="000000"/>
                  </a:solidFill>
                  <a:latin typeface="Poppins"/>
                  <a:ea typeface="Poppins"/>
                  <a:cs typeface="Poppins"/>
                  <a:sym typeface="Poppins"/>
                </a:rPr>
                <a:t>This influences how much the AI avoids using words it has already used in the conversation.</a:t>
              </a:r>
            </a:p>
            <a:p>
              <a:pPr algn="just" marL="1079499" indent="-359833" lvl="2">
                <a:lnSpc>
                  <a:spcPts val="3499"/>
                </a:lnSpc>
                <a:buFont typeface="Arial"/>
                <a:buChar char="⚬"/>
              </a:pPr>
              <a:r>
                <a:rPr lang="en-US" sz="2499">
                  <a:solidFill>
                    <a:srgbClr val="000000"/>
                  </a:solidFill>
                  <a:latin typeface="Poppins"/>
                  <a:ea typeface="Poppins"/>
                  <a:cs typeface="Poppins"/>
                  <a:sym typeface="Poppins"/>
                </a:rPr>
                <a:t>A higher presence penalty encourages the AI to introduce new words and ideas, reducing redundancy.</a:t>
              </a:r>
            </a:p>
            <a:p>
              <a:pPr algn="just" marL="1079499" indent="-359833" lvl="2">
                <a:lnSpc>
                  <a:spcPts val="3499"/>
                </a:lnSpc>
                <a:buFont typeface="Arial"/>
                <a:buChar char="⚬"/>
              </a:pPr>
              <a:r>
                <a:rPr lang="en-US" sz="2499">
                  <a:solidFill>
                    <a:srgbClr val="000000"/>
                  </a:solidFill>
                  <a:latin typeface="Poppins"/>
                  <a:ea typeface="Poppins"/>
                  <a:cs typeface="Poppins"/>
                  <a:sym typeface="Poppins"/>
                </a:rPr>
                <a:t>A lower presence penalty allows the AI to reuse words more freely, which can sometimes make the conversation feel more cohesive.</a:t>
              </a:r>
            </a:p>
            <a:p>
              <a:pPr algn="just">
                <a:lnSpc>
                  <a:spcPts val="3499"/>
                </a:lnSpc>
              </a:pPr>
              <a:r>
                <a:rPr lang="en-US" sz="2499" u="sng">
                  <a:solidFill>
                    <a:srgbClr val="000000"/>
                  </a:solidFill>
                  <a:latin typeface="Poppins"/>
                  <a:ea typeface="Poppins"/>
                  <a:cs typeface="Poppins"/>
                  <a:sym typeface="Poppins"/>
                  <a:hlinkClick r:id="rId2" tooltip="https://developer.salesforce.com/blogs/2024/07/applying-fundamentals-of-prompt-engineering-with-prompt-builder"/>
                </a:rPr>
                <a:t>These settings help you fine-tune the AI’s responses to better match your needs, whether you want more creative, varied, or consistent outputs</a:t>
              </a:r>
            </a:p>
            <a:p>
              <a:pPr algn="just">
                <a:lnSpc>
                  <a:spcPts val="3499"/>
                </a:lnSpc>
                <a:spcBef>
                  <a:spcPct val="0"/>
                </a:spcBef>
              </a:pPr>
            </a:p>
          </p:txBody>
        </p:sp>
      </p:gr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3915869"/>
            <a:ext cx="20569700" cy="5342431"/>
            <a:chOff x="0" y="0"/>
            <a:chExt cx="1398305" cy="363172"/>
          </a:xfrm>
        </p:grpSpPr>
        <p:sp>
          <p:nvSpPr>
            <p:cNvPr name="Freeform 3" id="3"/>
            <p:cNvSpPr/>
            <p:nvPr/>
          </p:nvSpPr>
          <p:spPr>
            <a:xfrm flipH="false" flipV="false" rot="0">
              <a:off x="0" y="0"/>
              <a:ext cx="1398305" cy="363172"/>
            </a:xfrm>
            <a:custGeom>
              <a:avLst/>
              <a:gdLst/>
              <a:ahLst/>
              <a:cxnLst/>
              <a:rect r="r" b="b" t="t" l="l"/>
              <a:pathLst>
                <a:path h="363172" w="1398305">
                  <a:moveTo>
                    <a:pt x="1195105" y="0"/>
                  </a:moveTo>
                  <a:cubicBezTo>
                    <a:pt x="1307329" y="0"/>
                    <a:pt x="1398305" y="81299"/>
                    <a:pt x="1398305" y="181586"/>
                  </a:cubicBezTo>
                  <a:cubicBezTo>
                    <a:pt x="1398305" y="281874"/>
                    <a:pt x="1307329" y="363172"/>
                    <a:pt x="1195105" y="363172"/>
                  </a:cubicBezTo>
                  <a:lnTo>
                    <a:pt x="203200" y="363172"/>
                  </a:lnTo>
                  <a:cubicBezTo>
                    <a:pt x="90976" y="363172"/>
                    <a:pt x="0" y="281874"/>
                    <a:pt x="0" y="181586"/>
                  </a:cubicBezTo>
                  <a:cubicBezTo>
                    <a:pt x="0" y="81299"/>
                    <a:pt x="90976" y="0"/>
                    <a:pt x="203200" y="0"/>
                  </a:cubicBezTo>
                  <a:close/>
                </a:path>
              </a:pathLst>
            </a:custGeom>
            <a:solidFill>
              <a:srgbClr val="D6801C"/>
            </a:solidFill>
          </p:spPr>
        </p:sp>
        <p:sp>
          <p:nvSpPr>
            <p:cNvPr name="TextBox 4" id="4"/>
            <p:cNvSpPr txBox="true"/>
            <p:nvPr/>
          </p:nvSpPr>
          <p:spPr>
            <a:xfrm>
              <a:off x="0" y="-38100"/>
              <a:ext cx="1398305" cy="401272"/>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028700" y="971550"/>
            <a:ext cx="6525494" cy="2065245"/>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Ultra-Bold"/>
                <a:ea typeface="Poppins Ultra-Bold"/>
                <a:cs typeface="Poppins Ultra-Bold"/>
                <a:sym typeface="Poppins Ultra-Bold"/>
              </a:rPr>
              <a:t>Einstein Trust Layer</a:t>
            </a:r>
          </a:p>
        </p:txBody>
      </p:sp>
      <p:sp>
        <p:nvSpPr>
          <p:cNvPr name="TextBox 6" id="6"/>
          <p:cNvSpPr txBox="true"/>
          <p:nvPr/>
        </p:nvSpPr>
        <p:spPr>
          <a:xfrm rot="0">
            <a:off x="2267808" y="4302125"/>
            <a:ext cx="14991492" cy="4956175"/>
          </a:xfrm>
          <a:prstGeom prst="rect">
            <a:avLst/>
          </a:prstGeom>
        </p:spPr>
        <p:txBody>
          <a:bodyPr anchor="t" rtlCol="false" tIns="0" lIns="0" bIns="0" rIns="0">
            <a:spAutoFit/>
          </a:bodyPr>
          <a:lstStyle/>
          <a:p>
            <a:pPr algn="just">
              <a:lnSpc>
                <a:spcPts val="5600"/>
              </a:lnSpc>
            </a:pPr>
            <a:r>
              <a:rPr lang="en-US" sz="4000" b="true">
                <a:solidFill>
                  <a:srgbClr val="FFFFFF"/>
                </a:solidFill>
                <a:latin typeface="Poppins Medium"/>
                <a:ea typeface="Poppins Medium"/>
                <a:cs typeface="Poppins Medium"/>
                <a:sym typeface="Poppins Medium"/>
              </a:rPr>
              <a:t>Trusting generative AI with your company’s secrets and customer data can be tricky. The Einstein Trust Layer is a secure AI system built into Salesforce to help with this. It includes security agreements, technology, and data privacy controls to protect your business while you use generative AI solutions.</a:t>
            </a:r>
          </a:p>
          <a:p>
            <a:pPr algn="just">
              <a:lnSpc>
                <a:spcPts val="5600"/>
              </a:lnSpc>
              <a:spcBef>
                <a:spcPct val="0"/>
              </a:spcBef>
            </a:pPr>
          </a:p>
        </p:txBody>
      </p:sp>
    </p:spTree>
  </p:cSld>
  <p:clrMapOvr>
    <a:masterClrMapping/>
  </p:clrMapOvr>
</p:sld>
</file>

<file path=ppt/slides/slide4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2326250"/>
            <a:ext cx="16709197" cy="6932050"/>
            <a:chOff x="0" y="0"/>
            <a:chExt cx="1135872" cy="471233"/>
          </a:xfrm>
        </p:grpSpPr>
        <p:sp>
          <p:nvSpPr>
            <p:cNvPr name="Freeform 3" id="3"/>
            <p:cNvSpPr/>
            <p:nvPr/>
          </p:nvSpPr>
          <p:spPr>
            <a:xfrm flipH="false" flipV="false" rot="0">
              <a:off x="0" y="0"/>
              <a:ext cx="1135872" cy="471233"/>
            </a:xfrm>
            <a:custGeom>
              <a:avLst/>
              <a:gdLst/>
              <a:ahLst/>
              <a:cxnLst/>
              <a:rect r="r" b="b" t="t" l="l"/>
              <a:pathLst>
                <a:path h="471233" w="1135872">
                  <a:moveTo>
                    <a:pt x="932672" y="0"/>
                  </a:moveTo>
                  <a:cubicBezTo>
                    <a:pt x="1044897" y="0"/>
                    <a:pt x="1135872" y="105489"/>
                    <a:pt x="1135872" y="235616"/>
                  </a:cubicBezTo>
                  <a:cubicBezTo>
                    <a:pt x="1135872" y="365744"/>
                    <a:pt x="1044897" y="471233"/>
                    <a:pt x="932672" y="471233"/>
                  </a:cubicBezTo>
                  <a:lnTo>
                    <a:pt x="203200" y="471233"/>
                  </a:lnTo>
                  <a:cubicBezTo>
                    <a:pt x="90976" y="471233"/>
                    <a:pt x="0" y="365744"/>
                    <a:pt x="0" y="235616"/>
                  </a:cubicBezTo>
                  <a:cubicBezTo>
                    <a:pt x="0" y="105489"/>
                    <a:pt x="90976" y="0"/>
                    <a:pt x="203200" y="0"/>
                  </a:cubicBezTo>
                  <a:close/>
                </a:path>
              </a:pathLst>
            </a:custGeom>
            <a:solidFill>
              <a:srgbClr val="E3CEAB"/>
            </a:solidFill>
          </p:spPr>
        </p:sp>
        <p:sp>
          <p:nvSpPr>
            <p:cNvPr name="TextBox 4" id="4"/>
            <p:cNvSpPr txBox="true"/>
            <p:nvPr/>
          </p:nvSpPr>
          <p:spPr>
            <a:xfrm>
              <a:off x="0" y="-104775"/>
              <a:ext cx="1135872" cy="576008"/>
            </a:xfrm>
            <a:prstGeom prst="rect">
              <a:avLst/>
            </a:prstGeom>
          </p:spPr>
          <p:txBody>
            <a:bodyPr anchor="ctr" rtlCol="false" tIns="50800" lIns="50800" bIns="50800" rIns="50800"/>
            <a:lstStyle/>
            <a:p>
              <a:pPr algn="just">
                <a:lnSpc>
                  <a:spcPts val="5034"/>
                </a:lnSpc>
              </a:pPr>
              <a:r>
                <a:rPr lang="en-US" sz="3596">
                  <a:solidFill>
                    <a:srgbClr val="000000"/>
                  </a:solidFill>
                  <a:latin typeface="Poppins"/>
                  <a:ea typeface="Poppins"/>
                  <a:cs typeface="Poppins"/>
                  <a:sym typeface="Poppins"/>
                </a:rPr>
                <a:t>In Salesforce, permission sets related to Prompt Templates are used to manage who can create, edit, and use these templates. Here are the main types:</a:t>
              </a:r>
            </a:p>
            <a:p>
              <a:pPr algn="just" marL="776450" indent="-388225" lvl="1">
                <a:lnSpc>
                  <a:spcPts val="5034"/>
                </a:lnSpc>
                <a:buAutoNum type="arabicPeriod" startAt="1"/>
              </a:pPr>
              <a:r>
                <a:rPr lang="en-US" b="true" sz="3596">
                  <a:solidFill>
                    <a:srgbClr val="000000"/>
                  </a:solidFill>
                  <a:latin typeface="Poppins Bold"/>
                  <a:ea typeface="Poppins Bold"/>
                  <a:cs typeface="Poppins Bold"/>
                  <a:sym typeface="Poppins Bold"/>
                </a:rPr>
                <a:t>Prompt Template Manager:</a:t>
              </a:r>
              <a:r>
                <a:rPr lang="en-US" sz="3596">
                  <a:solidFill>
                    <a:srgbClr val="000000"/>
                  </a:solidFill>
                  <a:latin typeface="Poppins"/>
                  <a:ea typeface="Poppins"/>
                  <a:cs typeface="Poppins"/>
                  <a:sym typeface="Poppins"/>
                </a:rPr>
                <a:t> This permission set is assigned to folks  who need to create and manage prompt templates. I</a:t>
              </a:r>
              <a:r>
                <a:rPr lang="en-US" sz="3596">
                  <a:solidFill>
                    <a:srgbClr val="000000"/>
                  </a:solidFill>
                  <a:latin typeface="Poppins"/>
                  <a:ea typeface="Poppins"/>
                  <a:cs typeface="Poppins"/>
                  <a:sym typeface="Poppins"/>
                </a:rPr>
                <a:t>t</a:t>
              </a:r>
              <a:r>
                <a:rPr lang="en-US" sz="3596">
                  <a:solidFill>
                    <a:srgbClr val="000000"/>
                  </a:solidFill>
                  <a:latin typeface="Poppins"/>
                  <a:ea typeface="Poppins"/>
                  <a:cs typeface="Poppins"/>
                  <a:sym typeface="Poppins"/>
                </a:rPr>
                <a:t> </a:t>
              </a:r>
              <a:r>
                <a:rPr lang="en-US" sz="3596">
                  <a:solidFill>
                    <a:srgbClr val="000000"/>
                  </a:solidFill>
                  <a:latin typeface="Poppins"/>
                  <a:ea typeface="Poppins"/>
                  <a:cs typeface="Poppins"/>
                  <a:sym typeface="Poppins"/>
                </a:rPr>
                <a:t>a</a:t>
              </a:r>
              <a:r>
                <a:rPr lang="en-US" sz="3596">
                  <a:solidFill>
                    <a:srgbClr val="000000"/>
                  </a:solidFill>
                  <a:latin typeface="Poppins"/>
                  <a:ea typeface="Poppins"/>
                  <a:cs typeface="Poppins"/>
                  <a:sym typeface="Poppins"/>
                </a:rPr>
                <a:t>llows full c</a:t>
              </a:r>
              <a:r>
                <a:rPr lang="en-US" sz="3596">
                  <a:solidFill>
                    <a:srgbClr val="000000"/>
                  </a:solidFill>
                  <a:latin typeface="Poppins"/>
                  <a:ea typeface="Poppins"/>
                  <a:cs typeface="Poppins"/>
                  <a:sym typeface="Poppins"/>
                </a:rPr>
                <a:t>on</a:t>
              </a:r>
              <a:r>
                <a:rPr lang="en-US" sz="3596">
                  <a:solidFill>
                    <a:srgbClr val="000000"/>
                  </a:solidFill>
                  <a:latin typeface="Poppins"/>
                  <a:ea typeface="Poppins"/>
                  <a:cs typeface="Poppins"/>
                  <a:sym typeface="Poppins"/>
                </a:rPr>
                <a:t>trol over the creation, editing, and deletion of templates1.</a:t>
              </a:r>
            </a:p>
            <a:p>
              <a:pPr algn="just" marL="776450" indent="-388225" lvl="1">
                <a:lnSpc>
                  <a:spcPts val="5034"/>
                </a:lnSpc>
                <a:buAutoNum type="arabicPeriod" startAt="1"/>
              </a:pPr>
              <a:r>
                <a:rPr lang="en-US" b="true" sz="3596">
                  <a:solidFill>
                    <a:srgbClr val="000000"/>
                  </a:solidFill>
                  <a:latin typeface="Poppins Bold"/>
                  <a:ea typeface="Poppins Bold"/>
                  <a:cs typeface="Poppins Bold"/>
                  <a:sym typeface="Poppins Bold"/>
                </a:rPr>
                <a:t>Prompt Template User: </a:t>
              </a:r>
              <a:r>
                <a:rPr lang="en-US" sz="3596">
                  <a:solidFill>
                    <a:srgbClr val="000000"/>
                  </a:solidFill>
                  <a:latin typeface="Poppins"/>
                  <a:ea typeface="Poppins"/>
                  <a:cs typeface="Poppins"/>
                  <a:sym typeface="Poppins"/>
                </a:rPr>
                <a:t>This permission set is for users who need to apply prompt templates in their daily tasks. It grants access to use the templates but not to create or modify them.</a:t>
              </a:r>
            </a:p>
            <a:p>
              <a:pPr algn="just">
                <a:lnSpc>
                  <a:spcPts val="5034"/>
                </a:lnSpc>
                <a:spcBef>
                  <a:spcPct val="0"/>
                </a:spcBef>
              </a:pPr>
            </a:p>
          </p:txBody>
        </p:sp>
      </p:grpSp>
      <p:sp>
        <p:nvSpPr>
          <p:cNvPr name="TextBox 5" id="5"/>
          <p:cNvSpPr txBox="true"/>
          <p:nvPr/>
        </p:nvSpPr>
        <p:spPr>
          <a:xfrm rot="0">
            <a:off x="1028700" y="261005"/>
            <a:ext cx="16230600" cy="1061197"/>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Bold"/>
                <a:ea typeface="Poppins Bold"/>
                <a:cs typeface="Poppins Bold"/>
                <a:sym typeface="Poppins Bold"/>
              </a:rPr>
              <a:t>Prompt Template Permission sets</a:t>
            </a: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2326250"/>
            <a:ext cx="16709197" cy="6932050"/>
            <a:chOff x="0" y="0"/>
            <a:chExt cx="1135872" cy="471233"/>
          </a:xfrm>
        </p:grpSpPr>
        <p:sp>
          <p:nvSpPr>
            <p:cNvPr name="Freeform 3" id="3"/>
            <p:cNvSpPr/>
            <p:nvPr/>
          </p:nvSpPr>
          <p:spPr>
            <a:xfrm flipH="false" flipV="false" rot="0">
              <a:off x="0" y="0"/>
              <a:ext cx="1135872" cy="471233"/>
            </a:xfrm>
            <a:custGeom>
              <a:avLst/>
              <a:gdLst/>
              <a:ahLst/>
              <a:cxnLst/>
              <a:rect r="r" b="b" t="t" l="l"/>
              <a:pathLst>
                <a:path h="471233" w="1135872">
                  <a:moveTo>
                    <a:pt x="932672" y="0"/>
                  </a:moveTo>
                  <a:cubicBezTo>
                    <a:pt x="1044897" y="0"/>
                    <a:pt x="1135872" y="105489"/>
                    <a:pt x="1135872" y="235616"/>
                  </a:cubicBezTo>
                  <a:cubicBezTo>
                    <a:pt x="1135872" y="365744"/>
                    <a:pt x="1044897" y="471233"/>
                    <a:pt x="932672" y="471233"/>
                  </a:cubicBezTo>
                  <a:lnTo>
                    <a:pt x="203200" y="471233"/>
                  </a:lnTo>
                  <a:cubicBezTo>
                    <a:pt x="90976" y="471233"/>
                    <a:pt x="0" y="365744"/>
                    <a:pt x="0" y="235616"/>
                  </a:cubicBezTo>
                  <a:cubicBezTo>
                    <a:pt x="0" y="105489"/>
                    <a:pt x="90976" y="0"/>
                    <a:pt x="203200" y="0"/>
                  </a:cubicBezTo>
                  <a:close/>
                </a:path>
              </a:pathLst>
            </a:custGeom>
            <a:solidFill>
              <a:srgbClr val="E3CEAB"/>
            </a:solidFill>
          </p:spPr>
        </p:sp>
        <p:sp>
          <p:nvSpPr>
            <p:cNvPr name="TextBox 4" id="4"/>
            <p:cNvSpPr txBox="true"/>
            <p:nvPr/>
          </p:nvSpPr>
          <p:spPr>
            <a:xfrm>
              <a:off x="0" y="-104775"/>
              <a:ext cx="1135872" cy="576008"/>
            </a:xfrm>
            <a:prstGeom prst="rect">
              <a:avLst/>
            </a:prstGeom>
          </p:spPr>
          <p:txBody>
            <a:bodyPr anchor="ctr" rtlCol="false" tIns="50800" lIns="50800" bIns="50800" rIns="50800"/>
            <a:lstStyle/>
            <a:p>
              <a:pPr algn="just">
                <a:lnSpc>
                  <a:spcPts val="5034"/>
                </a:lnSpc>
                <a:spcBef>
                  <a:spcPct val="0"/>
                </a:spcBef>
              </a:pPr>
              <a:r>
                <a:rPr lang="en-US" sz="3596">
                  <a:solidFill>
                    <a:srgbClr val="000000"/>
                  </a:solidFill>
                  <a:latin typeface="Poppins"/>
                  <a:ea typeface="Poppins"/>
                  <a:cs typeface="Poppins"/>
                  <a:sym typeface="Poppins"/>
                </a:rPr>
                <a:t>A Flex Prompt Template in Salesforce is a versatile tool within the Prompt Builder that allows you to create customized prompts using a variable number of inputs from different object types. </a:t>
              </a:r>
              <a:r>
                <a:rPr lang="en-US" sz="3596">
                  <a:solidFill>
                    <a:srgbClr val="000000"/>
                  </a:solidFill>
                  <a:latin typeface="Poppins"/>
                  <a:ea typeface="Poppins"/>
                  <a:cs typeface="Poppins"/>
                  <a:sym typeface="Poppins"/>
                  <a:hlinkClick r:id="rId2" tooltip="https://help.salesforce.com/s/articleView?id=sf.prompt_builder_about.htm&amp;language=en_US&amp;type=5"/>
                </a:rPr>
                <a:t>This flexibility enables you to generate content that spans multiple objects, whether they are related or not1</a:t>
              </a:r>
              <a:r>
                <a:rPr lang="en-US" sz="3596">
                  <a:solidFill>
                    <a:srgbClr val="000000"/>
                  </a:solidFill>
                  <a:latin typeface="Poppins"/>
                  <a:ea typeface="Poppins"/>
                  <a:cs typeface="Poppins"/>
                  <a:sym typeface="Poppins"/>
                  <a:hlinkClick r:id="rId3" tooltip="https://admin.salesforce.com/blog/2024/the-ultimate-guide-to-prompt-builder-spring-24"/>
                </a:rPr>
                <a:t>2</a:t>
              </a:r>
              <a:r>
                <a:rPr lang="en-US" sz="3596">
                  <a:solidFill>
                    <a:srgbClr val="000000"/>
                  </a:solidFill>
                  <a:latin typeface="Poppins"/>
                  <a:ea typeface="Poppins"/>
                  <a:cs typeface="Poppins"/>
                  <a:sym typeface="Poppins"/>
                </a:rPr>
                <a:t>. For example, you could create a newsletter that pulls data from both product and campaign objects</a:t>
              </a:r>
            </a:p>
          </p:txBody>
        </p:sp>
      </p:grpSp>
      <p:sp>
        <p:nvSpPr>
          <p:cNvPr name="TextBox 5" id="5"/>
          <p:cNvSpPr txBox="true"/>
          <p:nvPr/>
        </p:nvSpPr>
        <p:spPr>
          <a:xfrm rot="0">
            <a:off x="1028700" y="261005"/>
            <a:ext cx="16230600" cy="1061197"/>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Bold"/>
                <a:ea typeface="Poppins Bold"/>
                <a:cs typeface="Poppins Bold"/>
                <a:sym typeface="Poppins Bold"/>
              </a:rPr>
              <a:t>Flex Prompt Template</a:t>
            </a:r>
          </a:p>
        </p:txBody>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2326250"/>
            <a:ext cx="16709197" cy="7352810"/>
            <a:chOff x="0" y="0"/>
            <a:chExt cx="1135872" cy="499836"/>
          </a:xfrm>
        </p:grpSpPr>
        <p:sp>
          <p:nvSpPr>
            <p:cNvPr name="Freeform 3" id="3"/>
            <p:cNvSpPr/>
            <p:nvPr/>
          </p:nvSpPr>
          <p:spPr>
            <a:xfrm flipH="false" flipV="false" rot="0">
              <a:off x="0" y="0"/>
              <a:ext cx="1135872" cy="499836"/>
            </a:xfrm>
            <a:custGeom>
              <a:avLst/>
              <a:gdLst/>
              <a:ahLst/>
              <a:cxnLst/>
              <a:rect r="r" b="b" t="t" l="l"/>
              <a:pathLst>
                <a:path h="499836" w="1135872">
                  <a:moveTo>
                    <a:pt x="932672" y="0"/>
                  </a:moveTo>
                  <a:cubicBezTo>
                    <a:pt x="1044897" y="0"/>
                    <a:pt x="1135872" y="111892"/>
                    <a:pt x="1135872" y="249918"/>
                  </a:cubicBezTo>
                  <a:cubicBezTo>
                    <a:pt x="1135872" y="387944"/>
                    <a:pt x="1044897" y="499836"/>
                    <a:pt x="932672" y="499836"/>
                  </a:cubicBezTo>
                  <a:lnTo>
                    <a:pt x="203200" y="499836"/>
                  </a:lnTo>
                  <a:cubicBezTo>
                    <a:pt x="90976" y="499836"/>
                    <a:pt x="0" y="387944"/>
                    <a:pt x="0" y="249918"/>
                  </a:cubicBezTo>
                  <a:cubicBezTo>
                    <a:pt x="0" y="111892"/>
                    <a:pt x="90976" y="0"/>
                    <a:pt x="203200" y="0"/>
                  </a:cubicBezTo>
                  <a:close/>
                </a:path>
              </a:pathLst>
            </a:custGeom>
            <a:solidFill>
              <a:srgbClr val="E3CEAB"/>
            </a:solidFill>
          </p:spPr>
        </p:sp>
        <p:sp>
          <p:nvSpPr>
            <p:cNvPr name="TextBox 4" id="4"/>
            <p:cNvSpPr txBox="true"/>
            <p:nvPr/>
          </p:nvSpPr>
          <p:spPr>
            <a:xfrm>
              <a:off x="0" y="-104775"/>
              <a:ext cx="1135872" cy="604611"/>
            </a:xfrm>
            <a:prstGeom prst="rect">
              <a:avLst/>
            </a:prstGeom>
          </p:spPr>
          <p:txBody>
            <a:bodyPr anchor="ctr" rtlCol="false" tIns="50800" lIns="50800" bIns="50800" rIns="50800"/>
            <a:lstStyle/>
            <a:p>
              <a:pPr algn="just">
                <a:lnSpc>
                  <a:spcPts val="5034"/>
                </a:lnSpc>
              </a:pPr>
            </a:p>
            <a:p>
              <a:pPr algn="just" marL="776450" indent="-388225" lvl="1">
                <a:lnSpc>
                  <a:spcPts val="5034"/>
                </a:lnSpc>
                <a:buAutoNum type="arabicPeriod" startAt="1"/>
              </a:pPr>
              <a:r>
                <a:rPr lang="en-US" b="true" sz="3596">
                  <a:solidFill>
                    <a:srgbClr val="000000"/>
                  </a:solidFill>
                  <a:latin typeface="Poppins Bold"/>
                  <a:ea typeface="Poppins Bold"/>
                  <a:cs typeface="Poppins Bold"/>
                  <a:sym typeface="Poppins Bold"/>
                </a:rPr>
                <a:t>Field Generation Prompt Template</a:t>
              </a:r>
              <a:r>
                <a:rPr lang="en-US" sz="3596">
                  <a:solidFill>
                    <a:srgbClr val="000000"/>
                  </a:solidFill>
                  <a:latin typeface="Poppins"/>
                  <a:ea typeface="Poppins"/>
                  <a:cs typeface="Poppins"/>
                  <a:sym typeface="Poppins"/>
                </a:rPr>
                <a:t>: This type generates values for specific record fields. For instance, it can create a product description based on the product model.</a:t>
              </a:r>
            </a:p>
            <a:p>
              <a:pPr algn="just" marL="776450" indent="-388225" lvl="1">
                <a:lnSpc>
                  <a:spcPts val="5034"/>
                </a:lnSpc>
                <a:buAutoNum type="arabicPeriod" startAt="1"/>
              </a:pPr>
              <a:r>
                <a:rPr lang="en-US" b="true" sz="3596">
                  <a:solidFill>
                    <a:srgbClr val="000000"/>
                  </a:solidFill>
                  <a:latin typeface="Poppins Bold"/>
                  <a:ea typeface="Poppins Bold"/>
                  <a:cs typeface="Poppins Bold"/>
                  <a:sym typeface="Poppins Bold"/>
                </a:rPr>
                <a:t>Record Summary Prompt Template:</a:t>
              </a:r>
              <a:r>
                <a:rPr lang="en-US" sz="3596">
                  <a:solidFill>
                    <a:srgbClr val="000000"/>
                  </a:solidFill>
                  <a:latin typeface="Poppins"/>
                  <a:ea typeface="Poppins"/>
                  <a:cs typeface="Poppins"/>
                  <a:sym typeface="Poppins"/>
                  <a:hlinkClick r:id="rId2" tooltip="https://www.asagarwal.com/step-by-step-guide-to-flex-prompt-template/"/>
                </a:rPr>
                <a:t> This template summarizes record data to provide a comprehensive view of a record</a:t>
              </a:r>
              <a:r>
                <a:rPr lang="en-US" sz="3596">
                  <a:solidFill>
                    <a:srgbClr val="000000"/>
                  </a:solidFill>
                  <a:latin typeface="Poppins"/>
                  <a:ea typeface="Poppins"/>
                  <a:cs typeface="Poppins"/>
                  <a:sym typeface="Poppins"/>
                </a:rPr>
                <a:t>.</a:t>
              </a:r>
            </a:p>
            <a:p>
              <a:pPr algn="just" marL="776450" indent="-388225" lvl="1">
                <a:lnSpc>
                  <a:spcPts val="5034"/>
                </a:lnSpc>
                <a:buAutoNum type="arabicPeriod" startAt="1"/>
              </a:pPr>
              <a:r>
                <a:rPr lang="en-US" b="true" sz="3596">
                  <a:solidFill>
                    <a:srgbClr val="000000"/>
                  </a:solidFill>
                  <a:latin typeface="Poppins Bold"/>
                  <a:ea typeface="Poppins Bold"/>
                  <a:cs typeface="Poppins Bold"/>
                  <a:sym typeface="Poppins Bold"/>
                </a:rPr>
                <a:t>Flex Prompt Template: </a:t>
              </a:r>
              <a:r>
                <a:rPr lang="en-US" sz="3596">
                  <a:solidFill>
                    <a:srgbClr val="000000"/>
                  </a:solidFill>
                  <a:latin typeface="Poppins"/>
                  <a:ea typeface="Poppins"/>
                  <a:cs typeface="Poppins"/>
                  <a:sym typeface="Poppins"/>
                </a:rPr>
                <a:t>Unlike the other templates, Flex Prompt Templates are not limited to predefined fields or records. </a:t>
              </a:r>
              <a:r>
                <a:rPr lang="en-US" sz="3596">
                  <a:solidFill>
                    <a:srgbClr val="000000"/>
                  </a:solidFill>
                  <a:latin typeface="Poppins"/>
                  <a:ea typeface="Poppins"/>
                  <a:cs typeface="Poppins"/>
                  <a:sym typeface="Poppins"/>
                  <a:hlinkClick r:id="rId3" tooltip="https://help.salesforce.com/s/articleView?id=sf.prompt_builder_templates_in_action_flex.htm&amp;language=en_US&amp;type=5"/>
                </a:rPr>
                <a:t>They allow you to define your own resources and automate content generation across various objects without manual review</a:t>
              </a:r>
              <a:r>
                <a:rPr lang="en-US" sz="3596">
                  <a:solidFill>
                    <a:srgbClr val="000000"/>
                  </a:solidFill>
                  <a:latin typeface="Poppins"/>
                  <a:ea typeface="Poppins"/>
                  <a:cs typeface="Poppins"/>
                  <a:sym typeface="Poppins"/>
                </a:rPr>
                <a:t>.</a:t>
              </a:r>
            </a:p>
            <a:p>
              <a:pPr algn="just">
                <a:lnSpc>
                  <a:spcPts val="5034"/>
                </a:lnSpc>
                <a:spcBef>
                  <a:spcPct val="0"/>
                </a:spcBef>
              </a:pPr>
            </a:p>
          </p:txBody>
        </p:sp>
      </p:grpSp>
      <p:sp>
        <p:nvSpPr>
          <p:cNvPr name="TextBox 5" id="5"/>
          <p:cNvSpPr txBox="true"/>
          <p:nvPr/>
        </p:nvSpPr>
        <p:spPr>
          <a:xfrm rot="0">
            <a:off x="1028700" y="261005"/>
            <a:ext cx="16230600" cy="2065245"/>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Bold"/>
                <a:ea typeface="Poppins Bold"/>
                <a:cs typeface="Poppins Bold"/>
                <a:sym typeface="Poppins Bold"/>
              </a:rPr>
              <a:t>Flex Template Vs RecordSummary vs FieldGeneration</a:t>
            </a:r>
          </a:p>
        </p:txBody>
      </p:sp>
    </p:spTree>
  </p:cSld>
  <p:clrMapOvr>
    <a:masterClrMapping/>
  </p:clrMapOvr>
</p:sld>
</file>

<file path=ppt/slides/slide4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2326250"/>
            <a:ext cx="16709197" cy="6932050"/>
            <a:chOff x="0" y="0"/>
            <a:chExt cx="1135872" cy="471233"/>
          </a:xfrm>
        </p:grpSpPr>
        <p:sp>
          <p:nvSpPr>
            <p:cNvPr name="Freeform 3" id="3"/>
            <p:cNvSpPr/>
            <p:nvPr/>
          </p:nvSpPr>
          <p:spPr>
            <a:xfrm flipH="false" flipV="false" rot="0">
              <a:off x="0" y="0"/>
              <a:ext cx="1135872" cy="471233"/>
            </a:xfrm>
            <a:custGeom>
              <a:avLst/>
              <a:gdLst/>
              <a:ahLst/>
              <a:cxnLst/>
              <a:rect r="r" b="b" t="t" l="l"/>
              <a:pathLst>
                <a:path h="471233" w="1135872">
                  <a:moveTo>
                    <a:pt x="932672" y="0"/>
                  </a:moveTo>
                  <a:cubicBezTo>
                    <a:pt x="1044897" y="0"/>
                    <a:pt x="1135872" y="105489"/>
                    <a:pt x="1135872" y="235616"/>
                  </a:cubicBezTo>
                  <a:cubicBezTo>
                    <a:pt x="1135872" y="365744"/>
                    <a:pt x="1044897" y="471233"/>
                    <a:pt x="932672" y="471233"/>
                  </a:cubicBezTo>
                  <a:lnTo>
                    <a:pt x="203200" y="471233"/>
                  </a:lnTo>
                  <a:cubicBezTo>
                    <a:pt x="90976" y="471233"/>
                    <a:pt x="0" y="365744"/>
                    <a:pt x="0" y="235616"/>
                  </a:cubicBezTo>
                  <a:cubicBezTo>
                    <a:pt x="0" y="105489"/>
                    <a:pt x="90976" y="0"/>
                    <a:pt x="203200" y="0"/>
                  </a:cubicBezTo>
                  <a:close/>
                </a:path>
              </a:pathLst>
            </a:custGeom>
            <a:solidFill>
              <a:srgbClr val="E3CEAB"/>
            </a:solidFill>
          </p:spPr>
        </p:sp>
        <p:sp>
          <p:nvSpPr>
            <p:cNvPr name="TextBox 4" id="4"/>
            <p:cNvSpPr txBox="true"/>
            <p:nvPr/>
          </p:nvSpPr>
          <p:spPr>
            <a:xfrm>
              <a:off x="0" y="-104775"/>
              <a:ext cx="1135872" cy="576008"/>
            </a:xfrm>
            <a:prstGeom prst="rect">
              <a:avLst/>
            </a:prstGeom>
          </p:spPr>
          <p:txBody>
            <a:bodyPr anchor="ctr" rtlCol="false" tIns="50800" lIns="50800" bIns="50800" rIns="50800"/>
            <a:lstStyle/>
            <a:p>
              <a:pPr algn="just">
                <a:lnSpc>
                  <a:spcPts val="5034"/>
                </a:lnSpc>
              </a:pPr>
              <a:r>
                <a:rPr lang="en-US" sz="3596">
                  <a:solidFill>
                    <a:srgbClr val="000000"/>
                  </a:solidFill>
                  <a:latin typeface="Poppins"/>
                  <a:ea typeface="Poppins"/>
                  <a:cs typeface="Poppins"/>
                  <a:sym typeface="Poppins"/>
                </a:rPr>
                <a:t>Create Newsletter using data from two main sources. </a:t>
              </a:r>
            </a:p>
            <a:p>
              <a:pPr algn="just">
                <a:lnSpc>
                  <a:spcPts val="5034"/>
                </a:lnSpc>
              </a:pPr>
              <a:r>
                <a:rPr lang="en-US" sz="3596">
                  <a:solidFill>
                    <a:srgbClr val="000000"/>
                  </a:solidFill>
                  <a:latin typeface="Poppins"/>
                  <a:ea typeface="Poppins"/>
                  <a:cs typeface="Poppins"/>
                  <a:sym typeface="Poppins"/>
                </a:rPr>
                <a:t>Features .</a:t>
              </a:r>
            </a:p>
            <a:p>
              <a:pPr algn="just">
                <a:lnSpc>
                  <a:spcPts val="5034"/>
                </a:lnSpc>
                <a:spcBef>
                  <a:spcPct val="0"/>
                </a:spcBef>
              </a:pPr>
              <a:r>
                <a:rPr lang="en-US" sz="3596">
                  <a:solidFill>
                    <a:srgbClr val="000000"/>
                  </a:solidFill>
                  <a:latin typeface="Poppins"/>
                  <a:ea typeface="Poppins"/>
                  <a:cs typeface="Poppins"/>
                  <a:sym typeface="Poppins"/>
                </a:rPr>
                <a:t>Recommendations. </a:t>
              </a:r>
            </a:p>
          </p:txBody>
        </p:sp>
      </p:grpSp>
      <p:sp>
        <p:nvSpPr>
          <p:cNvPr name="TextBox 5" id="5"/>
          <p:cNvSpPr txBox="true"/>
          <p:nvPr/>
        </p:nvSpPr>
        <p:spPr>
          <a:xfrm rot="0">
            <a:off x="1028700" y="261005"/>
            <a:ext cx="16230600" cy="1061197"/>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Bold"/>
                <a:ea typeface="Poppins Bold"/>
                <a:cs typeface="Poppins Bold"/>
                <a:sym typeface="Poppins Bold"/>
              </a:rPr>
              <a:t>Requirement</a:t>
            </a:r>
          </a:p>
        </p:txBody>
      </p:sp>
    </p:spTree>
  </p:cSld>
  <p:clrMapOvr>
    <a:masterClrMapping/>
  </p:clrMapOvr>
</p:sld>
</file>

<file path=ppt/slides/slide4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2326250"/>
            <a:ext cx="16709197" cy="6932050"/>
            <a:chOff x="0" y="0"/>
            <a:chExt cx="1135872" cy="471233"/>
          </a:xfrm>
        </p:grpSpPr>
        <p:sp>
          <p:nvSpPr>
            <p:cNvPr name="Freeform 3" id="3"/>
            <p:cNvSpPr/>
            <p:nvPr/>
          </p:nvSpPr>
          <p:spPr>
            <a:xfrm flipH="false" flipV="false" rot="0">
              <a:off x="0" y="0"/>
              <a:ext cx="1135872" cy="471233"/>
            </a:xfrm>
            <a:custGeom>
              <a:avLst/>
              <a:gdLst/>
              <a:ahLst/>
              <a:cxnLst/>
              <a:rect r="r" b="b" t="t" l="l"/>
              <a:pathLst>
                <a:path h="471233" w="1135872">
                  <a:moveTo>
                    <a:pt x="932672" y="0"/>
                  </a:moveTo>
                  <a:cubicBezTo>
                    <a:pt x="1044897" y="0"/>
                    <a:pt x="1135872" y="105489"/>
                    <a:pt x="1135872" y="235616"/>
                  </a:cubicBezTo>
                  <a:cubicBezTo>
                    <a:pt x="1135872" y="365744"/>
                    <a:pt x="1044897" y="471233"/>
                    <a:pt x="932672" y="471233"/>
                  </a:cubicBezTo>
                  <a:lnTo>
                    <a:pt x="203200" y="471233"/>
                  </a:lnTo>
                  <a:cubicBezTo>
                    <a:pt x="90976" y="471233"/>
                    <a:pt x="0" y="365744"/>
                    <a:pt x="0" y="235616"/>
                  </a:cubicBezTo>
                  <a:cubicBezTo>
                    <a:pt x="0" y="105489"/>
                    <a:pt x="90976" y="0"/>
                    <a:pt x="203200" y="0"/>
                  </a:cubicBezTo>
                  <a:close/>
                </a:path>
              </a:pathLst>
            </a:custGeom>
            <a:solidFill>
              <a:srgbClr val="E3CEAB"/>
            </a:solidFill>
          </p:spPr>
        </p:sp>
        <p:sp>
          <p:nvSpPr>
            <p:cNvPr name="TextBox 4" id="4"/>
            <p:cNvSpPr txBox="true"/>
            <p:nvPr/>
          </p:nvSpPr>
          <p:spPr>
            <a:xfrm>
              <a:off x="0" y="-104775"/>
              <a:ext cx="1135872" cy="576008"/>
            </a:xfrm>
            <a:prstGeom prst="rect">
              <a:avLst/>
            </a:prstGeom>
          </p:spPr>
          <p:txBody>
            <a:bodyPr anchor="ctr" rtlCol="false" tIns="50800" lIns="50800" bIns="50800" rIns="50800"/>
            <a:lstStyle/>
            <a:p>
              <a:pPr algn="just" marL="776450" indent="-388225" lvl="1">
                <a:lnSpc>
                  <a:spcPts val="5034"/>
                </a:lnSpc>
                <a:buFont typeface="Arial"/>
                <a:buChar char="•"/>
              </a:pPr>
              <a:r>
                <a:rPr lang="en-US" sz="3596">
                  <a:solidFill>
                    <a:srgbClr val="000000"/>
                  </a:solidFill>
                  <a:latin typeface="Poppins"/>
                  <a:ea typeface="Poppins"/>
                  <a:cs typeface="Poppins"/>
                  <a:sym typeface="Poppins"/>
                </a:rPr>
                <a:t>Given business requirements, identify when it’s appropriate to use Einstein Copilot.</a:t>
              </a:r>
            </a:p>
            <a:p>
              <a:pPr algn="just" marL="776450" indent="-388225" lvl="1">
                <a:lnSpc>
                  <a:spcPts val="5034"/>
                </a:lnSpc>
                <a:buFont typeface="Arial"/>
                <a:buChar char="•"/>
              </a:pPr>
              <a:r>
                <a:rPr lang="en-US" sz="3596">
                  <a:solidFill>
                    <a:srgbClr val="000000"/>
                  </a:solidFill>
                  <a:latin typeface="Poppins"/>
                  <a:ea typeface="Poppins"/>
                  <a:cs typeface="Poppins"/>
                  <a:sym typeface="Poppins"/>
                </a:rPr>
                <a:t>Explain how the large language model (LLM) identifies and executes a copilot action.</a:t>
              </a:r>
            </a:p>
            <a:p>
              <a:pPr algn="just" marL="776450" indent="-388225" lvl="1">
                <a:lnSpc>
                  <a:spcPts val="5034"/>
                </a:lnSpc>
                <a:buFont typeface="Arial"/>
                <a:buChar char="•"/>
              </a:pPr>
              <a:r>
                <a:rPr lang="en-US" sz="3596">
                  <a:solidFill>
                    <a:srgbClr val="000000"/>
                  </a:solidFill>
                  <a:latin typeface="Poppins"/>
                  <a:ea typeface="Poppins"/>
                  <a:cs typeface="Poppins"/>
                  <a:sym typeface="Poppins"/>
                </a:rPr>
                <a:t>Leverage standard copilot actions and create custom copilot actions.</a:t>
              </a:r>
            </a:p>
            <a:p>
              <a:pPr algn="just" marL="776450" indent="-388225" lvl="1">
                <a:lnSpc>
                  <a:spcPts val="5034"/>
                </a:lnSpc>
                <a:buFont typeface="Arial"/>
                <a:buChar char="•"/>
              </a:pPr>
              <a:r>
                <a:rPr lang="en-US" sz="3596">
                  <a:solidFill>
                    <a:srgbClr val="000000"/>
                  </a:solidFill>
                  <a:latin typeface="Poppins"/>
                  <a:ea typeface="Poppins"/>
                  <a:cs typeface="Poppins"/>
                  <a:sym typeface="Poppins"/>
                </a:rPr>
                <a:t>Manage and monitor Copilot adoption.</a:t>
              </a:r>
            </a:p>
            <a:p>
              <a:pPr algn="just">
                <a:lnSpc>
                  <a:spcPts val="5034"/>
                </a:lnSpc>
                <a:spcBef>
                  <a:spcPct val="0"/>
                </a:spcBef>
              </a:pPr>
            </a:p>
          </p:txBody>
        </p:sp>
      </p:grpSp>
      <p:sp>
        <p:nvSpPr>
          <p:cNvPr name="TextBox 5" id="5"/>
          <p:cNvSpPr txBox="true"/>
          <p:nvPr/>
        </p:nvSpPr>
        <p:spPr>
          <a:xfrm rot="0">
            <a:off x="1028700" y="261005"/>
            <a:ext cx="16230600" cy="1061197"/>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Ultra-Bold"/>
                <a:ea typeface="Poppins Ultra-Bold"/>
                <a:cs typeface="Poppins Ultra-Bold"/>
                <a:sym typeface="Poppins Ultra-Bold"/>
              </a:rPr>
              <a:t>Einstein Copilot /AgentForce (23%)</a:t>
            </a:r>
          </a:p>
        </p:txBody>
      </p:sp>
    </p:spTree>
  </p:cSld>
  <p:clrMapOvr>
    <a:masterClrMapping/>
  </p:clrMapOvr>
</p:sld>
</file>

<file path=ppt/slides/slide4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2326250"/>
            <a:ext cx="16709197" cy="6932050"/>
            <a:chOff x="0" y="0"/>
            <a:chExt cx="1135872" cy="471233"/>
          </a:xfrm>
        </p:grpSpPr>
        <p:sp>
          <p:nvSpPr>
            <p:cNvPr name="Freeform 3" id="3"/>
            <p:cNvSpPr/>
            <p:nvPr/>
          </p:nvSpPr>
          <p:spPr>
            <a:xfrm flipH="false" flipV="false" rot="0">
              <a:off x="0" y="0"/>
              <a:ext cx="1135872" cy="471233"/>
            </a:xfrm>
            <a:custGeom>
              <a:avLst/>
              <a:gdLst/>
              <a:ahLst/>
              <a:cxnLst/>
              <a:rect r="r" b="b" t="t" l="l"/>
              <a:pathLst>
                <a:path h="471233" w="1135872">
                  <a:moveTo>
                    <a:pt x="932672" y="0"/>
                  </a:moveTo>
                  <a:cubicBezTo>
                    <a:pt x="1044897" y="0"/>
                    <a:pt x="1135872" y="105489"/>
                    <a:pt x="1135872" y="235616"/>
                  </a:cubicBezTo>
                  <a:cubicBezTo>
                    <a:pt x="1135872" y="365744"/>
                    <a:pt x="1044897" y="471233"/>
                    <a:pt x="932672" y="471233"/>
                  </a:cubicBezTo>
                  <a:lnTo>
                    <a:pt x="203200" y="471233"/>
                  </a:lnTo>
                  <a:cubicBezTo>
                    <a:pt x="90976" y="471233"/>
                    <a:pt x="0" y="365744"/>
                    <a:pt x="0" y="235616"/>
                  </a:cubicBezTo>
                  <a:cubicBezTo>
                    <a:pt x="0" y="105489"/>
                    <a:pt x="90976" y="0"/>
                    <a:pt x="203200" y="0"/>
                  </a:cubicBezTo>
                  <a:close/>
                </a:path>
              </a:pathLst>
            </a:custGeom>
            <a:solidFill>
              <a:srgbClr val="E3CEAB"/>
            </a:solidFill>
          </p:spPr>
        </p:sp>
        <p:sp>
          <p:nvSpPr>
            <p:cNvPr name="TextBox 4" id="4"/>
            <p:cNvSpPr txBox="true"/>
            <p:nvPr/>
          </p:nvSpPr>
          <p:spPr>
            <a:xfrm>
              <a:off x="0" y="-104775"/>
              <a:ext cx="1135872" cy="576008"/>
            </a:xfrm>
            <a:prstGeom prst="rect">
              <a:avLst/>
            </a:prstGeom>
          </p:spPr>
          <p:txBody>
            <a:bodyPr anchor="ctr" rtlCol="false" tIns="50800" lIns="50800" bIns="50800" rIns="50800"/>
            <a:lstStyle/>
            <a:p>
              <a:pPr algn="just" marL="776450" indent="-388225" lvl="1">
                <a:lnSpc>
                  <a:spcPts val="5034"/>
                </a:lnSpc>
                <a:buFont typeface="Arial"/>
                <a:buChar char="•"/>
              </a:pPr>
              <a:r>
                <a:rPr lang="en-US" sz="3596">
                  <a:solidFill>
                    <a:srgbClr val="000000"/>
                  </a:solidFill>
                  <a:latin typeface="Poppins"/>
                  <a:ea typeface="Poppins"/>
                  <a:cs typeface="Poppins"/>
                  <a:sym typeface="Poppins"/>
                </a:rPr>
                <a:t>Einstein Copilot takes the power of the salesforce CRM and the convenience of an AI assistant, then adds the complex natural language processing abilities of large language models (LLMs) like ChatGPT to understand and engage with you in a conversational way.</a:t>
              </a:r>
            </a:p>
            <a:p>
              <a:pPr algn="just" marL="776450" indent="-388225" lvl="1">
                <a:lnSpc>
                  <a:spcPts val="5034"/>
                </a:lnSpc>
                <a:spcBef>
                  <a:spcPct val="0"/>
                </a:spcBef>
                <a:buFont typeface="Arial"/>
                <a:buChar char="•"/>
              </a:pPr>
              <a:r>
                <a:rPr lang="en-US" sz="3596">
                  <a:solidFill>
                    <a:srgbClr val="000000"/>
                  </a:solidFill>
                  <a:latin typeface="Poppins"/>
                  <a:ea typeface="Poppins"/>
                  <a:cs typeface="Poppins"/>
                  <a:sym typeface="Poppins"/>
                </a:rPr>
                <a:t>Einstein Copilot is an AI-powered virtual assistant integrated into Salesforce, offering contextual guidance and automation to optimize user productivity. </a:t>
              </a:r>
            </a:p>
          </p:txBody>
        </p:sp>
      </p:grpSp>
      <p:sp>
        <p:nvSpPr>
          <p:cNvPr name="TextBox 5" id="5"/>
          <p:cNvSpPr txBox="true"/>
          <p:nvPr/>
        </p:nvSpPr>
        <p:spPr>
          <a:xfrm rot="0">
            <a:off x="1028700" y="261005"/>
            <a:ext cx="16230600" cy="2065245"/>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Ultra-Bold"/>
                <a:ea typeface="Poppins Ultra-Bold"/>
                <a:cs typeface="Poppins Ultra-Bold"/>
                <a:sym typeface="Poppins Ultra-Bold"/>
              </a:rPr>
              <a:t>What is Einstein Copilot /Agentforce and its usage ?</a:t>
            </a:r>
          </a:p>
        </p:txBody>
      </p:sp>
    </p:spTree>
  </p:cSld>
  <p:clrMapOvr>
    <a:masterClrMapping/>
  </p:clrMapOvr>
</p:sld>
</file>

<file path=ppt/slides/slide4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2326250"/>
            <a:ext cx="16709197" cy="7352810"/>
            <a:chOff x="0" y="0"/>
            <a:chExt cx="1135872" cy="499836"/>
          </a:xfrm>
        </p:grpSpPr>
        <p:sp>
          <p:nvSpPr>
            <p:cNvPr name="Freeform 3" id="3"/>
            <p:cNvSpPr/>
            <p:nvPr/>
          </p:nvSpPr>
          <p:spPr>
            <a:xfrm flipH="false" flipV="false" rot="0">
              <a:off x="0" y="0"/>
              <a:ext cx="1135872" cy="499836"/>
            </a:xfrm>
            <a:custGeom>
              <a:avLst/>
              <a:gdLst/>
              <a:ahLst/>
              <a:cxnLst/>
              <a:rect r="r" b="b" t="t" l="l"/>
              <a:pathLst>
                <a:path h="499836" w="1135872">
                  <a:moveTo>
                    <a:pt x="932672" y="0"/>
                  </a:moveTo>
                  <a:cubicBezTo>
                    <a:pt x="1044897" y="0"/>
                    <a:pt x="1135872" y="111892"/>
                    <a:pt x="1135872" y="249918"/>
                  </a:cubicBezTo>
                  <a:cubicBezTo>
                    <a:pt x="1135872" y="387944"/>
                    <a:pt x="1044897" y="499836"/>
                    <a:pt x="932672" y="499836"/>
                  </a:cubicBezTo>
                  <a:lnTo>
                    <a:pt x="203200" y="499836"/>
                  </a:lnTo>
                  <a:cubicBezTo>
                    <a:pt x="90976" y="499836"/>
                    <a:pt x="0" y="387944"/>
                    <a:pt x="0" y="249918"/>
                  </a:cubicBezTo>
                  <a:cubicBezTo>
                    <a:pt x="0" y="111892"/>
                    <a:pt x="90976" y="0"/>
                    <a:pt x="203200" y="0"/>
                  </a:cubicBezTo>
                  <a:close/>
                </a:path>
              </a:pathLst>
            </a:custGeom>
            <a:solidFill>
              <a:srgbClr val="E3CEAB"/>
            </a:solidFill>
          </p:spPr>
        </p:sp>
        <p:sp>
          <p:nvSpPr>
            <p:cNvPr name="TextBox 4" id="4"/>
            <p:cNvSpPr txBox="true"/>
            <p:nvPr/>
          </p:nvSpPr>
          <p:spPr>
            <a:xfrm>
              <a:off x="0" y="-104775"/>
              <a:ext cx="1135872" cy="604611"/>
            </a:xfrm>
            <a:prstGeom prst="rect">
              <a:avLst/>
            </a:prstGeom>
          </p:spPr>
          <p:txBody>
            <a:bodyPr anchor="ctr" rtlCol="false" tIns="50800" lIns="50800" bIns="50800" rIns="50800"/>
            <a:lstStyle/>
            <a:p>
              <a:pPr algn="just" marL="776450" indent="-388225" lvl="1">
                <a:lnSpc>
                  <a:spcPts val="5034"/>
                </a:lnSpc>
                <a:buFont typeface="Arial"/>
                <a:buChar char="•"/>
              </a:pPr>
              <a:r>
                <a:rPr lang="en-US" b="true" sz="3596">
                  <a:solidFill>
                    <a:srgbClr val="000000"/>
                  </a:solidFill>
                  <a:latin typeface="Poppins Bold"/>
                  <a:ea typeface="Poppins Bold"/>
                  <a:cs typeface="Poppins Bold"/>
                  <a:sym typeface="Poppins Bold"/>
                </a:rPr>
                <a:t>The Agent or Copilot:</a:t>
              </a:r>
              <a:r>
                <a:rPr lang="en-US" sz="3596">
                  <a:solidFill>
                    <a:srgbClr val="000000"/>
                  </a:solidFill>
                  <a:latin typeface="Poppins"/>
                  <a:ea typeface="Poppins"/>
                  <a:cs typeface="Poppins"/>
                  <a:sym typeface="Poppins"/>
                </a:rPr>
                <a:t> Einstein copilot is a trusted conversational AI assistant seamlessly built into the Salesforce interface. </a:t>
              </a:r>
            </a:p>
            <a:p>
              <a:pPr algn="just" marL="776450" indent="-388225" lvl="1">
                <a:lnSpc>
                  <a:spcPts val="5034"/>
                </a:lnSpc>
                <a:buFont typeface="Arial"/>
                <a:buChar char="•"/>
              </a:pPr>
              <a:r>
                <a:rPr lang="en-US" b="true" sz="3596">
                  <a:solidFill>
                    <a:srgbClr val="000000"/>
                  </a:solidFill>
                  <a:latin typeface="Poppins Bold"/>
                  <a:ea typeface="Poppins Bold"/>
                  <a:cs typeface="Poppins Bold"/>
                  <a:sym typeface="Poppins Bold"/>
                </a:rPr>
                <a:t>Actions</a:t>
              </a:r>
              <a:r>
                <a:rPr lang="en-US" sz="3596">
                  <a:solidFill>
                    <a:srgbClr val="000000"/>
                  </a:solidFill>
                  <a:latin typeface="Poppins"/>
                  <a:ea typeface="Poppins"/>
                  <a:cs typeface="Poppins"/>
                  <a:sym typeface="Poppins"/>
                </a:rPr>
                <a:t>: Actions are how a copilot gets things done. A copilot includes a library of actions, which are individual tasks the copilot can perform.</a:t>
              </a:r>
            </a:p>
            <a:p>
              <a:pPr algn="just" marL="776450" indent="-388225" lvl="1">
                <a:lnSpc>
                  <a:spcPts val="5034"/>
                </a:lnSpc>
                <a:buFont typeface="Arial"/>
                <a:buChar char="•"/>
              </a:pPr>
              <a:r>
                <a:rPr lang="en-US" b="true" sz="3596">
                  <a:solidFill>
                    <a:srgbClr val="000000"/>
                  </a:solidFill>
                  <a:latin typeface="Poppins Bold"/>
                  <a:ea typeface="Poppins Bold"/>
                  <a:cs typeface="Poppins Bold"/>
                  <a:sym typeface="Poppins Bold"/>
                </a:rPr>
                <a:t>Topics</a:t>
              </a:r>
              <a:r>
                <a:rPr lang="en-US" sz="3596">
                  <a:solidFill>
                    <a:srgbClr val="000000"/>
                  </a:solidFill>
                  <a:latin typeface="Poppins"/>
                  <a:ea typeface="Poppins"/>
                  <a:cs typeface="Poppins"/>
                  <a:sym typeface="Poppins"/>
                </a:rPr>
                <a:t>: A topic is a category of actions related to a particular job to be done. </a:t>
              </a:r>
            </a:p>
            <a:p>
              <a:pPr algn="just" marL="776450" indent="-388225" lvl="1">
                <a:lnSpc>
                  <a:spcPts val="5034"/>
                </a:lnSpc>
                <a:spcBef>
                  <a:spcPct val="0"/>
                </a:spcBef>
                <a:buFont typeface="Arial"/>
                <a:buChar char="•"/>
              </a:pPr>
              <a:r>
                <a:rPr lang="en-US" b="true" sz="3596">
                  <a:solidFill>
                    <a:srgbClr val="000000"/>
                  </a:solidFill>
                  <a:latin typeface="Poppins Bold"/>
                  <a:ea typeface="Poppins Bold"/>
                  <a:cs typeface="Poppins Bold"/>
                  <a:sym typeface="Poppins Bold"/>
                </a:rPr>
                <a:t>The Reasoning Engine</a:t>
              </a:r>
              <a:r>
                <a:rPr lang="en-US" sz="3596">
                  <a:solidFill>
                    <a:srgbClr val="000000"/>
                  </a:solidFill>
                  <a:latin typeface="Poppins"/>
                  <a:ea typeface="Poppins"/>
                  <a:cs typeface="Poppins"/>
                  <a:sym typeface="Poppins"/>
                </a:rPr>
                <a:t> : the Einstein Copilot reasoning engine orchestrates how a copilot launches topics and actions during a conversation to accomplish a task for the user.  This reasoning engine is called the planner service. </a:t>
              </a:r>
            </a:p>
          </p:txBody>
        </p:sp>
      </p:grpSp>
      <p:sp>
        <p:nvSpPr>
          <p:cNvPr name="TextBox 5" id="5"/>
          <p:cNvSpPr txBox="true"/>
          <p:nvPr/>
        </p:nvSpPr>
        <p:spPr>
          <a:xfrm rot="0">
            <a:off x="1028700" y="261005"/>
            <a:ext cx="16230600" cy="2065245"/>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Ultra-Bold"/>
                <a:ea typeface="Poppins Ultra-Bold"/>
                <a:cs typeface="Poppins Ultra-Bold"/>
                <a:sym typeface="Poppins Ultra-Bold"/>
              </a:rPr>
              <a:t>Five Building blocks of Agents and Copilot (AgentForce)</a:t>
            </a:r>
          </a:p>
        </p:txBody>
      </p:sp>
    </p:spTree>
  </p:cSld>
  <p:clrMapOvr>
    <a:masterClrMapping/>
  </p:clrMapOvr>
</p:sld>
</file>

<file path=ppt/slides/slide4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2326250"/>
            <a:ext cx="16709197" cy="6932050"/>
            <a:chOff x="0" y="0"/>
            <a:chExt cx="1135872" cy="471233"/>
          </a:xfrm>
        </p:grpSpPr>
        <p:sp>
          <p:nvSpPr>
            <p:cNvPr name="Freeform 3" id="3"/>
            <p:cNvSpPr/>
            <p:nvPr/>
          </p:nvSpPr>
          <p:spPr>
            <a:xfrm flipH="false" flipV="false" rot="0">
              <a:off x="0" y="0"/>
              <a:ext cx="1135872" cy="471233"/>
            </a:xfrm>
            <a:custGeom>
              <a:avLst/>
              <a:gdLst/>
              <a:ahLst/>
              <a:cxnLst/>
              <a:rect r="r" b="b" t="t" l="l"/>
              <a:pathLst>
                <a:path h="471233" w="1135872">
                  <a:moveTo>
                    <a:pt x="932672" y="0"/>
                  </a:moveTo>
                  <a:cubicBezTo>
                    <a:pt x="1044897" y="0"/>
                    <a:pt x="1135872" y="105489"/>
                    <a:pt x="1135872" y="235616"/>
                  </a:cubicBezTo>
                  <a:cubicBezTo>
                    <a:pt x="1135872" y="365744"/>
                    <a:pt x="1044897" y="471233"/>
                    <a:pt x="932672" y="471233"/>
                  </a:cubicBezTo>
                  <a:lnTo>
                    <a:pt x="203200" y="471233"/>
                  </a:lnTo>
                  <a:cubicBezTo>
                    <a:pt x="90976" y="471233"/>
                    <a:pt x="0" y="365744"/>
                    <a:pt x="0" y="235616"/>
                  </a:cubicBezTo>
                  <a:cubicBezTo>
                    <a:pt x="0" y="105489"/>
                    <a:pt x="90976" y="0"/>
                    <a:pt x="203200" y="0"/>
                  </a:cubicBezTo>
                  <a:close/>
                </a:path>
              </a:pathLst>
            </a:custGeom>
            <a:solidFill>
              <a:srgbClr val="E3CEAB"/>
            </a:solidFill>
          </p:spPr>
        </p:sp>
        <p:sp>
          <p:nvSpPr>
            <p:cNvPr name="TextBox 4" id="4"/>
            <p:cNvSpPr txBox="true"/>
            <p:nvPr/>
          </p:nvSpPr>
          <p:spPr>
            <a:xfrm>
              <a:off x="0" y="-104775"/>
              <a:ext cx="1135872" cy="576008"/>
            </a:xfrm>
            <a:prstGeom prst="rect">
              <a:avLst/>
            </a:prstGeom>
          </p:spPr>
          <p:txBody>
            <a:bodyPr anchor="ctr" rtlCol="false" tIns="50800" lIns="50800" bIns="50800" rIns="50800"/>
            <a:lstStyle/>
            <a:p>
              <a:pPr algn="just" marL="776450" indent="-388225" lvl="1">
                <a:lnSpc>
                  <a:spcPts val="5034"/>
                </a:lnSpc>
                <a:spcBef>
                  <a:spcPct val="0"/>
                </a:spcBef>
                <a:buFont typeface="Arial"/>
                <a:buChar char="•"/>
              </a:pPr>
              <a:r>
                <a:rPr lang="en-US" b="true" sz="3596">
                  <a:solidFill>
                    <a:srgbClr val="000000"/>
                  </a:solidFill>
                  <a:latin typeface="Poppins Bold"/>
                  <a:ea typeface="Poppins Bold"/>
                  <a:cs typeface="Poppins Bold"/>
                  <a:sym typeface="Poppins Bold"/>
                </a:rPr>
                <a:t>The Large Language Model</a:t>
              </a:r>
              <a:r>
                <a:rPr lang="en-US" sz="3596">
                  <a:solidFill>
                    <a:srgbClr val="000000"/>
                  </a:solidFill>
                  <a:latin typeface="Poppins"/>
                  <a:ea typeface="Poppins"/>
                  <a:cs typeface="Poppins"/>
                  <a:sym typeface="Poppins"/>
                </a:rPr>
                <a:t>: Einstein Copilot is an AI assistant, and it harnesses the power of an LLM to communicate with users and take action in your org. </a:t>
              </a:r>
            </a:p>
          </p:txBody>
        </p:sp>
      </p:grpSp>
      <p:sp>
        <p:nvSpPr>
          <p:cNvPr name="TextBox 5" id="5"/>
          <p:cNvSpPr txBox="true"/>
          <p:nvPr/>
        </p:nvSpPr>
        <p:spPr>
          <a:xfrm rot="0">
            <a:off x="1028700" y="261005"/>
            <a:ext cx="16230600" cy="2065245"/>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Ultra-Bold"/>
                <a:ea typeface="Poppins Ultra-Bold"/>
                <a:cs typeface="Poppins Ultra-Bold"/>
                <a:sym typeface="Poppins Ultra-Bold"/>
              </a:rPr>
              <a:t>Five Building blocks of Agents and Copilot (AgentForce)</a:t>
            </a:r>
          </a:p>
        </p:txBody>
      </p:sp>
    </p:spTree>
  </p:cSld>
  <p:clrMapOvr>
    <a:masterClrMapping/>
  </p:clrMapOvr>
</p:sld>
</file>

<file path=ppt/slides/slide4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2326250"/>
            <a:ext cx="16709197" cy="6932050"/>
            <a:chOff x="0" y="0"/>
            <a:chExt cx="1135872" cy="471233"/>
          </a:xfrm>
        </p:grpSpPr>
        <p:sp>
          <p:nvSpPr>
            <p:cNvPr name="Freeform 3" id="3"/>
            <p:cNvSpPr/>
            <p:nvPr/>
          </p:nvSpPr>
          <p:spPr>
            <a:xfrm flipH="false" flipV="false" rot="0">
              <a:off x="0" y="0"/>
              <a:ext cx="1135872" cy="471233"/>
            </a:xfrm>
            <a:custGeom>
              <a:avLst/>
              <a:gdLst/>
              <a:ahLst/>
              <a:cxnLst/>
              <a:rect r="r" b="b" t="t" l="l"/>
              <a:pathLst>
                <a:path h="471233" w="1135872">
                  <a:moveTo>
                    <a:pt x="932672" y="0"/>
                  </a:moveTo>
                  <a:cubicBezTo>
                    <a:pt x="1044897" y="0"/>
                    <a:pt x="1135872" y="105489"/>
                    <a:pt x="1135872" y="235616"/>
                  </a:cubicBezTo>
                  <a:cubicBezTo>
                    <a:pt x="1135872" y="365744"/>
                    <a:pt x="1044897" y="471233"/>
                    <a:pt x="932672" y="471233"/>
                  </a:cubicBezTo>
                  <a:lnTo>
                    <a:pt x="203200" y="471233"/>
                  </a:lnTo>
                  <a:cubicBezTo>
                    <a:pt x="90976" y="471233"/>
                    <a:pt x="0" y="365744"/>
                    <a:pt x="0" y="235616"/>
                  </a:cubicBezTo>
                  <a:cubicBezTo>
                    <a:pt x="0" y="105489"/>
                    <a:pt x="90976" y="0"/>
                    <a:pt x="203200" y="0"/>
                  </a:cubicBezTo>
                  <a:close/>
                </a:path>
              </a:pathLst>
            </a:custGeom>
            <a:solidFill>
              <a:srgbClr val="E3CEAB"/>
            </a:solidFill>
          </p:spPr>
        </p:sp>
        <p:sp>
          <p:nvSpPr>
            <p:cNvPr name="TextBox 4" id="4"/>
            <p:cNvSpPr txBox="true"/>
            <p:nvPr/>
          </p:nvSpPr>
          <p:spPr>
            <a:xfrm>
              <a:off x="0" y="-104775"/>
              <a:ext cx="1135872" cy="576008"/>
            </a:xfrm>
            <a:prstGeom prst="rect">
              <a:avLst/>
            </a:prstGeom>
          </p:spPr>
          <p:txBody>
            <a:bodyPr anchor="ctr" rtlCol="false" tIns="50800" lIns="50800" bIns="50800" rIns="50800"/>
            <a:lstStyle/>
            <a:p>
              <a:pPr algn="just" marL="776450" indent="-388225" lvl="1">
                <a:lnSpc>
                  <a:spcPts val="5034"/>
                </a:lnSpc>
                <a:buFont typeface="Arial"/>
                <a:buChar char="•"/>
              </a:pPr>
              <a:r>
                <a:rPr lang="en-US" b="true" sz="3596">
                  <a:solidFill>
                    <a:srgbClr val="000000"/>
                  </a:solidFill>
                  <a:latin typeface="Poppins Bold"/>
                  <a:ea typeface="Poppins Bold"/>
                  <a:cs typeface="Poppins Bold"/>
                  <a:sym typeface="Poppins Bold"/>
                </a:rPr>
                <a:t>Natural Language</a:t>
              </a:r>
              <a:r>
                <a:rPr lang="en-US" sz="3596">
                  <a:solidFill>
                    <a:srgbClr val="000000"/>
                  </a:solidFill>
                  <a:latin typeface="Poppins"/>
                  <a:ea typeface="Poppins"/>
                  <a:cs typeface="Poppins"/>
                  <a:sym typeface="Poppins"/>
                </a:rPr>
                <a:t>: users can express their questions or instructions in natural language as if they were talking to a human. </a:t>
              </a:r>
            </a:p>
            <a:p>
              <a:pPr algn="just" marL="776450" indent="-388225" lvl="1">
                <a:lnSpc>
                  <a:spcPts val="5034"/>
                </a:lnSpc>
                <a:spcBef>
                  <a:spcPct val="0"/>
                </a:spcBef>
                <a:buFont typeface="Arial"/>
                <a:buChar char="•"/>
              </a:pPr>
              <a:r>
                <a:rPr lang="en-US" b="true" sz="3596">
                  <a:solidFill>
                    <a:srgbClr val="000000"/>
                  </a:solidFill>
                  <a:latin typeface="Poppins Bold"/>
                  <a:ea typeface="Poppins Bold"/>
                  <a:cs typeface="Poppins Bold"/>
                  <a:sym typeface="Poppins Bold"/>
                </a:rPr>
                <a:t>Conversational:</a:t>
              </a:r>
              <a:r>
                <a:rPr lang="en-US" sz="3596">
                  <a:solidFill>
                    <a:srgbClr val="000000"/>
                  </a:solidFill>
                  <a:latin typeface="Poppins"/>
                  <a:ea typeface="Poppins"/>
                  <a:cs typeface="Poppins"/>
                  <a:sym typeface="Poppins"/>
                </a:rPr>
                <a:t>  each user request or instruction is understood in the context of an ongoing dialogue. </a:t>
              </a:r>
            </a:p>
          </p:txBody>
        </p:sp>
      </p:grpSp>
      <p:sp>
        <p:nvSpPr>
          <p:cNvPr name="TextBox 5" id="5"/>
          <p:cNvSpPr txBox="true"/>
          <p:nvPr/>
        </p:nvSpPr>
        <p:spPr>
          <a:xfrm rot="0">
            <a:off x="1028700" y="261005"/>
            <a:ext cx="16230600" cy="1061197"/>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Ultra-Bold"/>
                <a:ea typeface="Poppins Ultra-Bold"/>
                <a:cs typeface="Poppins Ultra-Bold"/>
                <a:sym typeface="Poppins Ultra-Bold"/>
              </a:rPr>
              <a:t>Characteristics of Einstein Copilot</a:t>
            </a:r>
          </a:p>
        </p:txBody>
      </p:sp>
    </p:spTree>
  </p:cSld>
  <p:clrMapOvr>
    <a:masterClrMapping/>
  </p:clrMapOvr>
</p:sld>
</file>

<file path=ppt/slides/slide4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2326250"/>
            <a:ext cx="16709197" cy="6932050"/>
            <a:chOff x="0" y="0"/>
            <a:chExt cx="1135872" cy="471233"/>
          </a:xfrm>
        </p:grpSpPr>
        <p:sp>
          <p:nvSpPr>
            <p:cNvPr name="Freeform 3" id="3"/>
            <p:cNvSpPr/>
            <p:nvPr/>
          </p:nvSpPr>
          <p:spPr>
            <a:xfrm flipH="false" flipV="false" rot="0">
              <a:off x="0" y="0"/>
              <a:ext cx="1135872" cy="471233"/>
            </a:xfrm>
            <a:custGeom>
              <a:avLst/>
              <a:gdLst/>
              <a:ahLst/>
              <a:cxnLst/>
              <a:rect r="r" b="b" t="t" l="l"/>
              <a:pathLst>
                <a:path h="471233" w="1135872">
                  <a:moveTo>
                    <a:pt x="932672" y="0"/>
                  </a:moveTo>
                  <a:cubicBezTo>
                    <a:pt x="1044897" y="0"/>
                    <a:pt x="1135872" y="105489"/>
                    <a:pt x="1135872" y="235616"/>
                  </a:cubicBezTo>
                  <a:cubicBezTo>
                    <a:pt x="1135872" y="365744"/>
                    <a:pt x="1044897" y="471233"/>
                    <a:pt x="932672" y="471233"/>
                  </a:cubicBezTo>
                  <a:lnTo>
                    <a:pt x="203200" y="471233"/>
                  </a:lnTo>
                  <a:cubicBezTo>
                    <a:pt x="90976" y="471233"/>
                    <a:pt x="0" y="365744"/>
                    <a:pt x="0" y="235616"/>
                  </a:cubicBezTo>
                  <a:cubicBezTo>
                    <a:pt x="0" y="105489"/>
                    <a:pt x="90976" y="0"/>
                    <a:pt x="203200" y="0"/>
                  </a:cubicBezTo>
                  <a:close/>
                </a:path>
              </a:pathLst>
            </a:custGeom>
            <a:solidFill>
              <a:srgbClr val="E3CEAB"/>
            </a:solidFill>
          </p:spPr>
        </p:sp>
        <p:sp>
          <p:nvSpPr>
            <p:cNvPr name="TextBox 4" id="4"/>
            <p:cNvSpPr txBox="true"/>
            <p:nvPr/>
          </p:nvSpPr>
          <p:spPr>
            <a:xfrm>
              <a:off x="0" y="-104775"/>
              <a:ext cx="1135872" cy="576008"/>
            </a:xfrm>
            <a:prstGeom prst="rect">
              <a:avLst/>
            </a:prstGeom>
          </p:spPr>
          <p:txBody>
            <a:bodyPr anchor="ctr" rtlCol="false" tIns="50800" lIns="50800" bIns="50800" rIns="50800"/>
            <a:lstStyle/>
            <a:p>
              <a:pPr algn="just" marL="776450" indent="-388225" lvl="1">
                <a:lnSpc>
                  <a:spcPts val="5034"/>
                </a:lnSpc>
                <a:buFont typeface="Arial"/>
                <a:buChar char="•"/>
              </a:pPr>
              <a:r>
                <a:rPr lang="en-US" sz="3596">
                  <a:solidFill>
                    <a:srgbClr val="000000"/>
                  </a:solidFill>
                  <a:latin typeface="Poppins"/>
                  <a:ea typeface="Poppins"/>
                  <a:cs typeface="Poppins"/>
                  <a:sym typeface="Poppins"/>
                </a:rPr>
                <a:t>A Copilot includes a library of actions, which is basically set of tasks the copilot can do, such as summarizing information, getting answers from knowledge base, or drafting emails,</a:t>
              </a:r>
            </a:p>
            <a:p>
              <a:pPr algn="just" marL="776450" indent="-388225" lvl="1">
                <a:lnSpc>
                  <a:spcPts val="5034"/>
                </a:lnSpc>
                <a:buFont typeface="Arial"/>
                <a:buChar char="•"/>
              </a:pPr>
              <a:r>
                <a:rPr lang="en-US" sz="3596">
                  <a:solidFill>
                    <a:srgbClr val="000000"/>
                  </a:solidFill>
                  <a:latin typeface="Poppins"/>
                  <a:ea typeface="Poppins"/>
                  <a:cs typeface="Poppins"/>
                  <a:sym typeface="Poppins"/>
                </a:rPr>
                <a:t>Topics are a layer of organization that help your copilot make more accurate decisions and generate more relevant, predictable responses. Every action in a copilot is assigned to a topic. </a:t>
              </a:r>
            </a:p>
            <a:p>
              <a:pPr algn="just" marL="776450" indent="-388225" lvl="1">
                <a:lnSpc>
                  <a:spcPts val="5034"/>
                </a:lnSpc>
                <a:buFont typeface="Arial"/>
                <a:buChar char="•"/>
              </a:pPr>
              <a:r>
                <a:rPr lang="en-US" sz="3596">
                  <a:solidFill>
                    <a:srgbClr val="000000"/>
                  </a:solidFill>
                  <a:latin typeface="Poppins"/>
                  <a:ea typeface="Poppins"/>
                  <a:cs typeface="Poppins"/>
                  <a:sym typeface="Poppins"/>
                </a:rPr>
                <a:t>Event logs help you monitor and troubleshoot the copilot’s conversation activity with Salesforce users. </a:t>
              </a:r>
            </a:p>
            <a:p>
              <a:pPr algn="just">
                <a:lnSpc>
                  <a:spcPts val="5034"/>
                </a:lnSpc>
                <a:spcBef>
                  <a:spcPct val="0"/>
                </a:spcBef>
              </a:pPr>
            </a:p>
          </p:txBody>
        </p:sp>
      </p:grpSp>
      <p:sp>
        <p:nvSpPr>
          <p:cNvPr name="TextBox 5" id="5"/>
          <p:cNvSpPr txBox="true"/>
          <p:nvPr/>
        </p:nvSpPr>
        <p:spPr>
          <a:xfrm rot="0">
            <a:off x="1028700" y="261005"/>
            <a:ext cx="16230600" cy="1061197"/>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Ultra-Bold"/>
                <a:ea typeface="Poppins Ultra-Bold"/>
                <a:cs typeface="Poppins Ultra-Bold"/>
                <a:sym typeface="Poppins Ultra-Bold"/>
              </a:rPr>
              <a:t>Einstein Copilot / AgentForce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2057603"/>
            <a:ext cx="15900561" cy="5744078"/>
          </a:xfrm>
          <a:custGeom>
            <a:avLst/>
            <a:gdLst/>
            <a:ahLst/>
            <a:cxnLst/>
            <a:rect r="r" b="b" t="t" l="l"/>
            <a:pathLst>
              <a:path h="5744078" w="15900561">
                <a:moveTo>
                  <a:pt x="0" y="0"/>
                </a:moveTo>
                <a:lnTo>
                  <a:pt x="15900561" y="0"/>
                </a:lnTo>
                <a:lnTo>
                  <a:pt x="15900561" y="5744078"/>
                </a:lnTo>
                <a:lnTo>
                  <a:pt x="0" y="5744078"/>
                </a:lnTo>
                <a:lnTo>
                  <a:pt x="0" y="0"/>
                </a:lnTo>
                <a:close/>
              </a:path>
            </a:pathLst>
          </a:custGeom>
          <a:blipFill>
            <a:blip r:embed="rId2"/>
            <a:stretch>
              <a:fillRect l="0" t="0" r="0" b="0"/>
            </a:stretch>
          </a:blipFill>
        </p:spPr>
      </p:sp>
    </p:spTree>
  </p:cSld>
  <p:clrMapOvr>
    <a:masterClrMapping/>
  </p:clrMapOvr>
</p:sld>
</file>

<file path=ppt/slides/slide5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2326250"/>
            <a:ext cx="16709197" cy="6932050"/>
            <a:chOff x="0" y="0"/>
            <a:chExt cx="1135872" cy="471233"/>
          </a:xfrm>
        </p:grpSpPr>
        <p:sp>
          <p:nvSpPr>
            <p:cNvPr name="Freeform 3" id="3"/>
            <p:cNvSpPr/>
            <p:nvPr/>
          </p:nvSpPr>
          <p:spPr>
            <a:xfrm flipH="false" flipV="false" rot="0">
              <a:off x="0" y="0"/>
              <a:ext cx="1135872" cy="471233"/>
            </a:xfrm>
            <a:custGeom>
              <a:avLst/>
              <a:gdLst/>
              <a:ahLst/>
              <a:cxnLst/>
              <a:rect r="r" b="b" t="t" l="l"/>
              <a:pathLst>
                <a:path h="471233" w="1135872">
                  <a:moveTo>
                    <a:pt x="932672" y="0"/>
                  </a:moveTo>
                  <a:cubicBezTo>
                    <a:pt x="1044897" y="0"/>
                    <a:pt x="1135872" y="105489"/>
                    <a:pt x="1135872" y="235616"/>
                  </a:cubicBezTo>
                  <a:cubicBezTo>
                    <a:pt x="1135872" y="365744"/>
                    <a:pt x="1044897" y="471233"/>
                    <a:pt x="932672" y="471233"/>
                  </a:cubicBezTo>
                  <a:lnTo>
                    <a:pt x="203200" y="471233"/>
                  </a:lnTo>
                  <a:cubicBezTo>
                    <a:pt x="90976" y="471233"/>
                    <a:pt x="0" y="365744"/>
                    <a:pt x="0" y="235616"/>
                  </a:cubicBezTo>
                  <a:cubicBezTo>
                    <a:pt x="0" y="105489"/>
                    <a:pt x="90976" y="0"/>
                    <a:pt x="203200" y="0"/>
                  </a:cubicBezTo>
                  <a:close/>
                </a:path>
              </a:pathLst>
            </a:custGeom>
            <a:solidFill>
              <a:srgbClr val="E3CEAB"/>
            </a:solidFill>
          </p:spPr>
        </p:sp>
        <p:sp>
          <p:nvSpPr>
            <p:cNvPr name="TextBox 4" id="4"/>
            <p:cNvSpPr txBox="true"/>
            <p:nvPr/>
          </p:nvSpPr>
          <p:spPr>
            <a:xfrm>
              <a:off x="0" y="-104775"/>
              <a:ext cx="1135872" cy="576008"/>
            </a:xfrm>
            <a:prstGeom prst="rect">
              <a:avLst/>
            </a:prstGeom>
          </p:spPr>
          <p:txBody>
            <a:bodyPr anchor="ctr" rtlCol="false" tIns="50800" lIns="50800" bIns="50800" rIns="50800"/>
            <a:lstStyle/>
            <a:p>
              <a:pPr algn="just" marL="776450" indent="-388225" lvl="1">
                <a:lnSpc>
                  <a:spcPts val="5034"/>
                </a:lnSpc>
                <a:spcBef>
                  <a:spcPct val="0"/>
                </a:spcBef>
                <a:buFont typeface="Arial"/>
                <a:buChar char="•"/>
              </a:pPr>
              <a:r>
                <a:rPr lang="en-US" sz="3596">
                  <a:solidFill>
                    <a:srgbClr val="000000"/>
                  </a:solidFill>
                  <a:latin typeface="Poppins"/>
                  <a:ea typeface="Poppins"/>
                  <a:cs typeface="Poppins"/>
                  <a:sym typeface="Poppins"/>
                </a:rPr>
                <a:t>Copilot can help you boost productivity by summarizing lead, opportunity and other CRM records. </a:t>
              </a:r>
            </a:p>
          </p:txBody>
        </p:sp>
      </p:grpSp>
      <p:sp>
        <p:nvSpPr>
          <p:cNvPr name="TextBox 5" id="5"/>
          <p:cNvSpPr txBox="true"/>
          <p:nvPr/>
        </p:nvSpPr>
        <p:spPr>
          <a:xfrm rot="0">
            <a:off x="1028700" y="261005"/>
            <a:ext cx="16230600" cy="1061197"/>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Ultra-Bold"/>
                <a:ea typeface="Poppins Ultra-Bold"/>
                <a:cs typeface="Poppins Ultra-Bold"/>
                <a:sym typeface="Poppins Ultra-Bold"/>
              </a:rPr>
              <a:t>Einstein Copilot / AgentForce</a:t>
            </a:r>
          </a:p>
        </p:txBody>
      </p:sp>
    </p:spTree>
  </p:cSld>
  <p:clrMapOvr>
    <a:masterClrMapping/>
  </p:clrMapOvr>
</p:sld>
</file>

<file path=ppt/slides/slide5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2326250"/>
            <a:ext cx="16709197" cy="6932050"/>
            <a:chOff x="0" y="0"/>
            <a:chExt cx="1135872" cy="471233"/>
          </a:xfrm>
        </p:grpSpPr>
        <p:sp>
          <p:nvSpPr>
            <p:cNvPr name="Freeform 3" id="3"/>
            <p:cNvSpPr/>
            <p:nvPr/>
          </p:nvSpPr>
          <p:spPr>
            <a:xfrm flipH="false" flipV="false" rot="0">
              <a:off x="0" y="0"/>
              <a:ext cx="1135872" cy="471233"/>
            </a:xfrm>
            <a:custGeom>
              <a:avLst/>
              <a:gdLst/>
              <a:ahLst/>
              <a:cxnLst/>
              <a:rect r="r" b="b" t="t" l="l"/>
              <a:pathLst>
                <a:path h="471233" w="1135872">
                  <a:moveTo>
                    <a:pt x="932672" y="0"/>
                  </a:moveTo>
                  <a:cubicBezTo>
                    <a:pt x="1044897" y="0"/>
                    <a:pt x="1135872" y="105489"/>
                    <a:pt x="1135872" y="235616"/>
                  </a:cubicBezTo>
                  <a:cubicBezTo>
                    <a:pt x="1135872" y="365744"/>
                    <a:pt x="1044897" y="471233"/>
                    <a:pt x="932672" y="471233"/>
                  </a:cubicBezTo>
                  <a:lnTo>
                    <a:pt x="203200" y="471233"/>
                  </a:lnTo>
                  <a:cubicBezTo>
                    <a:pt x="90976" y="471233"/>
                    <a:pt x="0" y="365744"/>
                    <a:pt x="0" y="235616"/>
                  </a:cubicBezTo>
                  <a:cubicBezTo>
                    <a:pt x="0" y="105489"/>
                    <a:pt x="90976" y="0"/>
                    <a:pt x="203200" y="0"/>
                  </a:cubicBezTo>
                  <a:close/>
                </a:path>
              </a:pathLst>
            </a:custGeom>
            <a:solidFill>
              <a:srgbClr val="E3CEAB"/>
            </a:solidFill>
          </p:spPr>
        </p:sp>
        <p:sp>
          <p:nvSpPr>
            <p:cNvPr name="TextBox 4" id="4"/>
            <p:cNvSpPr txBox="true"/>
            <p:nvPr/>
          </p:nvSpPr>
          <p:spPr>
            <a:xfrm>
              <a:off x="0" y="-104775"/>
              <a:ext cx="1135872" cy="576008"/>
            </a:xfrm>
            <a:prstGeom prst="rect">
              <a:avLst/>
            </a:prstGeom>
          </p:spPr>
          <p:txBody>
            <a:bodyPr anchor="ctr" rtlCol="false" tIns="50800" lIns="50800" bIns="50800" rIns="50800"/>
            <a:lstStyle/>
            <a:p>
              <a:pPr algn="just" marL="776450" indent="-388225" lvl="1">
                <a:lnSpc>
                  <a:spcPts val="5034"/>
                </a:lnSpc>
                <a:buFont typeface="Arial"/>
                <a:buChar char="•"/>
              </a:pPr>
              <a:r>
                <a:rPr lang="en-US" sz="3596">
                  <a:solidFill>
                    <a:srgbClr val="000000"/>
                  </a:solidFill>
                  <a:latin typeface="Poppins"/>
                  <a:ea typeface="Poppins"/>
                  <a:cs typeface="Poppins"/>
                  <a:sym typeface="Poppins"/>
                </a:rPr>
                <a:t>Standard</a:t>
              </a:r>
            </a:p>
            <a:p>
              <a:pPr algn="just" marL="776450" indent="-388225" lvl="1">
                <a:lnSpc>
                  <a:spcPts val="5034"/>
                </a:lnSpc>
                <a:spcBef>
                  <a:spcPct val="0"/>
                </a:spcBef>
                <a:buFont typeface="Arial"/>
                <a:buChar char="•"/>
              </a:pPr>
              <a:r>
                <a:rPr lang="en-US" sz="3596">
                  <a:solidFill>
                    <a:srgbClr val="000000"/>
                  </a:solidFill>
                  <a:latin typeface="Poppins"/>
                  <a:ea typeface="Poppins"/>
                  <a:cs typeface="Poppins"/>
                  <a:sym typeface="Poppins"/>
                </a:rPr>
                <a:t>Custom:  to build a custom action, you can use flows,Apex or promot templates. </a:t>
              </a:r>
            </a:p>
          </p:txBody>
        </p:sp>
      </p:grpSp>
      <p:sp>
        <p:nvSpPr>
          <p:cNvPr name="TextBox 5" id="5"/>
          <p:cNvSpPr txBox="true"/>
          <p:nvPr/>
        </p:nvSpPr>
        <p:spPr>
          <a:xfrm rot="0">
            <a:off x="1028700" y="261005"/>
            <a:ext cx="16230600" cy="1061197"/>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Ultra-Bold"/>
                <a:ea typeface="Poppins Ultra-Bold"/>
                <a:cs typeface="Poppins Ultra-Bold"/>
                <a:sym typeface="Poppins Ultra-Bold"/>
              </a:rPr>
              <a:t>Types of Einstein Copilot Actions</a:t>
            </a:r>
          </a:p>
        </p:txBody>
      </p:sp>
    </p:spTree>
  </p:cSld>
  <p:clrMapOvr>
    <a:masterClrMapping/>
  </p:clrMapOvr>
</p:sld>
</file>

<file path=ppt/slides/slide5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2326250"/>
            <a:ext cx="16709197" cy="6932050"/>
            <a:chOff x="0" y="0"/>
            <a:chExt cx="1135872" cy="471233"/>
          </a:xfrm>
        </p:grpSpPr>
        <p:sp>
          <p:nvSpPr>
            <p:cNvPr name="Freeform 3" id="3"/>
            <p:cNvSpPr/>
            <p:nvPr/>
          </p:nvSpPr>
          <p:spPr>
            <a:xfrm flipH="false" flipV="false" rot="0">
              <a:off x="0" y="0"/>
              <a:ext cx="1135872" cy="471233"/>
            </a:xfrm>
            <a:custGeom>
              <a:avLst/>
              <a:gdLst/>
              <a:ahLst/>
              <a:cxnLst/>
              <a:rect r="r" b="b" t="t" l="l"/>
              <a:pathLst>
                <a:path h="471233" w="1135872">
                  <a:moveTo>
                    <a:pt x="932672" y="0"/>
                  </a:moveTo>
                  <a:cubicBezTo>
                    <a:pt x="1044897" y="0"/>
                    <a:pt x="1135872" y="105489"/>
                    <a:pt x="1135872" y="235616"/>
                  </a:cubicBezTo>
                  <a:cubicBezTo>
                    <a:pt x="1135872" y="365744"/>
                    <a:pt x="1044897" y="471233"/>
                    <a:pt x="932672" y="471233"/>
                  </a:cubicBezTo>
                  <a:lnTo>
                    <a:pt x="203200" y="471233"/>
                  </a:lnTo>
                  <a:cubicBezTo>
                    <a:pt x="90976" y="471233"/>
                    <a:pt x="0" y="365744"/>
                    <a:pt x="0" y="235616"/>
                  </a:cubicBezTo>
                  <a:cubicBezTo>
                    <a:pt x="0" y="105489"/>
                    <a:pt x="90976" y="0"/>
                    <a:pt x="203200" y="0"/>
                  </a:cubicBezTo>
                  <a:close/>
                </a:path>
              </a:pathLst>
            </a:custGeom>
            <a:solidFill>
              <a:srgbClr val="E3CEAB"/>
            </a:solidFill>
          </p:spPr>
        </p:sp>
        <p:sp>
          <p:nvSpPr>
            <p:cNvPr name="TextBox 4" id="4"/>
            <p:cNvSpPr txBox="true"/>
            <p:nvPr/>
          </p:nvSpPr>
          <p:spPr>
            <a:xfrm>
              <a:off x="0" y="-104775"/>
              <a:ext cx="1135872" cy="576008"/>
            </a:xfrm>
            <a:prstGeom prst="rect">
              <a:avLst/>
            </a:prstGeom>
          </p:spPr>
          <p:txBody>
            <a:bodyPr anchor="ctr" rtlCol="false" tIns="50800" lIns="50800" bIns="50800" rIns="50800"/>
            <a:lstStyle/>
            <a:p>
              <a:pPr algn="just" marL="776450" indent="-388225" lvl="1">
                <a:lnSpc>
                  <a:spcPts val="5034"/>
                </a:lnSpc>
                <a:buFont typeface="Arial"/>
                <a:buChar char="•"/>
              </a:pPr>
              <a:r>
                <a:rPr lang="en-US" sz="3596">
                  <a:solidFill>
                    <a:srgbClr val="000000"/>
                  </a:solidFill>
                  <a:latin typeface="Poppins"/>
                  <a:ea typeface="Poppins"/>
                  <a:cs typeface="Poppins"/>
                  <a:sym typeface="Poppins"/>
                </a:rPr>
                <a:t>Copilot planner Service orchestrates how a copilot launches actions during a conversation to accomplish a task for the user.</a:t>
              </a:r>
            </a:p>
            <a:p>
              <a:pPr algn="just" marL="776450" indent="-388225" lvl="1">
                <a:lnSpc>
                  <a:spcPts val="5034"/>
                </a:lnSpc>
                <a:spcBef>
                  <a:spcPct val="0"/>
                </a:spcBef>
                <a:buFont typeface="Arial"/>
                <a:buChar char="•"/>
              </a:pPr>
              <a:r>
                <a:rPr lang="en-US" sz="3596">
                  <a:solidFill>
                    <a:srgbClr val="000000"/>
                  </a:solidFill>
                  <a:latin typeface="Poppins"/>
                  <a:ea typeface="Poppins"/>
                  <a:cs typeface="Poppins"/>
                  <a:sym typeface="Poppins"/>
                </a:rPr>
                <a:t>Copilot builder is a tool for managing copilot’s actions and settings, testing conversations, and auditing activity. </a:t>
              </a:r>
            </a:p>
          </p:txBody>
        </p:sp>
      </p:grpSp>
      <p:sp>
        <p:nvSpPr>
          <p:cNvPr name="TextBox 5" id="5"/>
          <p:cNvSpPr txBox="true"/>
          <p:nvPr/>
        </p:nvSpPr>
        <p:spPr>
          <a:xfrm rot="0">
            <a:off x="1028700" y="261005"/>
            <a:ext cx="16230600" cy="2065245"/>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Ultra-Bold"/>
                <a:ea typeface="Poppins Ultra-Bold"/>
                <a:cs typeface="Poppins Ultra-Bold"/>
                <a:sym typeface="Poppins Ultra-Bold"/>
              </a:rPr>
              <a:t>Copilot Planner Service and copilot builder</a:t>
            </a:r>
          </a:p>
        </p:txBody>
      </p:sp>
    </p:spTree>
  </p:cSld>
  <p:clrMapOvr>
    <a:masterClrMapping/>
  </p:clrMapOvr>
</p:sld>
</file>

<file path=ppt/slides/slide5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89401" y="2099162"/>
            <a:ext cx="16709197" cy="6932050"/>
            <a:chOff x="0" y="0"/>
            <a:chExt cx="1135872" cy="471233"/>
          </a:xfrm>
        </p:grpSpPr>
        <p:sp>
          <p:nvSpPr>
            <p:cNvPr name="Freeform 3" id="3"/>
            <p:cNvSpPr/>
            <p:nvPr/>
          </p:nvSpPr>
          <p:spPr>
            <a:xfrm flipH="false" flipV="false" rot="0">
              <a:off x="0" y="0"/>
              <a:ext cx="1135872" cy="471233"/>
            </a:xfrm>
            <a:custGeom>
              <a:avLst/>
              <a:gdLst/>
              <a:ahLst/>
              <a:cxnLst/>
              <a:rect r="r" b="b" t="t" l="l"/>
              <a:pathLst>
                <a:path h="471233" w="1135872">
                  <a:moveTo>
                    <a:pt x="932672" y="0"/>
                  </a:moveTo>
                  <a:cubicBezTo>
                    <a:pt x="1044897" y="0"/>
                    <a:pt x="1135872" y="105489"/>
                    <a:pt x="1135872" y="235616"/>
                  </a:cubicBezTo>
                  <a:cubicBezTo>
                    <a:pt x="1135872" y="365744"/>
                    <a:pt x="1044897" y="471233"/>
                    <a:pt x="932672" y="471233"/>
                  </a:cubicBezTo>
                  <a:lnTo>
                    <a:pt x="203200" y="471233"/>
                  </a:lnTo>
                  <a:cubicBezTo>
                    <a:pt x="90976" y="471233"/>
                    <a:pt x="0" y="365744"/>
                    <a:pt x="0" y="235616"/>
                  </a:cubicBezTo>
                  <a:cubicBezTo>
                    <a:pt x="0" y="105489"/>
                    <a:pt x="90976" y="0"/>
                    <a:pt x="203200" y="0"/>
                  </a:cubicBezTo>
                  <a:close/>
                </a:path>
              </a:pathLst>
            </a:custGeom>
            <a:solidFill>
              <a:srgbClr val="E3CEAB"/>
            </a:solidFill>
          </p:spPr>
        </p:sp>
        <p:sp>
          <p:nvSpPr>
            <p:cNvPr name="TextBox 4" id="4"/>
            <p:cNvSpPr txBox="true"/>
            <p:nvPr/>
          </p:nvSpPr>
          <p:spPr>
            <a:xfrm>
              <a:off x="0" y="-104775"/>
              <a:ext cx="1135872" cy="576008"/>
            </a:xfrm>
            <a:prstGeom prst="rect">
              <a:avLst/>
            </a:prstGeom>
          </p:spPr>
          <p:txBody>
            <a:bodyPr anchor="ctr" rtlCol="false" tIns="50800" lIns="50800" bIns="50800" rIns="50800"/>
            <a:lstStyle/>
            <a:p>
              <a:pPr algn="just" marL="776450" indent="-388225" lvl="1">
                <a:lnSpc>
                  <a:spcPts val="5034"/>
                </a:lnSpc>
                <a:spcBef>
                  <a:spcPct val="0"/>
                </a:spcBef>
                <a:buFont typeface="Arial"/>
                <a:buChar char="•"/>
              </a:pPr>
              <a:r>
                <a:rPr lang="en-US" b="true" sz="3596">
                  <a:solidFill>
                    <a:srgbClr val="000000"/>
                  </a:solidFill>
                  <a:latin typeface="Poppins Bold"/>
                  <a:ea typeface="Poppins Bold"/>
                  <a:cs typeface="Poppins Bold"/>
                  <a:sym typeface="Poppins Bold"/>
                </a:rPr>
                <a:t>Einstein Copilot for Salesforce User permission set group</a:t>
              </a:r>
              <a:r>
                <a:rPr lang="en-US" sz="3596">
                  <a:solidFill>
                    <a:srgbClr val="000000"/>
                  </a:solidFill>
                  <a:latin typeface="Poppins"/>
                  <a:ea typeface="Poppins"/>
                  <a:cs typeface="Poppins"/>
                  <a:sym typeface="Poppins"/>
                </a:rPr>
                <a:t> is to be assigned to the users who need access to Einstein Copilot. </a:t>
              </a:r>
            </a:p>
          </p:txBody>
        </p:sp>
      </p:grpSp>
      <p:sp>
        <p:nvSpPr>
          <p:cNvPr name="TextBox 5" id="5"/>
          <p:cNvSpPr txBox="true"/>
          <p:nvPr/>
        </p:nvSpPr>
        <p:spPr>
          <a:xfrm rot="0">
            <a:off x="1028700" y="261005"/>
            <a:ext cx="16230600" cy="1061197"/>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Ultra-Bold"/>
                <a:ea typeface="Poppins Ultra-Bold"/>
                <a:cs typeface="Poppins Ultra-Bold"/>
                <a:sym typeface="Poppins Ultra-Bold"/>
              </a:rPr>
              <a:t>How to get access to Einstein Copilot</a:t>
            </a:r>
          </a:p>
        </p:txBody>
      </p:sp>
    </p:spTree>
  </p:cSld>
  <p:clrMapOvr>
    <a:masterClrMapping/>
  </p:clrMapOvr>
</p:sld>
</file>

<file path=ppt/slides/slide5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89401" y="2099162"/>
            <a:ext cx="16709197" cy="6932050"/>
            <a:chOff x="0" y="0"/>
            <a:chExt cx="1135872" cy="471233"/>
          </a:xfrm>
        </p:grpSpPr>
        <p:sp>
          <p:nvSpPr>
            <p:cNvPr name="Freeform 3" id="3"/>
            <p:cNvSpPr/>
            <p:nvPr/>
          </p:nvSpPr>
          <p:spPr>
            <a:xfrm flipH="false" flipV="false" rot="0">
              <a:off x="0" y="0"/>
              <a:ext cx="1135872" cy="471233"/>
            </a:xfrm>
            <a:custGeom>
              <a:avLst/>
              <a:gdLst/>
              <a:ahLst/>
              <a:cxnLst/>
              <a:rect r="r" b="b" t="t" l="l"/>
              <a:pathLst>
                <a:path h="471233" w="1135872">
                  <a:moveTo>
                    <a:pt x="932672" y="0"/>
                  </a:moveTo>
                  <a:cubicBezTo>
                    <a:pt x="1044897" y="0"/>
                    <a:pt x="1135872" y="105489"/>
                    <a:pt x="1135872" y="235616"/>
                  </a:cubicBezTo>
                  <a:cubicBezTo>
                    <a:pt x="1135872" y="365744"/>
                    <a:pt x="1044897" y="471233"/>
                    <a:pt x="932672" y="471233"/>
                  </a:cubicBezTo>
                  <a:lnTo>
                    <a:pt x="203200" y="471233"/>
                  </a:lnTo>
                  <a:cubicBezTo>
                    <a:pt x="90976" y="471233"/>
                    <a:pt x="0" y="365744"/>
                    <a:pt x="0" y="235616"/>
                  </a:cubicBezTo>
                  <a:cubicBezTo>
                    <a:pt x="0" y="105489"/>
                    <a:pt x="90976" y="0"/>
                    <a:pt x="203200" y="0"/>
                  </a:cubicBezTo>
                  <a:close/>
                </a:path>
              </a:pathLst>
            </a:custGeom>
            <a:solidFill>
              <a:srgbClr val="E3CEAB"/>
            </a:solidFill>
          </p:spPr>
        </p:sp>
        <p:sp>
          <p:nvSpPr>
            <p:cNvPr name="TextBox 4" id="4"/>
            <p:cNvSpPr txBox="true"/>
            <p:nvPr/>
          </p:nvSpPr>
          <p:spPr>
            <a:xfrm>
              <a:off x="0" y="-104775"/>
              <a:ext cx="1135872" cy="576008"/>
            </a:xfrm>
            <a:prstGeom prst="rect">
              <a:avLst/>
            </a:prstGeom>
          </p:spPr>
          <p:txBody>
            <a:bodyPr anchor="ctr" rtlCol="false" tIns="50800" lIns="50800" bIns="50800" rIns="50800"/>
            <a:lstStyle/>
            <a:p>
              <a:pPr algn="just" marL="776450" indent="-388225" lvl="1">
                <a:lnSpc>
                  <a:spcPts val="5034"/>
                </a:lnSpc>
                <a:buFont typeface="Arial"/>
                <a:buChar char="•"/>
              </a:pPr>
              <a:r>
                <a:rPr lang="en-US" sz="3596">
                  <a:solidFill>
                    <a:srgbClr val="000000"/>
                  </a:solidFill>
                  <a:latin typeface="Poppins"/>
                  <a:ea typeface="Poppins"/>
                  <a:cs typeface="Poppins"/>
                  <a:sym typeface="Poppins"/>
                </a:rPr>
                <a:t>Given business requirements, identify when it’s appropriate to use Model Builder.</a:t>
              </a:r>
            </a:p>
            <a:p>
              <a:pPr algn="just" marL="776450" indent="-388225" lvl="1">
                <a:lnSpc>
                  <a:spcPts val="5034"/>
                </a:lnSpc>
                <a:buFont typeface="Arial"/>
                <a:buChar char="•"/>
              </a:pPr>
              <a:r>
                <a:rPr lang="en-US" sz="3596">
                  <a:solidFill>
                    <a:srgbClr val="000000"/>
                  </a:solidFill>
                  <a:latin typeface="Poppins"/>
                  <a:ea typeface="Poppins"/>
                  <a:cs typeface="Poppins"/>
                  <a:sym typeface="Poppins"/>
                </a:rPr>
                <a:t>Configure standard, custom, and Bring Your Own Large Language Model (BYOLLM) generative models.</a:t>
              </a:r>
            </a:p>
            <a:p>
              <a:pPr algn="just">
                <a:lnSpc>
                  <a:spcPts val="5034"/>
                </a:lnSpc>
                <a:spcBef>
                  <a:spcPct val="0"/>
                </a:spcBef>
              </a:pPr>
            </a:p>
          </p:txBody>
        </p:sp>
      </p:grpSp>
      <p:sp>
        <p:nvSpPr>
          <p:cNvPr name="TextBox 5" id="5"/>
          <p:cNvSpPr txBox="true"/>
          <p:nvPr/>
        </p:nvSpPr>
        <p:spPr>
          <a:xfrm rot="0">
            <a:off x="1028700" y="261005"/>
            <a:ext cx="16230600" cy="1061197"/>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Ultra-Bold"/>
                <a:ea typeface="Poppins Ultra-Bold"/>
                <a:cs typeface="Poppins Ultra-Bold"/>
                <a:sym typeface="Poppins Ultra-Bold"/>
              </a:rPr>
              <a:t>Einstein Model Builder (8%)</a:t>
            </a:r>
          </a:p>
        </p:txBody>
      </p:sp>
    </p:spTree>
  </p:cSld>
  <p:clrMapOvr>
    <a:masterClrMapping/>
  </p:clrMapOvr>
</p:sld>
</file>

<file path=ppt/slides/slide5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550103" y="1531441"/>
            <a:ext cx="16709197" cy="7574559"/>
            <a:chOff x="0" y="0"/>
            <a:chExt cx="1135872" cy="514910"/>
          </a:xfrm>
        </p:grpSpPr>
        <p:sp>
          <p:nvSpPr>
            <p:cNvPr name="Freeform 3" id="3"/>
            <p:cNvSpPr/>
            <p:nvPr/>
          </p:nvSpPr>
          <p:spPr>
            <a:xfrm flipH="false" flipV="false" rot="0">
              <a:off x="0" y="0"/>
              <a:ext cx="1135872" cy="514910"/>
            </a:xfrm>
            <a:custGeom>
              <a:avLst/>
              <a:gdLst/>
              <a:ahLst/>
              <a:cxnLst/>
              <a:rect r="r" b="b" t="t" l="l"/>
              <a:pathLst>
                <a:path h="514910" w="1135872">
                  <a:moveTo>
                    <a:pt x="932672" y="0"/>
                  </a:moveTo>
                  <a:cubicBezTo>
                    <a:pt x="1044897" y="0"/>
                    <a:pt x="1135872" y="115267"/>
                    <a:pt x="1135872" y="257455"/>
                  </a:cubicBezTo>
                  <a:cubicBezTo>
                    <a:pt x="1135872" y="399643"/>
                    <a:pt x="1044897" y="514910"/>
                    <a:pt x="932672" y="514910"/>
                  </a:cubicBezTo>
                  <a:lnTo>
                    <a:pt x="203200" y="514910"/>
                  </a:lnTo>
                  <a:cubicBezTo>
                    <a:pt x="90976" y="514910"/>
                    <a:pt x="0" y="399643"/>
                    <a:pt x="0" y="257455"/>
                  </a:cubicBezTo>
                  <a:cubicBezTo>
                    <a:pt x="0" y="115267"/>
                    <a:pt x="90976" y="0"/>
                    <a:pt x="203200" y="0"/>
                  </a:cubicBezTo>
                  <a:close/>
                </a:path>
              </a:pathLst>
            </a:custGeom>
            <a:solidFill>
              <a:srgbClr val="E3CEAB"/>
            </a:solidFill>
          </p:spPr>
        </p:sp>
        <p:sp>
          <p:nvSpPr>
            <p:cNvPr name="TextBox 4" id="4"/>
            <p:cNvSpPr txBox="true"/>
            <p:nvPr/>
          </p:nvSpPr>
          <p:spPr>
            <a:xfrm>
              <a:off x="0" y="-85725"/>
              <a:ext cx="1135872" cy="600635"/>
            </a:xfrm>
            <a:prstGeom prst="rect">
              <a:avLst/>
            </a:prstGeom>
          </p:spPr>
          <p:txBody>
            <a:bodyPr anchor="ctr" rtlCol="false" tIns="50800" lIns="50800" bIns="50800" rIns="50800"/>
            <a:lstStyle/>
            <a:p>
              <a:pPr algn="just" marL="690881" indent="-345440" lvl="1">
                <a:lnSpc>
                  <a:spcPts val="4480"/>
                </a:lnSpc>
                <a:buFont typeface="Arial"/>
                <a:buChar char="•"/>
              </a:pPr>
              <a:r>
                <a:rPr lang="en-US" sz="3200">
                  <a:solidFill>
                    <a:srgbClr val="000000"/>
                  </a:solidFill>
                  <a:latin typeface="Poppins"/>
                  <a:ea typeface="Poppins"/>
                  <a:cs typeface="Poppins"/>
                  <a:sym typeface="Poppins"/>
                </a:rPr>
                <a:t>Salesforce Einstein Model Builder is a feature within the Salesforce Einstein Studio, designed to help users create custom AI models tailored to their specific business needs. Here are some key points about it:</a:t>
              </a:r>
            </a:p>
            <a:p>
              <a:pPr algn="just" marL="690881" indent="-345440" lvl="1">
                <a:lnSpc>
                  <a:spcPts val="4480"/>
                </a:lnSpc>
                <a:buFont typeface="Arial"/>
                <a:buChar char="•"/>
              </a:pPr>
              <a:r>
                <a:rPr lang="en-US" b="true" sz="3200">
                  <a:solidFill>
                    <a:srgbClr val="000000"/>
                  </a:solidFill>
                  <a:latin typeface="Poppins Bold"/>
                  <a:ea typeface="Poppins Bold"/>
                  <a:cs typeface="Poppins Bold"/>
                  <a:sym typeface="Poppins Bold"/>
                </a:rPr>
                <a:t>No Data Science Expertise Required: </a:t>
              </a:r>
              <a:r>
                <a:rPr lang="en-US" sz="3200">
                  <a:solidFill>
                    <a:srgbClr val="000000"/>
                  </a:solidFill>
                  <a:latin typeface="Poppins"/>
                  <a:ea typeface="Poppins"/>
                  <a:cs typeface="Poppins"/>
                  <a:sym typeface="Poppins"/>
                </a:rPr>
                <a:t>Model Builder allows Salesforce pr</a:t>
              </a:r>
              <a:r>
                <a:rPr lang="en-US" sz="3200">
                  <a:solidFill>
                    <a:srgbClr val="000000"/>
                  </a:solidFill>
                  <a:latin typeface="Poppins"/>
                  <a:ea typeface="Poppins"/>
                  <a:cs typeface="Poppins"/>
                  <a:sym typeface="Poppins"/>
                </a:rPr>
                <a:t>ofessionals to build machine learning models without needing extensive data science knowledge.</a:t>
              </a:r>
            </a:p>
            <a:p>
              <a:pPr algn="just" marL="690881" indent="-345440" lvl="1">
                <a:lnSpc>
                  <a:spcPts val="4480"/>
                </a:lnSpc>
                <a:buFont typeface="Arial"/>
                <a:buChar char="•"/>
              </a:pPr>
              <a:r>
                <a:rPr lang="en-US" b="true" sz="3200">
                  <a:solidFill>
                    <a:srgbClr val="000000"/>
                  </a:solidFill>
                  <a:latin typeface="Poppins Bold"/>
                  <a:ea typeface="Poppins Bold"/>
                  <a:cs typeface="Poppins Bold"/>
                  <a:sym typeface="Poppins Bold"/>
                </a:rPr>
                <a:t>Leverage Salesforce Data: </a:t>
              </a:r>
              <a:r>
                <a:rPr lang="en-US" sz="3200">
                  <a:solidFill>
                    <a:srgbClr val="000000"/>
                  </a:solidFill>
                  <a:latin typeface="Poppins"/>
                  <a:ea typeface="Poppins"/>
                  <a:cs typeface="Poppins"/>
                  <a:sym typeface="Poppins"/>
                </a:rPr>
                <a:t>You can use your existing Salesforce data to train these models, making it easier to integrate AI into your workflows.</a:t>
              </a:r>
            </a:p>
            <a:p>
              <a:pPr algn="just" marL="690881" indent="-345440" lvl="1">
                <a:lnSpc>
                  <a:spcPts val="4480"/>
                </a:lnSpc>
                <a:buFont typeface="Arial"/>
                <a:buChar char="•"/>
              </a:pPr>
              <a:r>
                <a:rPr lang="en-US" b="true" sz="3200">
                  <a:solidFill>
                    <a:srgbClr val="000000"/>
                  </a:solidFill>
                  <a:latin typeface="Poppins Bold"/>
                  <a:ea typeface="Poppins Bold"/>
                  <a:cs typeface="Poppins Bold"/>
                  <a:sym typeface="Poppins Bold"/>
                </a:rPr>
                <a:t>No-Code Solution: I</a:t>
              </a:r>
              <a:r>
                <a:rPr lang="en-US" sz="3200">
                  <a:solidFill>
                    <a:srgbClr val="000000"/>
                  </a:solidFill>
                  <a:latin typeface="Poppins"/>
                  <a:ea typeface="Poppins"/>
                  <a:cs typeface="Poppins"/>
                  <a:sym typeface="Poppins"/>
                </a:rPr>
                <a:t>t offers a no-code interface, enabling users to create and manage models with clicks instead of code.</a:t>
              </a:r>
            </a:p>
            <a:p>
              <a:pPr algn="just" marL="690881" indent="-345440" lvl="1">
                <a:lnSpc>
                  <a:spcPts val="4480"/>
                </a:lnSpc>
                <a:buFont typeface="Arial"/>
                <a:buChar char="•"/>
              </a:pPr>
              <a:r>
                <a:rPr lang="en-US" b="true" sz="3200">
                  <a:solidFill>
                    <a:srgbClr val="000000"/>
                  </a:solidFill>
                  <a:latin typeface="Poppins Bold"/>
                  <a:ea typeface="Poppins Bold"/>
                  <a:cs typeface="Poppins Bold"/>
                  <a:sym typeface="Poppins Bold"/>
                </a:rPr>
                <a:t>Versatile Applications: </a:t>
              </a:r>
              <a:r>
                <a:rPr lang="en-US" sz="3200">
                  <a:solidFill>
                    <a:srgbClr val="000000"/>
                  </a:solidFill>
                  <a:latin typeface="Poppins"/>
                  <a:ea typeface="Poppins"/>
                  <a:cs typeface="Poppins"/>
                  <a:sym typeface="Poppins"/>
                </a:rPr>
                <a:t>These models can be used for various purposes, such as opportunity scoring, lead prioritization, and more</a:t>
              </a:r>
            </a:p>
            <a:p>
              <a:pPr algn="just">
                <a:lnSpc>
                  <a:spcPts val="4200"/>
                </a:lnSpc>
                <a:spcBef>
                  <a:spcPct val="0"/>
                </a:spcBef>
              </a:pPr>
            </a:p>
          </p:txBody>
        </p:sp>
      </p:grpSp>
      <p:sp>
        <p:nvSpPr>
          <p:cNvPr name="TextBox 5" id="5"/>
          <p:cNvSpPr txBox="true"/>
          <p:nvPr/>
        </p:nvSpPr>
        <p:spPr>
          <a:xfrm rot="0">
            <a:off x="1028700" y="261005"/>
            <a:ext cx="16230600" cy="1061197"/>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Ultra-Bold"/>
                <a:ea typeface="Poppins Ultra-Bold"/>
                <a:cs typeface="Poppins Ultra-Bold"/>
                <a:sym typeface="Poppins Ultra-Bold"/>
              </a:rPr>
              <a:t>What is Model Builder?</a:t>
            </a:r>
          </a:p>
        </p:txBody>
      </p:sp>
    </p:spTree>
  </p:cSld>
  <p:clrMapOvr>
    <a:masterClrMapping/>
  </p:clrMapOvr>
</p:sld>
</file>

<file path=ppt/slides/slide5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89401" y="2735009"/>
            <a:ext cx="16709197" cy="6714635"/>
            <a:chOff x="0" y="0"/>
            <a:chExt cx="1135872" cy="456453"/>
          </a:xfrm>
        </p:grpSpPr>
        <p:sp>
          <p:nvSpPr>
            <p:cNvPr name="Freeform 3" id="3"/>
            <p:cNvSpPr/>
            <p:nvPr/>
          </p:nvSpPr>
          <p:spPr>
            <a:xfrm flipH="false" flipV="false" rot="0">
              <a:off x="0" y="0"/>
              <a:ext cx="1135872" cy="456453"/>
            </a:xfrm>
            <a:custGeom>
              <a:avLst/>
              <a:gdLst/>
              <a:ahLst/>
              <a:cxnLst/>
              <a:rect r="r" b="b" t="t" l="l"/>
              <a:pathLst>
                <a:path h="456453" w="1135872">
                  <a:moveTo>
                    <a:pt x="932672" y="0"/>
                  </a:moveTo>
                  <a:cubicBezTo>
                    <a:pt x="1044897" y="0"/>
                    <a:pt x="1135872" y="102181"/>
                    <a:pt x="1135872" y="228227"/>
                  </a:cubicBezTo>
                  <a:cubicBezTo>
                    <a:pt x="1135872" y="354273"/>
                    <a:pt x="1044897" y="456453"/>
                    <a:pt x="932672" y="456453"/>
                  </a:cubicBezTo>
                  <a:lnTo>
                    <a:pt x="203200" y="456453"/>
                  </a:lnTo>
                  <a:cubicBezTo>
                    <a:pt x="90976" y="456453"/>
                    <a:pt x="0" y="354273"/>
                    <a:pt x="0" y="228227"/>
                  </a:cubicBezTo>
                  <a:cubicBezTo>
                    <a:pt x="0" y="102181"/>
                    <a:pt x="90976" y="0"/>
                    <a:pt x="203200" y="0"/>
                  </a:cubicBezTo>
                  <a:close/>
                </a:path>
              </a:pathLst>
            </a:custGeom>
            <a:solidFill>
              <a:srgbClr val="E3CEAB"/>
            </a:solidFill>
          </p:spPr>
        </p:sp>
        <p:sp>
          <p:nvSpPr>
            <p:cNvPr name="TextBox 4" id="4"/>
            <p:cNvSpPr txBox="true"/>
            <p:nvPr/>
          </p:nvSpPr>
          <p:spPr>
            <a:xfrm>
              <a:off x="0" y="-104775"/>
              <a:ext cx="1135872" cy="561228"/>
            </a:xfrm>
            <a:prstGeom prst="rect">
              <a:avLst/>
            </a:prstGeom>
          </p:spPr>
          <p:txBody>
            <a:bodyPr anchor="ctr" rtlCol="false" tIns="50800" lIns="50800" bIns="50800" rIns="50800"/>
            <a:lstStyle/>
            <a:p>
              <a:pPr algn="just">
                <a:lnSpc>
                  <a:spcPts val="5034"/>
                </a:lnSpc>
              </a:pPr>
              <a:r>
                <a:rPr lang="en-US" sz="3596" u="sng">
                  <a:solidFill>
                    <a:srgbClr val="000000"/>
                  </a:solidFill>
                  <a:latin typeface="Poppins"/>
                  <a:ea typeface="Poppins"/>
                  <a:cs typeface="Poppins"/>
                  <a:sym typeface="Poppins"/>
                </a:rPr>
                <a:t>Predictive Model</a:t>
              </a:r>
            </a:p>
            <a:p>
              <a:pPr algn="just" marL="776450" indent="-388225" lvl="1">
                <a:lnSpc>
                  <a:spcPts val="5034"/>
                </a:lnSpc>
                <a:buFont typeface="Arial"/>
                <a:buChar char="•"/>
              </a:pPr>
              <a:r>
                <a:rPr lang="en-US" b="true" sz="3596">
                  <a:solidFill>
                    <a:srgbClr val="000000"/>
                  </a:solidFill>
                  <a:latin typeface="Poppins Bold"/>
                  <a:ea typeface="Poppins Bold"/>
                  <a:cs typeface="Poppins Bold"/>
                  <a:sym typeface="Poppins Bold"/>
                </a:rPr>
                <a:t>Purpose</a:t>
              </a:r>
              <a:r>
                <a:rPr lang="en-US" sz="3596">
                  <a:solidFill>
                    <a:srgbClr val="000000"/>
                  </a:solidFill>
                  <a:latin typeface="Poppins"/>
                  <a:ea typeface="Poppins"/>
                  <a:cs typeface="Poppins"/>
                  <a:sym typeface="Poppins"/>
                </a:rPr>
                <a:t>: Designed to make specific predictions based on historical data.</a:t>
              </a:r>
            </a:p>
            <a:p>
              <a:pPr algn="just" marL="776450" indent="-388225" lvl="1">
                <a:lnSpc>
                  <a:spcPts val="5034"/>
                </a:lnSpc>
                <a:buFont typeface="Arial"/>
                <a:buChar char="•"/>
              </a:pPr>
              <a:r>
                <a:rPr lang="en-US" b="true" sz="3596">
                  <a:solidFill>
                    <a:srgbClr val="000000"/>
                  </a:solidFill>
                  <a:latin typeface="Poppins Bold"/>
                  <a:ea typeface="Poppins Bold"/>
                  <a:cs typeface="Poppins Bold"/>
                  <a:sym typeface="Poppins Bold"/>
                </a:rPr>
                <a:t>Training Data:</a:t>
              </a:r>
              <a:r>
                <a:rPr lang="en-US" sz="3596">
                  <a:solidFill>
                    <a:srgbClr val="000000"/>
                  </a:solidFill>
                  <a:latin typeface="Poppins"/>
                  <a:ea typeface="Poppins"/>
                  <a:cs typeface="Poppins"/>
                  <a:sym typeface="Poppins"/>
                </a:rPr>
                <a:t> Typically trained on domain-specific datasets.</a:t>
              </a:r>
            </a:p>
            <a:p>
              <a:pPr algn="just" marL="776450" indent="-388225" lvl="1">
                <a:lnSpc>
                  <a:spcPts val="5034"/>
                </a:lnSpc>
                <a:buFont typeface="Arial"/>
                <a:buChar char="•"/>
              </a:pPr>
              <a:r>
                <a:rPr lang="en-US" b="true" sz="3596">
                  <a:solidFill>
                    <a:srgbClr val="000000"/>
                  </a:solidFill>
                  <a:latin typeface="Poppins Bold"/>
                  <a:ea typeface="Poppins Bold"/>
                  <a:cs typeface="Poppins Bold"/>
                  <a:sym typeface="Poppins Bold"/>
                </a:rPr>
                <a:t>Application</a:t>
              </a:r>
              <a:r>
                <a:rPr lang="en-US" sz="3596">
                  <a:solidFill>
                    <a:srgbClr val="000000"/>
                  </a:solidFill>
                  <a:latin typeface="Poppins"/>
                  <a:ea typeface="Poppins"/>
                  <a:cs typeface="Poppins"/>
                  <a:sym typeface="Poppins"/>
                </a:rPr>
                <a:t>: Used for tasks like forecasting sales, predicting customer churn, or estimating lead conversion rates.</a:t>
              </a:r>
            </a:p>
            <a:p>
              <a:pPr algn="just" marL="776450" indent="-388225" lvl="1">
                <a:lnSpc>
                  <a:spcPts val="5034"/>
                </a:lnSpc>
                <a:buFont typeface="Arial"/>
                <a:buChar char="•"/>
              </a:pPr>
              <a:r>
                <a:rPr lang="en-US" b="true" sz="3596">
                  <a:solidFill>
                    <a:srgbClr val="000000"/>
                  </a:solidFill>
                  <a:latin typeface="Poppins Bold"/>
                  <a:ea typeface="Poppins Bold"/>
                  <a:cs typeface="Poppins Bold"/>
                  <a:sym typeface="Poppins Bold"/>
                </a:rPr>
                <a:t>Scope</a:t>
              </a:r>
              <a:r>
                <a:rPr lang="en-US" sz="3596">
                  <a:solidFill>
                    <a:srgbClr val="000000"/>
                  </a:solidFill>
                  <a:latin typeface="Poppins"/>
                  <a:ea typeface="Poppins"/>
                  <a:cs typeface="Poppins"/>
                  <a:sym typeface="Poppins"/>
                </a:rPr>
                <a:t>: Narrow and focused on a particular task or set of tasks.</a:t>
              </a:r>
            </a:p>
            <a:p>
              <a:pPr algn="just" marL="776450" indent="-388225" lvl="1">
                <a:lnSpc>
                  <a:spcPts val="5034"/>
                </a:lnSpc>
                <a:buFont typeface="Arial"/>
                <a:buChar char="•"/>
              </a:pPr>
              <a:r>
                <a:rPr lang="en-US" b="true" sz="3596">
                  <a:solidFill>
                    <a:srgbClr val="000000"/>
                  </a:solidFill>
                  <a:latin typeface="Poppins Bold"/>
                  <a:ea typeface="Poppins Bold"/>
                  <a:cs typeface="Poppins Bold"/>
                  <a:sym typeface="Poppins Bold"/>
                </a:rPr>
                <a:t>Examples</a:t>
              </a:r>
              <a:r>
                <a:rPr lang="en-US" sz="3596">
                  <a:solidFill>
                    <a:srgbClr val="000000"/>
                  </a:solidFill>
                  <a:latin typeface="Poppins"/>
                  <a:ea typeface="Poppins"/>
                  <a:cs typeface="Poppins"/>
                  <a:sym typeface="Poppins"/>
                </a:rPr>
                <a:t>: Sales forecasting models, customer churn prediction models.</a:t>
              </a:r>
            </a:p>
            <a:p>
              <a:pPr algn="just">
                <a:lnSpc>
                  <a:spcPts val="5034"/>
                </a:lnSpc>
                <a:spcBef>
                  <a:spcPct val="0"/>
                </a:spcBef>
              </a:pPr>
            </a:p>
          </p:txBody>
        </p:sp>
      </p:grpSp>
      <p:sp>
        <p:nvSpPr>
          <p:cNvPr name="TextBox 5" id="5"/>
          <p:cNvSpPr txBox="true"/>
          <p:nvPr/>
        </p:nvSpPr>
        <p:spPr>
          <a:xfrm rot="0">
            <a:off x="1028700" y="261005"/>
            <a:ext cx="16230600" cy="2065245"/>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Ultra-Bold"/>
                <a:ea typeface="Poppins Ultra-Bold"/>
                <a:cs typeface="Poppins Ultra-Bold"/>
                <a:sym typeface="Poppins Ultra-Bold"/>
              </a:rPr>
              <a:t>Difference between Predictive Model and Foundational Model</a:t>
            </a:r>
          </a:p>
        </p:txBody>
      </p:sp>
    </p:spTree>
  </p:cSld>
  <p:clrMapOvr>
    <a:masterClrMapping/>
  </p:clrMapOvr>
</p:sld>
</file>

<file path=ppt/slides/slide5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89401" y="2462503"/>
            <a:ext cx="16709197" cy="7990985"/>
            <a:chOff x="0" y="0"/>
            <a:chExt cx="1135872" cy="543218"/>
          </a:xfrm>
        </p:grpSpPr>
        <p:sp>
          <p:nvSpPr>
            <p:cNvPr name="Freeform 3" id="3"/>
            <p:cNvSpPr/>
            <p:nvPr/>
          </p:nvSpPr>
          <p:spPr>
            <a:xfrm flipH="false" flipV="false" rot="0">
              <a:off x="0" y="0"/>
              <a:ext cx="1135872" cy="543218"/>
            </a:xfrm>
            <a:custGeom>
              <a:avLst/>
              <a:gdLst/>
              <a:ahLst/>
              <a:cxnLst/>
              <a:rect r="r" b="b" t="t" l="l"/>
              <a:pathLst>
                <a:path h="543218" w="1135872">
                  <a:moveTo>
                    <a:pt x="932672" y="0"/>
                  </a:moveTo>
                  <a:cubicBezTo>
                    <a:pt x="1044897" y="0"/>
                    <a:pt x="1135872" y="121604"/>
                    <a:pt x="1135872" y="271609"/>
                  </a:cubicBezTo>
                  <a:cubicBezTo>
                    <a:pt x="1135872" y="421615"/>
                    <a:pt x="1044897" y="543218"/>
                    <a:pt x="932672" y="543218"/>
                  </a:cubicBezTo>
                  <a:lnTo>
                    <a:pt x="203200" y="543218"/>
                  </a:lnTo>
                  <a:cubicBezTo>
                    <a:pt x="90976" y="543218"/>
                    <a:pt x="0" y="421615"/>
                    <a:pt x="0" y="271609"/>
                  </a:cubicBezTo>
                  <a:cubicBezTo>
                    <a:pt x="0" y="121604"/>
                    <a:pt x="90976" y="0"/>
                    <a:pt x="203200" y="0"/>
                  </a:cubicBezTo>
                  <a:close/>
                </a:path>
              </a:pathLst>
            </a:custGeom>
            <a:solidFill>
              <a:srgbClr val="E3CEAB"/>
            </a:solidFill>
          </p:spPr>
        </p:sp>
        <p:sp>
          <p:nvSpPr>
            <p:cNvPr name="TextBox 4" id="4"/>
            <p:cNvSpPr txBox="true"/>
            <p:nvPr/>
          </p:nvSpPr>
          <p:spPr>
            <a:xfrm>
              <a:off x="0" y="-104775"/>
              <a:ext cx="1135872" cy="647993"/>
            </a:xfrm>
            <a:prstGeom prst="rect">
              <a:avLst/>
            </a:prstGeom>
          </p:spPr>
          <p:txBody>
            <a:bodyPr anchor="ctr" rtlCol="false" tIns="50800" lIns="50800" bIns="50800" rIns="50800"/>
            <a:lstStyle/>
            <a:p>
              <a:pPr algn="just">
                <a:lnSpc>
                  <a:spcPts val="5034"/>
                </a:lnSpc>
              </a:pPr>
              <a:r>
                <a:rPr lang="en-US" sz="3596">
                  <a:solidFill>
                    <a:srgbClr val="000000"/>
                  </a:solidFill>
                  <a:latin typeface="Poppins"/>
                  <a:ea typeface="Poppins"/>
                  <a:cs typeface="Poppins"/>
                  <a:sym typeface="Poppins"/>
                </a:rPr>
                <a:t>Foundational Models</a:t>
              </a:r>
            </a:p>
            <a:p>
              <a:pPr algn="just" marL="776450" indent="-388225" lvl="1">
                <a:lnSpc>
                  <a:spcPts val="5034"/>
                </a:lnSpc>
                <a:buFont typeface="Arial"/>
                <a:buChar char="•"/>
              </a:pPr>
              <a:r>
                <a:rPr lang="en-US" b="true" sz="3596">
                  <a:solidFill>
                    <a:srgbClr val="000000"/>
                  </a:solidFill>
                  <a:latin typeface="Poppins Bold"/>
                  <a:ea typeface="Poppins Bold"/>
                  <a:cs typeface="Poppins Bold"/>
                  <a:sym typeface="Poppins Bold"/>
                </a:rPr>
                <a:t>Purpose</a:t>
              </a:r>
              <a:r>
                <a:rPr lang="en-US" sz="3596">
                  <a:solidFill>
                    <a:srgbClr val="000000"/>
                  </a:solidFill>
                  <a:latin typeface="Poppins"/>
                  <a:ea typeface="Poppins"/>
                  <a:cs typeface="Poppins"/>
                  <a:sym typeface="Poppins"/>
                </a:rPr>
                <a:t>: Serve as a general-purpose model that can be adapted for a wide range of tasks.</a:t>
              </a:r>
            </a:p>
            <a:p>
              <a:pPr algn="just" marL="776450" indent="-388225" lvl="1">
                <a:lnSpc>
                  <a:spcPts val="5034"/>
                </a:lnSpc>
                <a:buFont typeface="Arial"/>
                <a:buChar char="•"/>
              </a:pPr>
              <a:r>
                <a:rPr lang="en-US" b="true" sz="3596">
                  <a:solidFill>
                    <a:srgbClr val="000000"/>
                  </a:solidFill>
                  <a:latin typeface="Poppins Bold"/>
                  <a:ea typeface="Poppins Bold"/>
                  <a:cs typeface="Poppins Bold"/>
                  <a:sym typeface="Poppins Bold"/>
                </a:rPr>
                <a:t>Training Data:</a:t>
              </a:r>
              <a:r>
                <a:rPr lang="en-US" sz="3596">
                  <a:solidFill>
                    <a:srgbClr val="000000"/>
                  </a:solidFill>
                  <a:latin typeface="Poppins"/>
                  <a:ea typeface="Poppins"/>
                  <a:cs typeface="Poppins"/>
                  <a:sym typeface="Poppins"/>
                </a:rPr>
                <a:t> Trained on extensive and diverse datasets, often using self-supervised learning techniques.</a:t>
              </a:r>
            </a:p>
            <a:p>
              <a:pPr algn="just" marL="776450" indent="-388225" lvl="1">
                <a:lnSpc>
                  <a:spcPts val="5034"/>
                </a:lnSpc>
                <a:buFont typeface="Arial"/>
                <a:buChar char="•"/>
              </a:pPr>
              <a:r>
                <a:rPr lang="en-US" b="true" sz="3596">
                  <a:solidFill>
                    <a:srgbClr val="000000"/>
                  </a:solidFill>
                  <a:latin typeface="Poppins Bold"/>
                  <a:ea typeface="Poppins Bold"/>
                  <a:cs typeface="Poppins Bold"/>
                  <a:sym typeface="Poppins Bold"/>
                </a:rPr>
                <a:t>Application: </a:t>
              </a:r>
              <a:r>
                <a:rPr lang="en-US" sz="3596">
                  <a:solidFill>
                    <a:srgbClr val="000000"/>
                  </a:solidFill>
                  <a:latin typeface="Poppins"/>
                  <a:ea typeface="Poppins"/>
                  <a:cs typeface="Poppins"/>
                  <a:sym typeface="Poppins"/>
                </a:rPr>
                <a:t>Can be fine-tuned for various applications, including natural language processing, image recognition, and more.</a:t>
              </a:r>
            </a:p>
            <a:p>
              <a:pPr algn="just" marL="776450" indent="-388225" lvl="1">
                <a:lnSpc>
                  <a:spcPts val="5034"/>
                </a:lnSpc>
                <a:buFont typeface="Arial"/>
                <a:buChar char="•"/>
              </a:pPr>
              <a:r>
                <a:rPr lang="en-US" b="true" sz="3596">
                  <a:solidFill>
                    <a:srgbClr val="000000"/>
                  </a:solidFill>
                  <a:latin typeface="Poppins Bold"/>
                  <a:ea typeface="Poppins Bold"/>
                  <a:cs typeface="Poppins Bold"/>
                  <a:sym typeface="Poppins Bold"/>
                </a:rPr>
                <a:t>Scope:</a:t>
              </a:r>
              <a:r>
                <a:rPr lang="en-US" sz="3596">
                  <a:solidFill>
                    <a:srgbClr val="000000"/>
                  </a:solidFill>
                  <a:latin typeface="Poppins"/>
                  <a:ea typeface="Poppins"/>
                  <a:cs typeface="Poppins"/>
                  <a:sym typeface="Poppins"/>
                </a:rPr>
                <a:t> Broad and versatile, capable of handling multiple tasks across different domains.</a:t>
              </a:r>
            </a:p>
            <a:p>
              <a:pPr algn="just" marL="776450" indent="-388225" lvl="1">
                <a:lnSpc>
                  <a:spcPts val="5034"/>
                </a:lnSpc>
                <a:buFont typeface="Arial"/>
                <a:buChar char="•"/>
              </a:pPr>
              <a:r>
                <a:rPr lang="en-US" b="true" sz="3596">
                  <a:solidFill>
                    <a:srgbClr val="000000"/>
                  </a:solidFill>
                  <a:latin typeface="Poppins Bold"/>
                  <a:ea typeface="Poppins Bold"/>
                  <a:cs typeface="Poppins Bold"/>
                  <a:sym typeface="Poppins Bold"/>
                </a:rPr>
                <a:t>Examples: </a:t>
              </a:r>
              <a:r>
                <a:rPr lang="en-US" sz="3596">
                  <a:solidFill>
                    <a:srgbClr val="000000"/>
                  </a:solidFill>
                  <a:latin typeface="Poppins"/>
                  <a:ea typeface="Poppins"/>
                  <a:cs typeface="Poppins"/>
                  <a:sym typeface="Poppins"/>
                </a:rPr>
                <a:t>Large language models (LLMs) like GPT-4, BERT, and other generative AI models</a:t>
              </a:r>
            </a:p>
            <a:p>
              <a:pPr algn="just">
                <a:lnSpc>
                  <a:spcPts val="5034"/>
                </a:lnSpc>
                <a:spcBef>
                  <a:spcPct val="0"/>
                </a:spcBef>
              </a:pPr>
            </a:p>
          </p:txBody>
        </p:sp>
      </p:grpSp>
      <p:sp>
        <p:nvSpPr>
          <p:cNvPr name="TextBox 5" id="5"/>
          <p:cNvSpPr txBox="true"/>
          <p:nvPr/>
        </p:nvSpPr>
        <p:spPr>
          <a:xfrm rot="0">
            <a:off x="1028700" y="261005"/>
            <a:ext cx="16230600" cy="2065245"/>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Ultra-Bold"/>
                <a:ea typeface="Poppins Ultra-Bold"/>
                <a:cs typeface="Poppins Ultra-Bold"/>
                <a:sym typeface="Poppins Ultra-Bold"/>
              </a:rPr>
              <a:t>Difference between Predictive Model and Foundational Model</a:t>
            </a:r>
          </a:p>
        </p:txBody>
      </p:sp>
    </p:spTree>
  </p:cSld>
  <p:clrMapOvr>
    <a:masterClrMapping/>
  </p:clrMapOvr>
</p:sld>
</file>

<file path=ppt/slides/slide5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89401" y="2462503"/>
            <a:ext cx="16709197" cy="6714635"/>
            <a:chOff x="0" y="0"/>
            <a:chExt cx="1135872" cy="456453"/>
          </a:xfrm>
        </p:grpSpPr>
        <p:sp>
          <p:nvSpPr>
            <p:cNvPr name="Freeform 3" id="3"/>
            <p:cNvSpPr/>
            <p:nvPr/>
          </p:nvSpPr>
          <p:spPr>
            <a:xfrm flipH="false" flipV="false" rot="0">
              <a:off x="0" y="0"/>
              <a:ext cx="1135872" cy="456453"/>
            </a:xfrm>
            <a:custGeom>
              <a:avLst/>
              <a:gdLst/>
              <a:ahLst/>
              <a:cxnLst/>
              <a:rect r="r" b="b" t="t" l="l"/>
              <a:pathLst>
                <a:path h="456453" w="1135872">
                  <a:moveTo>
                    <a:pt x="932672" y="0"/>
                  </a:moveTo>
                  <a:cubicBezTo>
                    <a:pt x="1044897" y="0"/>
                    <a:pt x="1135872" y="102181"/>
                    <a:pt x="1135872" y="228227"/>
                  </a:cubicBezTo>
                  <a:cubicBezTo>
                    <a:pt x="1135872" y="354273"/>
                    <a:pt x="1044897" y="456453"/>
                    <a:pt x="932672" y="456453"/>
                  </a:cubicBezTo>
                  <a:lnTo>
                    <a:pt x="203200" y="456453"/>
                  </a:lnTo>
                  <a:cubicBezTo>
                    <a:pt x="90976" y="456453"/>
                    <a:pt x="0" y="354273"/>
                    <a:pt x="0" y="228227"/>
                  </a:cubicBezTo>
                  <a:cubicBezTo>
                    <a:pt x="0" y="102181"/>
                    <a:pt x="90976" y="0"/>
                    <a:pt x="203200" y="0"/>
                  </a:cubicBezTo>
                  <a:close/>
                </a:path>
              </a:pathLst>
            </a:custGeom>
            <a:solidFill>
              <a:srgbClr val="E3CEAB"/>
            </a:solidFill>
          </p:spPr>
        </p:sp>
        <p:sp>
          <p:nvSpPr>
            <p:cNvPr name="TextBox 4" id="4"/>
            <p:cNvSpPr txBox="true"/>
            <p:nvPr/>
          </p:nvSpPr>
          <p:spPr>
            <a:xfrm>
              <a:off x="0" y="-104775"/>
              <a:ext cx="1135872" cy="561228"/>
            </a:xfrm>
            <a:prstGeom prst="rect">
              <a:avLst/>
            </a:prstGeom>
          </p:spPr>
          <p:txBody>
            <a:bodyPr anchor="ctr" rtlCol="false" tIns="50800" lIns="50800" bIns="50800" rIns="50800"/>
            <a:lstStyle/>
            <a:p>
              <a:pPr algn="just" marL="776450" indent="-388225" lvl="1">
                <a:lnSpc>
                  <a:spcPts val="5034"/>
                </a:lnSpc>
                <a:buFont typeface="Arial"/>
                <a:buChar char="•"/>
              </a:pPr>
              <a:r>
                <a:rPr lang="en-US" sz="3596">
                  <a:solidFill>
                    <a:srgbClr val="000000"/>
                  </a:solidFill>
                  <a:latin typeface="Poppins"/>
                  <a:ea typeface="Poppins"/>
                  <a:cs typeface="Poppins"/>
                  <a:sym typeface="Poppins"/>
                </a:rPr>
                <a:t>The initial step in creating a predictive model using the Model Builder involves selecting “Create a Model from Scratch” and choosing the appropriate data source, in this case, historical Sales Data. </a:t>
              </a:r>
            </a:p>
            <a:p>
              <a:pPr algn="just">
                <a:lnSpc>
                  <a:spcPts val="5034"/>
                </a:lnSpc>
              </a:pPr>
            </a:p>
            <a:p>
              <a:pPr algn="just" marL="776450" indent="-388225" lvl="1">
                <a:lnSpc>
                  <a:spcPts val="5034"/>
                </a:lnSpc>
                <a:buFont typeface="Arial"/>
                <a:buChar char="•"/>
              </a:pPr>
              <a:r>
                <a:rPr lang="en-US" sz="3596">
                  <a:solidFill>
                    <a:srgbClr val="000000"/>
                  </a:solidFill>
                  <a:latin typeface="Poppins"/>
                  <a:ea typeface="Poppins"/>
                  <a:cs typeface="Poppins"/>
                  <a:sym typeface="Poppins"/>
                </a:rPr>
                <a:t>A model trained on historical sales data can help predict which factors will be most influential in closing future sales deals. </a:t>
              </a:r>
            </a:p>
            <a:p>
              <a:pPr algn="just">
                <a:lnSpc>
                  <a:spcPts val="5034"/>
                </a:lnSpc>
              </a:pPr>
            </a:p>
            <a:p>
              <a:pPr algn="just" marL="776450" indent="-388225" lvl="1">
                <a:lnSpc>
                  <a:spcPts val="5034"/>
                </a:lnSpc>
                <a:buFont typeface="Arial"/>
                <a:buChar char="•"/>
              </a:pPr>
              <a:r>
                <a:rPr lang="en-US" sz="3596">
                  <a:solidFill>
                    <a:srgbClr val="000000"/>
                  </a:solidFill>
                  <a:latin typeface="Poppins"/>
                  <a:ea typeface="Poppins"/>
                  <a:cs typeface="Poppins"/>
                  <a:sym typeface="Poppins"/>
                </a:rPr>
                <a:t>For a predictive model to accurately forecast customer engagement, it must be trained on a dataset that reflects the full spectrum of customer interactions, including both high and low engagement. </a:t>
              </a:r>
            </a:p>
          </p:txBody>
        </p:sp>
      </p:grpSp>
      <p:sp>
        <p:nvSpPr>
          <p:cNvPr name="TextBox 5" id="5"/>
          <p:cNvSpPr txBox="true"/>
          <p:nvPr/>
        </p:nvSpPr>
        <p:spPr>
          <a:xfrm rot="0">
            <a:off x="1028700" y="261005"/>
            <a:ext cx="16230600" cy="1061197"/>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Ultra-Bold"/>
                <a:ea typeface="Poppins Ultra-Bold"/>
                <a:cs typeface="Poppins Ultra-Bold"/>
                <a:sym typeface="Poppins Ultra-Bold"/>
              </a:rPr>
              <a:t>Model Builder (Important Points)</a:t>
            </a:r>
          </a:p>
        </p:txBody>
      </p:sp>
    </p:spTree>
  </p:cSld>
  <p:clrMapOvr>
    <a:masterClrMapping/>
  </p:clrMapOvr>
</p:sld>
</file>

<file path=ppt/slides/slide5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89401" y="2462503"/>
            <a:ext cx="16709197" cy="6296202"/>
            <a:chOff x="0" y="0"/>
            <a:chExt cx="1135872" cy="428009"/>
          </a:xfrm>
        </p:grpSpPr>
        <p:sp>
          <p:nvSpPr>
            <p:cNvPr name="Freeform 3" id="3"/>
            <p:cNvSpPr/>
            <p:nvPr/>
          </p:nvSpPr>
          <p:spPr>
            <a:xfrm flipH="false" flipV="false" rot="0">
              <a:off x="0" y="0"/>
              <a:ext cx="1135872" cy="428009"/>
            </a:xfrm>
            <a:custGeom>
              <a:avLst/>
              <a:gdLst/>
              <a:ahLst/>
              <a:cxnLst/>
              <a:rect r="r" b="b" t="t" l="l"/>
              <a:pathLst>
                <a:path h="428009" w="1135872">
                  <a:moveTo>
                    <a:pt x="932672" y="0"/>
                  </a:moveTo>
                  <a:cubicBezTo>
                    <a:pt x="1044897" y="0"/>
                    <a:pt x="1135872" y="95813"/>
                    <a:pt x="1135872" y="214004"/>
                  </a:cubicBezTo>
                  <a:cubicBezTo>
                    <a:pt x="1135872" y="332196"/>
                    <a:pt x="1044897" y="428009"/>
                    <a:pt x="932672" y="428009"/>
                  </a:cubicBezTo>
                  <a:lnTo>
                    <a:pt x="203200" y="428009"/>
                  </a:lnTo>
                  <a:cubicBezTo>
                    <a:pt x="90976" y="428009"/>
                    <a:pt x="0" y="332196"/>
                    <a:pt x="0" y="214004"/>
                  </a:cubicBezTo>
                  <a:cubicBezTo>
                    <a:pt x="0" y="95813"/>
                    <a:pt x="90976" y="0"/>
                    <a:pt x="203200" y="0"/>
                  </a:cubicBezTo>
                  <a:close/>
                </a:path>
              </a:pathLst>
            </a:custGeom>
            <a:solidFill>
              <a:srgbClr val="E3CEAB"/>
            </a:solidFill>
          </p:spPr>
        </p:sp>
        <p:sp>
          <p:nvSpPr>
            <p:cNvPr name="TextBox 4" id="4"/>
            <p:cNvSpPr txBox="true"/>
            <p:nvPr/>
          </p:nvSpPr>
          <p:spPr>
            <a:xfrm>
              <a:off x="0" y="-104775"/>
              <a:ext cx="1135872" cy="532784"/>
            </a:xfrm>
            <a:prstGeom prst="rect">
              <a:avLst/>
            </a:prstGeom>
          </p:spPr>
          <p:txBody>
            <a:bodyPr anchor="ctr" rtlCol="false" tIns="50800" lIns="50800" bIns="50800" rIns="50800"/>
            <a:lstStyle/>
            <a:p>
              <a:pPr algn="just">
                <a:lnSpc>
                  <a:spcPts val="5034"/>
                </a:lnSpc>
              </a:pPr>
              <a:r>
                <a:rPr lang="en-US" sz="3596">
                  <a:solidFill>
                    <a:srgbClr val="000000"/>
                  </a:solidFill>
                  <a:latin typeface="Poppins"/>
                  <a:ea typeface="Poppins"/>
                  <a:cs typeface="Poppins"/>
                  <a:sym typeface="Poppins"/>
                </a:rPr>
                <a:t>A comprehensive training dataset that includes a variety of data points from both converted and not converted leads is crucial for the model to learn and differentiate the characteristics of the leads that are more likely to convert. </a:t>
              </a:r>
            </a:p>
            <a:p>
              <a:pPr algn="just">
                <a:lnSpc>
                  <a:spcPts val="5034"/>
                </a:lnSpc>
                <a:spcBef>
                  <a:spcPct val="0"/>
                </a:spcBef>
              </a:pPr>
            </a:p>
          </p:txBody>
        </p:sp>
      </p:grpSp>
      <p:sp>
        <p:nvSpPr>
          <p:cNvPr name="TextBox 5" id="5"/>
          <p:cNvSpPr txBox="true"/>
          <p:nvPr/>
        </p:nvSpPr>
        <p:spPr>
          <a:xfrm rot="0">
            <a:off x="1028700" y="261005"/>
            <a:ext cx="16230600" cy="1061197"/>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Ultra-Bold"/>
                <a:ea typeface="Poppins Ultra-Bold"/>
                <a:cs typeface="Poppins Ultra-Bold"/>
                <a:sym typeface="Poppins Ultra-Bold"/>
              </a:rPr>
              <a:t>Model Builder (Important Points)</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3915869"/>
            <a:ext cx="20569700" cy="5342431"/>
            <a:chOff x="0" y="0"/>
            <a:chExt cx="1398305" cy="363172"/>
          </a:xfrm>
        </p:grpSpPr>
        <p:sp>
          <p:nvSpPr>
            <p:cNvPr name="Freeform 3" id="3"/>
            <p:cNvSpPr/>
            <p:nvPr/>
          </p:nvSpPr>
          <p:spPr>
            <a:xfrm flipH="false" flipV="false" rot="0">
              <a:off x="0" y="0"/>
              <a:ext cx="1398305" cy="363172"/>
            </a:xfrm>
            <a:custGeom>
              <a:avLst/>
              <a:gdLst/>
              <a:ahLst/>
              <a:cxnLst/>
              <a:rect r="r" b="b" t="t" l="l"/>
              <a:pathLst>
                <a:path h="363172" w="1398305">
                  <a:moveTo>
                    <a:pt x="1195105" y="0"/>
                  </a:moveTo>
                  <a:cubicBezTo>
                    <a:pt x="1307329" y="0"/>
                    <a:pt x="1398305" y="81299"/>
                    <a:pt x="1398305" y="181586"/>
                  </a:cubicBezTo>
                  <a:cubicBezTo>
                    <a:pt x="1398305" y="281874"/>
                    <a:pt x="1307329" y="363172"/>
                    <a:pt x="1195105" y="363172"/>
                  </a:cubicBezTo>
                  <a:lnTo>
                    <a:pt x="203200" y="363172"/>
                  </a:lnTo>
                  <a:cubicBezTo>
                    <a:pt x="90976" y="363172"/>
                    <a:pt x="0" y="281874"/>
                    <a:pt x="0" y="181586"/>
                  </a:cubicBezTo>
                  <a:cubicBezTo>
                    <a:pt x="0" y="81299"/>
                    <a:pt x="90976" y="0"/>
                    <a:pt x="203200" y="0"/>
                  </a:cubicBezTo>
                  <a:close/>
                </a:path>
              </a:pathLst>
            </a:custGeom>
            <a:solidFill>
              <a:srgbClr val="D6801C"/>
            </a:solidFill>
          </p:spPr>
        </p:sp>
        <p:sp>
          <p:nvSpPr>
            <p:cNvPr name="TextBox 4" id="4"/>
            <p:cNvSpPr txBox="true"/>
            <p:nvPr/>
          </p:nvSpPr>
          <p:spPr>
            <a:xfrm>
              <a:off x="0" y="-38100"/>
              <a:ext cx="1398305" cy="401272"/>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028700" y="971550"/>
            <a:ext cx="16230600" cy="1061197"/>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Ultra-Bold"/>
                <a:ea typeface="Poppins Ultra-Bold"/>
                <a:cs typeface="Poppins Ultra-Bold"/>
                <a:sym typeface="Poppins Ultra-Bold"/>
              </a:rPr>
              <a:t>How the Einstein Trust Layer works? </a:t>
            </a:r>
          </a:p>
        </p:txBody>
      </p:sp>
      <p:sp>
        <p:nvSpPr>
          <p:cNvPr name="TextBox 6" id="6"/>
          <p:cNvSpPr txBox="true"/>
          <p:nvPr/>
        </p:nvSpPr>
        <p:spPr>
          <a:xfrm rot="0">
            <a:off x="2267808" y="4556058"/>
            <a:ext cx="14819912" cy="4276725"/>
          </a:xfrm>
          <a:prstGeom prst="rect">
            <a:avLst/>
          </a:prstGeom>
        </p:spPr>
        <p:txBody>
          <a:bodyPr anchor="t" rtlCol="false" tIns="0" lIns="0" bIns="0" rIns="0">
            <a:spAutoFit/>
          </a:bodyPr>
          <a:lstStyle/>
          <a:p>
            <a:pPr algn="just" marL="647700" indent="-323850" lvl="1">
              <a:lnSpc>
                <a:spcPts val="4200"/>
              </a:lnSpc>
              <a:buFont typeface="Arial"/>
              <a:buChar char="•"/>
            </a:pPr>
            <a:r>
              <a:rPr lang="en-US" b="true" sz="3000">
                <a:solidFill>
                  <a:srgbClr val="FFFFFF"/>
                </a:solidFill>
                <a:latin typeface="Poppins Medium"/>
                <a:ea typeface="Poppins Medium"/>
                <a:cs typeface="Poppins Medium"/>
                <a:sym typeface="Poppins Medium"/>
              </a:rPr>
              <a:t>The data in the form of a prompt, flows from CRM apps, through the Einstein Trust Layer, to the large language model (LLM), which we’ll call prompt journey.</a:t>
            </a:r>
          </a:p>
          <a:p>
            <a:pPr algn="just" marL="647700" indent="-323850" lvl="1">
              <a:lnSpc>
                <a:spcPts val="4200"/>
              </a:lnSpc>
              <a:buFont typeface="Arial"/>
              <a:buChar char="•"/>
            </a:pPr>
            <a:r>
              <a:rPr lang="en-US" b="true" sz="3000">
                <a:solidFill>
                  <a:srgbClr val="FFFFFF"/>
                </a:solidFill>
                <a:latin typeface="Poppins Medium"/>
                <a:ea typeface="Poppins Medium"/>
                <a:cs typeface="Poppins Medium"/>
                <a:sym typeface="Poppins Medium"/>
              </a:rPr>
              <a:t>The LLM generates a response using the prompt, which we’ll call response generation.</a:t>
            </a:r>
          </a:p>
          <a:p>
            <a:pPr algn="just" marL="647700" indent="-323850" lvl="1">
              <a:lnSpc>
                <a:spcPts val="4200"/>
              </a:lnSpc>
              <a:spcBef>
                <a:spcPct val="0"/>
              </a:spcBef>
              <a:buFont typeface="Arial"/>
              <a:buChar char="•"/>
            </a:pPr>
            <a:r>
              <a:rPr lang="en-US" b="true" sz="3000">
                <a:solidFill>
                  <a:srgbClr val="FFFFFF"/>
                </a:solidFill>
                <a:latin typeface="Poppins Medium"/>
                <a:ea typeface="Poppins Medium"/>
                <a:cs typeface="Poppins Medium"/>
                <a:sym typeface="Poppins Medium"/>
              </a:rPr>
              <a:t>The generated response then flows back through the Einstein Trust Layer and back to the CRM apps, which we’ll call the response journey.</a:t>
            </a:r>
          </a:p>
          <a:p>
            <a:pPr algn="just">
              <a:lnSpc>
                <a:spcPts val="4200"/>
              </a:lnSpc>
              <a:spcBef>
                <a:spcPct val="0"/>
              </a:spcBef>
            </a:pPr>
          </a:p>
        </p:txBody>
      </p:sp>
    </p:spTree>
  </p:cSld>
  <p:clrMapOvr>
    <a:masterClrMapping/>
  </p:clrMapOvr>
</p:sld>
</file>

<file path=ppt/slides/slide6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89401" y="2462503"/>
            <a:ext cx="16709197" cy="6296202"/>
            <a:chOff x="0" y="0"/>
            <a:chExt cx="1135872" cy="428009"/>
          </a:xfrm>
        </p:grpSpPr>
        <p:sp>
          <p:nvSpPr>
            <p:cNvPr name="Freeform 3" id="3"/>
            <p:cNvSpPr/>
            <p:nvPr/>
          </p:nvSpPr>
          <p:spPr>
            <a:xfrm flipH="false" flipV="false" rot="0">
              <a:off x="0" y="0"/>
              <a:ext cx="1135872" cy="428009"/>
            </a:xfrm>
            <a:custGeom>
              <a:avLst/>
              <a:gdLst/>
              <a:ahLst/>
              <a:cxnLst/>
              <a:rect r="r" b="b" t="t" l="l"/>
              <a:pathLst>
                <a:path h="428009" w="1135872">
                  <a:moveTo>
                    <a:pt x="932672" y="0"/>
                  </a:moveTo>
                  <a:cubicBezTo>
                    <a:pt x="1044897" y="0"/>
                    <a:pt x="1135872" y="95813"/>
                    <a:pt x="1135872" y="214004"/>
                  </a:cubicBezTo>
                  <a:cubicBezTo>
                    <a:pt x="1135872" y="332196"/>
                    <a:pt x="1044897" y="428009"/>
                    <a:pt x="932672" y="428009"/>
                  </a:cubicBezTo>
                  <a:lnTo>
                    <a:pt x="203200" y="428009"/>
                  </a:lnTo>
                  <a:cubicBezTo>
                    <a:pt x="90976" y="428009"/>
                    <a:pt x="0" y="332196"/>
                    <a:pt x="0" y="214004"/>
                  </a:cubicBezTo>
                  <a:cubicBezTo>
                    <a:pt x="0" y="95813"/>
                    <a:pt x="90976" y="0"/>
                    <a:pt x="203200" y="0"/>
                  </a:cubicBezTo>
                  <a:close/>
                </a:path>
              </a:pathLst>
            </a:custGeom>
            <a:solidFill>
              <a:srgbClr val="E3CEAB"/>
            </a:solidFill>
          </p:spPr>
        </p:sp>
        <p:sp>
          <p:nvSpPr>
            <p:cNvPr name="TextBox 4" id="4"/>
            <p:cNvSpPr txBox="true"/>
            <p:nvPr/>
          </p:nvSpPr>
          <p:spPr>
            <a:xfrm>
              <a:off x="0" y="-104775"/>
              <a:ext cx="1135872" cy="532784"/>
            </a:xfrm>
            <a:prstGeom prst="rect">
              <a:avLst/>
            </a:prstGeom>
          </p:spPr>
          <p:txBody>
            <a:bodyPr anchor="ctr" rtlCol="false" tIns="50800" lIns="50800" bIns="50800" rIns="50800"/>
            <a:lstStyle/>
            <a:p>
              <a:pPr algn="just" marL="776450" indent="-388225" lvl="1">
                <a:lnSpc>
                  <a:spcPts val="5034"/>
                </a:lnSpc>
                <a:buFont typeface="Arial"/>
                <a:buChar char="•"/>
              </a:pPr>
              <a:r>
                <a:rPr lang="en-US" sz="3596">
                  <a:solidFill>
                    <a:srgbClr val="000000"/>
                  </a:solidFill>
                  <a:latin typeface="Poppins"/>
                  <a:ea typeface="Poppins"/>
                  <a:cs typeface="Poppins"/>
                  <a:sym typeface="Poppins"/>
                </a:rPr>
                <a:t>Copilot Builder</a:t>
              </a:r>
            </a:p>
            <a:p>
              <a:pPr algn="just" marL="776450" indent="-388225" lvl="1">
                <a:lnSpc>
                  <a:spcPts val="5034"/>
                </a:lnSpc>
                <a:buFont typeface="Arial"/>
                <a:buChar char="•"/>
              </a:pPr>
              <a:r>
                <a:rPr lang="en-US" sz="3596">
                  <a:solidFill>
                    <a:srgbClr val="000000"/>
                  </a:solidFill>
                  <a:latin typeface="Poppins"/>
                  <a:ea typeface="Poppins"/>
                  <a:cs typeface="Poppins"/>
                  <a:sym typeface="Poppins"/>
                </a:rPr>
                <a:t>Prompt Builder </a:t>
              </a:r>
            </a:p>
            <a:p>
              <a:pPr algn="just" marL="776450" indent="-388225" lvl="1">
                <a:lnSpc>
                  <a:spcPts val="5034"/>
                </a:lnSpc>
                <a:buFont typeface="Arial"/>
                <a:buChar char="•"/>
              </a:pPr>
              <a:r>
                <a:rPr lang="en-US" sz="3596">
                  <a:solidFill>
                    <a:srgbClr val="000000"/>
                  </a:solidFill>
                  <a:latin typeface="Poppins"/>
                  <a:ea typeface="Poppins"/>
                  <a:cs typeface="Poppins"/>
                  <a:sym typeface="Poppins"/>
                </a:rPr>
                <a:t>Model Builder</a:t>
              </a:r>
            </a:p>
            <a:p>
              <a:pPr algn="just">
                <a:lnSpc>
                  <a:spcPts val="5034"/>
                </a:lnSpc>
              </a:pPr>
            </a:p>
          </p:txBody>
        </p:sp>
      </p:grpSp>
      <p:sp>
        <p:nvSpPr>
          <p:cNvPr name="TextBox 5" id="5"/>
          <p:cNvSpPr txBox="true"/>
          <p:nvPr/>
        </p:nvSpPr>
        <p:spPr>
          <a:xfrm rot="0">
            <a:off x="1028700" y="261005"/>
            <a:ext cx="16230600" cy="1061197"/>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Ultra-Bold"/>
                <a:ea typeface="Poppins Ultra-Bold"/>
                <a:cs typeface="Poppins Ultra-Bold"/>
                <a:sym typeface="Poppins Ultra-Bold"/>
              </a:rPr>
              <a:t>Three Einstein Studio Features: </a:t>
            </a:r>
          </a:p>
        </p:txBody>
      </p:sp>
    </p:spTree>
  </p:cSld>
  <p:clrMapOvr>
    <a:masterClrMapping/>
  </p:clrMapOvr>
</p:sld>
</file>

<file path=ppt/slides/slide6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89401" y="2462503"/>
            <a:ext cx="16709197" cy="6296202"/>
            <a:chOff x="0" y="0"/>
            <a:chExt cx="1135872" cy="428009"/>
          </a:xfrm>
        </p:grpSpPr>
        <p:sp>
          <p:nvSpPr>
            <p:cNvPr name="Freeform 3" id="3"/>
            <p:cNvSpPr/>
            <p:nvPr/>
          </p:nvSpPr>
          <p:spPr>
            <a:xfrm flipH="false" flipV="false" rot="0">
              <a:off x="0" y="0"/>
              <a:ext cx="1135872" cy="428009"/>
            </a:xfrm>
            <a:custGeom>
              <a:avLst/>
              <a:gdLst/>
              <a:ahLst/>
              <a:cxnLst/>
              <a:rect r="r" b="b" t="t" l="l"/>
              <a:pathLst>
                <a:path h="428009" w="1135872">
                  <a:moveTo>
                    <a:pt x="932672" y="0"/>
                  </a:moveTo>
                  <a:cubicBezTo>
                    <a:pt x="1044897" y="0"/>
                    <a:pt x="1135872" y="95813"/>
                    <a:pt x="1135872" y="214004"/>
                  </a:cubicBezTo>
                  <a:cubicBezTo>
                    <a:pt x="1135872" y="332196"/>
                    <a:pt x="1044897" y="428009"/>
                    <a:pt x="932672" y="428009"/>
                  </a:cubicBezTo>
                  <a:lnTo>
                    <a:pt x="203200" y="428009"/>
                  </a:lnTo>
                  <a:cubicBezTo>
                    <a:pt x="90976" y="428009"/>
                    <a:pt x="0" y="332196"/>
                    <a:pt x="0" y="214004"/>
                  </a:cubicBezTo>
                  <a:cubicBezTo>
                    <a:pt x="0" y="95813"/>
                    <a:pt x="90976" y="0"/>
                    <a:pt x="203200" y="0"/>
                  </a:cubicBezTo>
                  <a:close/>
                </a:path>
              </a:pathLst>
            </a:custGeom>
            <a:solidFill>
              <a:srgbClr val="E3CEAB"/>
            </a:solidFill>
          </p:spPr>
        </p:sp>
        <p:sp>
          <p:nvSpPr>
            <p:cNvPr name="TextBox 4" id="4"/>
            <p:cNvSpPr txBox="true"/>
            <p:nvPr/>
          </p:nvSpPr>
          <p:spPr>
            <a:xfrm>
              <a:off x="0" y="-104775"/>
              <a:ext cx="1135872" cy="532784"/>
            </a:xfrm>
            <a:prstGeom prst="rect">
              <a:avLst/>
            </a:prstGeom>
          </p:spPr>
          <p:txBody>
            <a:bodyPr anchor="ctr" rtlCol="false" tIns="50800" lIns="50800" bIns="50800" rIns="50800"/>
            <a:lstStyle/>
            <a:p>
              <a:pPr algn="just">
                <a:lnSpc>
                  <a:spcPts val="5034"/>
                </a:lnSpc>
              </a:pPr>
              <a:r>
                <a:rPr lang="en-US" sz="3596" b="true">
                  <a:solidFill>
                    <a:srgbClr val="000000"/>
                  </a:solidFill>
                  <a:latin typeface="Poppins Bold"/>
                  <a:ea typeface="Poppins Bold"/>
                  <a:cs typeface="Poppins Bold"/>
                  <a:sym typeface="Poppins Bold"/>
                </a:rPr>
                <a:t>Copilot Builder:</a:t>
              </a:r>
              <a:r>
                <a:rPr lang="en-US" sz="3596">
                  <a:solidFill>
                    <a:srgbClr val="000000"/>
                  </a:solidFill>
                  <a:latin typeface="Poppins"/>
                  <a:ea typeface="Poppins"/>
                  <a:cs typeface="Poppins"/>
                  <a:sym typeface="Poppins"/>
                </a:rPr>
                <a:t> Extend your copilot with custom actions. </a:t>
              </a:r>
            </a:p>
            <a:p>
              <a:pPr algn="just" marL="776450" indent="-388225" lvl="1">
                <a:lnSpc>
                  <a:spcPts val="5034"/>
                </a:lnSpc>
                <a:buFont typeface="Arial"/>
                <a:buChar char="•"/>
              </a:pPr>
              <a:r>
                <a:rPr lang="en-US" sz="3596">
                  <a:solidFill>
                    <a:srgbClr val="000000"/>
                  </a:solidFill>
                  <a:latin typeface="Poppins"/>
                  <a:ea typeface="Poppins"/>
                  <a:cs typeface="Poppins"/>
                  <a:sym typeface="Poppins"/>
                </a:rPr>
                <a:t>Wrap familiar platform features such as Flows, Apex Code and     Mulesoft APIs into actions for your copilot. </a:t>
              </a:r>
            </a:p>
            <a:p>
              <a:pPr algn="just" marL="776450" indent="-388225" lvl="1">
                <a:lnSpc>
                  <a:spcPts val="5034"/>
                </a:lnSpc>
                <a:buFont typeface="Arial"/>
                <a:buChar char="•"/>
              </a:pPr>
              <a:r>
                <a:rPr lang="en-US" sz="3596">
                  <a:solidFill>
                    <a:srgbClr val="000000"/>
                  </a:solidFill>
                  <a:latin typeface="Poppins"/>
                  <a:ea typeface="Poppins"/>
                  <a:cs typeface="Poppins"/>
                  <a:sym typeface="Poppins"/>
                </a:rPr>
                <a:t>Simulate Conversations with Einstein Copilot to understand how it reasons through requests</a:t>
              </a:r>
            </a:p>
            <a:p>
              <a:pPr algn="just" marL="776450" indent="-388225" lvl="1">
                <a:lnSpc>
                  <a:spcPts val="5034"/>
                </a:lnSpc>
                <a:buFont typeface="Arial"/>
                <a:buChar char="•"/>
              </a:pPr>
              <a:r>
                <a:rPr lang="en-US" sz="3596">
                  <a:solidFill>
                    <a:srgbClr val="000000"/>
                  </a:solidFill>
                  <a:latin typeface="Poppins"/>
                  <a:ea typeface="Poppins"/>
                  <a:cs typeface="Poppins"/>
                  <a:sym typeface="Poppins"/>
                </a:rPr>
                <a:t>Easily adjust the tone of Einstein Copilot, and dive into session records to understand usage. </a:t>
              </a:r>
            </a:p>
            <a:p>
              <a:pPr algn="just">
                <a:lnSpc>
                  <a:spcPts val="5034"/>
                </a:lnSpc>
              </a:pPr>
            </a:p>
            <a:p>
              <a:pPr algn="just">
                <a:lnSpc>
                  <a:spcPts val="5034"/>
                </a:lnSpc>
                <a:spcBef>
                  <a:spcPct val="0"/>
                </a:spcBef>
              </a:pPr>
            </a:p>
          </p:txBody>
        </p:sp>
      </p:grpSp>
      <p:sp>
        <p:nvSpPr>
          <p:cNvPr name="TextBox 5" id="5"/>
          <p:cNvSpPr txBox="true"/>
          <p:nvPr/>
        </p:nvSpPr>
        <p:spPr>
          <a:xfrm rot="0">
            <a:off x="1028700" y="261005"/>
            <a:ext cx="16230600" cy="1061197"/>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Ultra-Bold"/>
                <a:ea typeface="Poppins Ultra-Bold"/>
                <a:cs typeface="Poppins Ultra-Bold"/>
                <a:sym typeface="Poppins Ultra-Bold"/>
              </a:rPr>
              <a:t>Three Einstein Studio Features: </a:t>
            </a:r>
          </a:p>
        </p:txBody>
      </p:sp>
    </p:spTree>
  </p:cSld>
  <p:clrMapOvr>
    <a:masterClrMapping/>
  </p:clrMapOvr>
</p:sld>
</file>

<file path=ppt/slides/slide6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89401" y="2462503"/>
            <a:ext cx="16709197" cy="6296202"/>
            <a:chOff x="0" y="0"/>
            <a:chExt cx="1135872" cy="428009"/>
          </a:xfrm>
        </p:grpSpPr>
        <p:sp>
          <p:nvSpPr>
            <p:cNvPr name="Freeform 3" id="3"/>
            <p:cNvSpPr/>
            <p:nvPr/>
          </p:nvSpPr>
          <p:spPr>
            <a:xfrm flipH="false" flipV="false" rot="0">
              <a:off x="0" y="0"/>
              <a:ext cx="1135872" cy="428009"/>
            </a:xfrm>
            <a:custGeom>
              <a:avLst/>
              <a:gdLst/>
              <a:ahLst/>
              <a:cxnLst/>
              <a:rect r="r" b="b" t="t" l="l"/>
              <a:pathLst>
                <a:path h="428009" w="1135872">
                  <a:moveTo>
                    <a:pt x="932672" y="0"/>
                  </a:moveTo>
                  <a:cubicBezTo>
                    <a:pt x="1044897" y="0"/>
                    <a:pt x="1135872" y="95813"/>
                    <a:pt x="1135872" y="214004"/>
                  </a:cubicBezTo>
                  <a:cubicBezTo>
                    <a:pt x="1135872" y="332196"/>
                    <a:pt x="1044897" y="428009"/>
                    <a:pt x="932672" y="428009"/>
                  </a:cubicBezTo>
                  <a:lnTo>
                    <a:pt x="203200" y="428009"/>
                  </a:lnTo>
                  <a:cubicBezTo>
                    <a:pt x="90976" y="428009"/>
                    <a:pt x="0" y="332196"/>
                    <a:pt x="0" y="214004"/>
                  </a:cubicBezTo>
                  <a:cubicBezTo>
                    <a:pt x="0" y="95813"/>
                    <a:pt x="90976" y="0"/>
                    <a:pt x="203200" y="0"/>
                  </a:cubicBezTo>
                  <a:close/>
                </a:path>
              </a:pathLst>
            </a:custGeom>
            <a:solidFill>
              <a:srgbClr val="E3CEAB"/>
            </a:solidFill>
          </p:spPr>
        </p:sp>
        <p:sp>
          <p:nvSpPr>
            <p:cNvPr name="TextBox 4" id="4"/>
            <p:cNvSpPr txBox="true"/>
            <p:nvPr/>
          </p:nvSpPr>
          <p:spPr>
            <a:xfrm>
              <a:off x="0" y="-104775"/>
              <a:ext cx="1135872" cy="532784"/>
            </a:xfrm>
            <a:prstGeom prst="rect">
              <a:avLst/>
            </a:prstGeom>
          </p:spPr>
          <p:txBody>
            <a:bodyPr anchor="ctr" rtlCol="false" tIns="50800" lIns="50800" bIns="50800" rIns="50800"/>
            <a:lstStyle/>
            <a:p>
              <a:pPr algn="just">
                <a:lnSpc>
                  <a:spcPts val="5034"/>
                </a:lnSpc>
              </a:pPr>
              <a:r>
                <a:rPr lang="en-US" sz="3596" b="true">
                  <a:solidFill>
                    <a:srgbClr val="000000"/>
                  </a:solidFill>
                  <a:latin typeface="Poppins Bold"/>
                  <a:ea typeface="Poppins Bold"/>
                  <a:cs typeface="Poppins Bold"/>
                  <a:sym typeface="Poppins Bold"/>
                </a:rPr>
                <a:t>Prompt Builder: </a:t>
              </a:r>
              <a:r>
                <a:rPr lang="en-US" sz="3596">
                  <a:solidFill>
                    <a:srgbClr val="000000"/>
                  </a:solidFill>
                  <a:latin typeface="Poppins"/>
                  <a:ea typeface="Poppins"/>
                  <a:cs typeface="Poppins"/>
                  <a:sym typeface="Poppins"/>
                </a:rPr>
                <a:t>Activate Prompts in the flow of work. </a:t>
              </a:r>
            </a:p>
            <a:p>
              <a:pPr algn="just" marL="776450" indent="-388225" lvl="1">
                <a:lnSpc>
                  <a:spcPts val="5034"/>
                </a:lnSpc>
                <a:buFont typeface="Arial"/>
                <a:buChar char="•"/>
              </a:pPr>
              <a:r>
                <a:rPr lang="en-US" sz="3596">
                  <a:solidFill>
                    <a:srgbClr val="000000"/>
                  </a:solidFill>
                  <a:latin typeface="Poppins"/>
                  <a:ea typeface="Poppins"/>
                  <a:cs typeface="Poppins"/>
                  <a:sym typeface="Poppins"/>
                </a:rPr>
                <a:t>Help employees finish tasks faster by creating prompt templates that summarize and generate content with clicks. </a:t>
              </a:r>
            </a:p>
            <a:p>
              <a:pPr algn="just" marL="776450" indent="-388225" lvl="1">
                <a:lnSpc>
                  <a:spcPts val="5034"/>
                </a:lnSpc>
                <a:buFont typeface="Arial"/>
                <a:buChar char="•"/>
              </a:pPr>
              <a:r>
                <a:rPr lang="en-US" sz="3596">
                  <a:solidFill>
                    <a:srgbClr val="000000"/>
                  </a:solidFill>
                  <a:latin typeface="Poppins"/>
                  <a:ea typeface="Poppins"/>
                  <a:cs typeface="Poppins"/>
                  <a:sym typeface="Poppins"/>
                </a:rPr>
                <a:t>Create more relevant prompts grounded in your business data from CRM, data cloud, and external sources</a:t>
              </a:r>
            </a:p>
            <a:p>
              <a:pPr algn="just" marL="776450" indent="-388225" lvl="1">
                <a:lnSpc>
                  <a:spcPts val="5034"/>
                </a:lnSpc>
                <a:buFont typeface="Arial"/>
                <a:buChar char="•"/>
              </a:pPr>
              <a:r>
                <a:rPr lang="en-US" sz="3596">
                  <a:solidFill>
                    <a:srgbClr val="000000"/>
                  </a:solidFill>
                  <a:latin typeface="Poppins"/>
                  <a:ea typeface="Poppins"/>
                  <a:cs typeface="Poppins"/>
                  <a:sym typeface="Poppins"/>
                </a:rPr>
                <a:t>Build prompts once and reuse them everywhere in Einstein Copilot, Lightning Pages and flows. </a:t>
              </a:r>
            </a:p>
          </p:txBody>
        </p:sp>
      </p:grpSp>
      <p:sp>
        <p:nvSpPr>
          <p:cNvPr name="TextBox 5" id="5"/>
          <p:cNvSpPr txBox="true"/>
          <p:nvPr/>
        </p:nvSpPr>
        <p:spPr>
          <a:xfrm rot="0">
            <a:off x="1028700" y="261005"/>
            <a:ext cx="16230600" cy="1061197"/>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Ultra-Bold"/>
                <a:ea typeface="Poppins Ultra-Bold"/>
                <a:cs typeface="Poppins Ultra-Bold"/>
                <a:sym typeface="Poppins Ultra-Bold"/>
              </a:rPr>
              <a:t>Three Einstein Studio Features: </a:t>
            </a:r>
          </a:p>
        </p:txBody>
      </p:sp>
    </p:spTree>
  </p:cSld>
  <p:clrMapOvr>
    <a:masterClrMapping/>
  </p:clrMapOvr>
</p:sld>
</file>

<file path=ppt/slides/slide6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89401" y="2462503"/>
            <a:ext cx="16709197" cy="6296202"/>
            <a:chOff x="0" y="0"/>
            <a:chExt cx="1135872" cy="428009"/>
          </a:xfrm>
        </p:grpSpPr>
        <p:sp>
          <p:nvSpPr>
            <p:cNvPr name="Freeform 3" id="3"/>
            <p:cNvSpPr/>
            <p:nvPr/>
          </p:nvSpPr>
          <p:spPr>
            <a:xfrm flipH="false" flipV="false" rot="0">
              <a:off x="0" y="0"/>
              <a:ext cx="1135872" cy="428009"/>
            </a:xfrm>
            <a:custGeom>
              <a:avLst/>
              <a:gdLst/>
              <a:ahLst/>
              <a:cxnLst/>
              <a:rect r="r" b="b" t="t" l="l"/>
              <a:pathLst>
                <a:path h="428009" w="1135872">
                  <a:moveTo>
                    <a:pt x="932672" y="0"/>
                  </a:moveTo>
                  <a:cubicBezTo>
                    <a:pt x="1044897" y="0"/>
                    <a:pt x="1135872" y="95813"/>
                    <a:pt x="1135872" y="214004"/>
                  </a:cubicBezTo>
                  <a:cubicBezTo>
                    <a:pt x="1135872" y="332196"/>
                    <a:pt x="1044897" y="428009"/>
                    <a:pt x="932672" y="428009"/>
                  </a:cubicBezTo>
                  <a:lnTo>
                    <a:pt x="203200" y="428009"/>
                  </a:lnTo>
                  <a:cubicBezTo>
                    <a:pt x="90976" y="428009"/>
                    <a:pt x="0" y="332196"/>
                    <a:pt x="0" y="214004"/>
                  </a:cubicBezTo>
                  <a:cubicBezTo>
                    <a:pt x="0" y="95813"/>
                    <a:pt x="90976" y="0"/>
                    <a:pt x="203200" y="0"/>
                  </a:cubicBezTo>
                  <a:close/>
                </a:path>
              </a:pathLst>
            </a:custGeom>
            <a:solidFill>
              <a:srgbClr val="E3CEAB"/>
            </a:solidFill>
          </p:spPr>
        </p:sp>
        <p:sp>
          <p:nvSpPr>
            <p:cNvPr name="TextBox 4" id="4"/>
            <p:cNvSpPr txBox="true"/>
            <p:nvPr/>
          </p:nvSpPr>
          <p:spPr>
            <a:xfrm>
              <a:off x="0" y="-104775"/>
              <a:ext cx="1135872" cy="532784"/>
            </a:xfrm>
            <a:prstGeom prst="rect">
              <a:avLst/>
            </a:prstGeom>
          </p:spPr>
          <p:txBody>
            <a:bodyPr anchor="ctr" rtlCol="false" tIns="50800" lIns="50800" bIns="50800" rIns="50800"/>
            <a:lstStyle/>
            <a:p>
              <a:pPr algn="just">
                <a:lnSpc>
                  <a:spcPts val="5034"/>
                </a:lnSpc>
              </a:pPr>
              <a:r>
                <a:rPr lang="en-US" sz="3596" b="true">
                  <a:solidFill>
                    <a:srgbClr val="000000"/>
                  </a:solidFill>
                  <a:latin typeface="Poppins Bold"/>
                  <a:ea typeface="Poppins Bold"/>
                  <a:cs typeface="Poppins Bold"/>
                  <a:sym typeface="Poppins Bold"/>
                </a:rPr>
                <a:t>Model Builder </a:t>
              </a:r>
              <a:r>
                <a:rPr lang="en-US" sz="3596">
                  <a:solidFill>
                    <a:srgbClr val="000000"/>
                  </a:solidFill>
                  <a:latin typeface="Poppins"/>
                  <a:ea typeface="Poppins"/>
                  <a:cs typeface="Poppins"/>
                  <a:sym typeface="Poppins"/>
                </a:rPr>
                <a:t>- build or bring your own AI models to Salesforce. </a:t>
              </a:r>
            </a:p>
            <a:p>
              <a:pPr algn="just" marL="776450" indent="-388225" lvl="1">
                <a:lnSpc>
                  <a:spcPts val="5034"/>
                </a:lnSpc>
                <a:buFont typeface="Arial"/>
                <a:buChar char="•"/>
              </a:pPr>
              <a:r>
                <a:rPr lang="en-US" sz="3596">
                  <a:solidFill>
                    <a:srgbClr val="000000"/>
                  </a:solidFill>
                  <a:latin typeface="Poppins"/>
                  <a:ea typeface="Poppins"/>
                  <a:cs typeface="Poppins"/>
                  <a:sym typeface="Poppins"/>
                </a:rPr>
                <a:t>Bring your own predictive AI models and LLMs to the Einstein Trust Layer. </a:t>
              </a:r>
            </a:p>
            <a:p>
              <a:pPr algn="just" marL="776450" indent="-388225" lvl="1">
                <a:lnSpc>
                  <a:spcPts val="5034"/>
                </a:lnSpc>
                <a:buFont typeface="Arial"/>
                <a:buChar char="•"/>
              </a:pPr>
              <a:r>
                <a:rPr lang="en-US" sz="3596">
                  <a:solidFill>
                    <a:srgbClr val="000000"/>
                  </a:solidFill>
                  <a:latin typeface="Poppins"/>
                  <a:ea typeface="Poppins"/>
                  <a:cs typeface="Poppins"/>
                  <a:sym typeface="Poppins"/>
                </a:rPr>
                <a:t>Create no-code ML models on Data Cloud data with clicks</a:t>
              </a:r>
            </a:p>
            <a:p>
              <a:pPr algn="just" marL="776450" indent="-388225" lvl="1">
                <a:lnSpc>
                  <a:spcPts val="5034"/>
                </a:lnSpc>
                <a:buFont typeface="Arial"/>
                <a:buChar char="•"/>
              </a:pPr>
              <a:r>
                <a:rPr lang="en-US" sz="3596">
                  <a:solidFill>
                    <a:srgbClr val="000000"/>
                  </a:solidFill>
                  <a:latin typeface="Poppins"/>
                  <a:ea typeface="Poppins"/>
                  <a:cs typeface="Poppins"/>
                  <a:sym typeface="Poppins"/>
                </a:rPr>
                <a:t>Manage AI models from a unified control panel.</a:t>
              </a:r>
            </a:p>
            <a:p>
              <a:pPr algn="just">
                <a:lnSpc>
                  <a:spcPts val="5034"/>
                </a:lnSpc>
                <a:spcBef>
                  <a:spcPct val="0"/>
                </a:spcBef>
              </a:pPr>
            </a:p>
          </p:txBody>
        </p:sp>
      </p:grpSp>
      <p:sp>
        <p:nvSpPr>
          <p:cNvPr name="TextBox 5" id="5"/>
          <p:cNvSpPr txBox="true"/>
          <p:nvPr/>
        </p:nvSpPr>
        <p:spPr>
          <a:xfrm rot="0">
            <a:off x="1028700" y="261005"/>
            <a:ext cx="16230600" cy="1061197"/>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Ultra-Bold"/>
                <a:ea typeface="Poppins Ultra-Bold"/>
                <a:cs typeface="Poppins Ultra-Bold"/>
                <a:sym typeface="Poppins Ultra-Bold"/>
              </a:rPr>
              <a:t>Three Einstein Studio Features: </a:t>
            </a:r>
          </a:p>
        </p:txBody>
      </p:sp>
    </p:spTree>
  </p:cSld>
  <p:clrMapOvr>
    <a:masterClrMapping/>
  </p:clrMapOvr>
</p:sld>
</file>

<file path=ppt/slides/slide6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89401" y="2462503"/>
            <a:ext cx="16709197" cy="6296202"/>
            <a:chOff x="0" y="0"/>
            <a:chExt cx="1135872" cy="428009"/>
          </a:xfrm>
        </p:grpSpPr>
        <p:sp>
          <p:nvSpPr>
            <p:cNvPr name="Freeform 3" id="3"/>
            <p:cNvSpPr/>
            <p:nvPr/>
          </p:nvSpPr>
          <p:spPr>
            <a:xfrm flipH="false" flipV="false" rot="0">
              <a:off x="0" y="0"/>
              <a:ext cx="1135872" cy="428009"/>
            </a:xfrm>
            <a:custGeom>
              <a:avLst/>
              <a:gdLst/>
              <a:ahLst/>
              <a:cxnLst/>
              <a:rect r="r" b="b" t="t" l="l"/>
              <a:pathLst>
                <a:path h="428009" w="1135872">
                  <a:moveTo>
                    <a:pt x="932672" y="0"/>
                  </a:moveTo>
                  <a:cubicBezTo>
                    <a:pt x="1044897" y="0"/>
                    <a:pt x="1135872" y="95813"/>
                    <a:pt x="1135872" y="214004"/>
                  </a:cubicBezTo>
                  <a:cubicBezTo>
                    <a:pt x="1135872" y="332196"/>
                    <a:pt x="1044897" y="428009"/>
                    <a:pt x="932672" y="428009"/>
                  </a:cubicBezTo>
                  <a:lnTo>
                    <a:pt x="203200" y="428009"/>
                  </a:lnTo>
                  <a:cubicBezTo>
                    <a:pt x="90976" y="428009"/>
                    <a:pt x="0" y="332196"/>
                    <a:pt x="0" y="214004"/>
                  </a:cubicBezTo>
                  <a:cubicBezTo>
                    <a:pt x="0" y="95813"/>
                    <a:pt x="90976" y="0"/>
                    <a:pt x="203200" y="0"/>
                  </a:cubicBezTo>
                  <a:close/>
                </a:path>
              </a:pathLst>
            </a:custGeom>
            <a:solidFill>
              <a:srgbClr val="E3CEAB"/>
            </a:solidFill>
          </p:spPr>
        </p:sp>
        <p:sp>
          <p:nvSpPr>
            <p:cNvPr name="TextBox 4" id="4"/>
            <p:cNvSpPr txBox="true"/>
            <p:nvPr/>
          </p:nvSpPr>
          <p:spPr>
            <a:xfrm>
              <a:off x="0" y="-104775"/>
              <a:ext cx="1135872" cy="532784"/>
            </a:xfrm>
            <a:prstGeom prst="rect">
              <a:avLst/>
            </a:prstGeom>
          </p:spPr>
          <p:txBody>
            <a:bodyPr anchor="ctr" rtlCol="false" tIns="50800" lIns="50800" bIns="50800" rIns="50800"/>
            <a:lstStyle/>
            <a:p>
              <a:pPr algn="just" marL="776450" indent="-388225" lvl="1">
                <a:lnSpc>
                  <a:spcPts val="5034"/>
                </a:lnSpc>
                <a:buFont typeface="Arial"/>
                <a:buChar char="•"/>
              </a:pPr>
              <a:r>
                <a:rPr lang="en-US" sz="3596">
                  <a:solidFill>
                    <a:srgbClr val="000000"/>
                  </a:solidFill>
                  <a:latin typeface="Poppins"/>
                  <a:ea typeface="Poppins"/>
                  <a:cs typeface="Poppins"/>
                  <a:sym typeface="Poppins"/>
                </a:rPr>
                <a:t>Binary Classification Models target business outcomes with only two possible results, which are represented as text data. </a:t>
              </a:r>
            </a:p>
            <a:p>
              <a:pPr algn="just" marL="776450" indent="-388225" lvl="1">
                <a:lnSpc>
                  <a:spcPts val="5034"/>
                </a:lnSpc>
                <a:buFont typeface="Arial"/>
                <a:buChar char="•"/>
              </a:pPr>
              <a:r>
                <a:rPr lang="en-US" sz="3596">
                  <a:solidFill>
                    <a:srgbClr val="000000"/>
                  </a:solidFill>
                  <a:latin typeface="Poppins"/>
                  <a:ea typeface="Poppins"/>
                  <a:cs typeface="Poppins"/>
                  <a:sym typeface="Poppins"/>
                </a:rPr>
                <a:t>Outcome variable is the desired prediction or outcome of a model </a:t>
              </a:r>
            </a:p>
            <a:p>
              <a:pPr algn="just" marL="776450" indent="-388225" lvl="1">
                <a:lnSpc>
                  <a:spcPts val="5034"/>
                </a:lnSpc>
                <a:buFont typeface="Arial"/>
                <a:buChar char="•"/>
              </a:pPr>
              <a:r>
                <a:rPr lang="en-US" sz="3596">
                  <a:solidFill>
                    <a:srgbClr val="000000"/>
                  </a:solidFill>
                  <a:latin typeface="Poppins"/>
                  <a:ea typeface="Poppins"/>
                  <a:cs typeface="Poppins"/>
                  <a:sym typeface="Poppins"/>
                </a:rPr>
                <a:t>BYO-LLM (Bring your own large Language Model) integration allows you to build AI models externally and connect them to the Salesforce Data using Data Cloud. </a:t>
              </a:r>
            </a:p>
          </p:txBody>
        </p:sp>
      </p:grpSp>
      <p:sp>
        <p:nvSpPr>
          <p:cNvPr name="TextBox 5" id="5"/>
          <p:cNvSpPr txBox="true"/>
          <p:nvPr/>
        </p:nvSpPr>
        <p:spPr>
          <a:xfrm rot="0">
            <a:off x="1028700" y="261005"/>
            <a:ext cx="16230600" cy="1061197"/>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Bold"/>
                <a:ea typeface="Poppins Bold"/>
                <a:cs typeface="Poppins Bold"/>
                <a:sym typeface="Poppins Bold"/>
              </a:rPr>
              <a:t>Einstein Model Builder</a:t>
            </a:r>
          </a:p>
        </p:txBody>
      </p:sp>
    </p:spTree>
  </p:cSld>
  <p:clrMapOvr>
    <a:masterClrMapping/>
  </p:clrMapOvr>
</p:sld>
</file>

<file path=ppt/slides/slide6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88888" y="1757486"/>
            <a:ext cx="6817181" cy="6817181"/>
            <a:chOff x="0" y="0"/>
            <a:chExt cx="837653" cy="837653"/>
          </a:xfrm>
        </p:grpSpPr>
        <p:sp>
          <p:nvSpPr>
            <p:cNvPr name="Freeform 3" id="3"/>
            <p:cNvSpPr/>
            <p:nvPr/>
          </p:nvSpPr>
          <p:spPr>
            <a:xfrm flipH="false" flipV="false" rot="0">
              <a:off x="0" y="0"/>
              <a:ext cx="837653" cy="837653"/>
            </a:xfrm>
            <a:custGeom>
              <a:avLst/>
              <a:gdLst/>
              <a:ahLst/>
              <a:cxnLst/>
              <a:rect r="r" b="b" t="t" l="l"/>
              <a:pathLst>
                <a:path h="837653" w="837653">
                  <a:moveTo>
                    <a:pt x="418826" y="0"/>
                  </a:moveTo>
                  <a:cubicBezTo>
                    <a:pt x="187515" y="0"/>
                    <a:pt x="0" y="187515"/>
                    <a:pt x="0" y="418826"/>
                  </a:cubicBezTo>
                  <a:cubicBezTo>
                    <a:pt x="0" y="650138"/>
                    <a:pt x="187515" y="837653"/>
                    <a:pt x="418826" y="837653"/>
                  </a:cubicBezTo>
                  <a:cubicBezTo>
                    <a:pt x="650138" y="837653"/>
                    <a:pt x="837653" y="650138"/>
                    <a:pt x="837653" y="418826"/>
                  </a:cubicBezTo>
                  <a:cubicBezTo>
                    <a:pt x="837653" y="187515"/>
                    <a:pt x="650138" y="0"/>
                    <a:pt x="418826" y="0"/>
                  </a:cubicBezTo>
                  <a:close/>
                </a:path>
              </a:pathLst>
            </a:custGeom>
            <a:solidFill>
              <a:srgbClr val="F5AF19"/>
            </a:solidFill>
          </p:spPr>
        </p:sp>
        <p:sp>
          <p:nvSpPr>
            <p:cNvPr name="TextBox 4" id="4"/>
            <p:cNvSpPr txBox="true"/>
            <p:nvPr/>
          </p:nvSpPr>
          <p:spPr>
            <a:xfrm>
              <a:off x="78530" y="21380"/>
              <a:ext cx="680593" cy="737743"/>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287279" y="2055878"/>
            <a:ext cx="6220398" cy="6220398"/>
          </a:xfrm>
          <a:custGeom>
            <a:avLst/>
            <a:gdLst/>
            <a:ahLst/>
            <a:cxnLst/>
            <a:rect r="r" b="b" t="t" l="l"/>
            <a:pathLst>
              <a:path h="6220398" w="6220398">
                <a:moveTo>
                  <a:pt x="0" y="0"/>
                </a:moveTo>
                <a:lnTo>
                  <a:pt x="6220398" y="0"/>
                </a:lnTo>
                <a:lnTo>
                  <a:pt x="6220398" y="6220397"/>
                </a:lnTo>
                <a:lnTo>
                  <a:pt x="0" y="622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62087" y="2138378"/>
            <a:ext cx="6055396" cy="6055396"/>
          </a:xfrm>
          <a:custGeom>
            <a:avLst/>
            <a:gdLst/>
            <a:ahLst/>
            <a:cxnLst/>
            <a:rect r="r" b="b" t="t" l="l"/>
            <a:pathLst>
              <a:path h="6055396" w="6055396">
                <a:moveTo>
                  <a:pt x="0" y="0"/>
                </a:moveTo>
                <a:lnTo>
                  <a:pt x="6055397" y="0"/>
                </a:lnTo>
                <a:lnTo>
                  <a:pt x="6055397" y="6055397"/>
                </a:lnTo>
                <a:lnTo>
                  <a:pt x="0" y="6055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519823" y="2399664"/>
            <a:ext cx="5805876" cy="5532824"/>
            <a:chOff x="0" y="0"/>
            <a:chExt cx="852913" cy="812800"/>
          </a:xfrm>
        </p:grpSpPr>
        <p:sp>
          <p:nvSpPr>
            <p:cNvPr name="Freeform 8" id="8"/>
            <p:cNvSpPr/>
            <p:nvPr/>
          </p:nvSpPr>
          <p:spPr>
            <a:xfrm flipH="false" flipV="false" rot="0">
              <a:off x="0" y="0"/>
              <a:ext cx="852913" cy="812800"/>
            </a:xfrm>
            <a:custGeom>
              <a:avLst/>
              <a:gdLst/>
              <a:ahLst/>
              <a:cxnLst/>
              <a:rect r="r" b="b" t="t" l="l"/>
              <a:pathLst>
                <a:path h="812800" w="852913">
                  <a:moveTo>
                    <a:pt x="426456" y="0"/>
                  </a:moveTo>
                  <a:cubicBezTo>
                    <a:pt x="190931" y="0"/>
                    <a:pt x="0" y="181951"/>
                    <a:pt x="0" y="406400"/>
                  </a:cubicBezTo>
                  <a:cubicBezTo>
                    <a:pt x="0" y="630849"/>
                    <a:pt x="190931" y="812800"/>
                    <a:pt x="426456" y="812800"/>
                  </a:cubicBezTo>
                  <a:cubicBezTo>
                    <a:pt x="661982" y="812800"/>
                    <a:pt x="852913" y="630849"/>
                    <a:pt x="852913" y="406400"/>
                  </a:cubicBezTo>
                  <a:cubicBezTo>
                    <a:pt x="852913" y="181951"/>
                    <a:pt x="661982" y="0"/>
                    <a:pt x="426456" y="0"/>
                  </a:cubicBezTo>
                  <a:close/>
                </a:path>
              </a:pathLst>
            </a:custGeom>
            <a:solidFill>
              <a:srgbClr val="FFBC00"/>
            </a:solidFill>
          </p:spPr>
        </p:sp>
        <p:sp>
          <p:nvSpPr>
            <p:cNvPr name="TextBox 9" id="9"/>
            <p:cNvSpPr txBox="true"/>
            <p:nvPr/>
          </p:nvSpPr>
          <p:spPr>
            <a:xfrm>
              <a:off x="79961" y="19050"/>
              <a:ext cx="692992" cy="71755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823139" y="2591748"/>
            <a:ext cx="5148678" cy="5148657"/>
            <a:chOff x="0" y="0"/>
            <a:chExt cx="6350000" cy="6349975"/>
          </a:xfrm>
        </p:grpSpPr>
        <p:sp>
          <p:nvSpPr>
            <p:cNvPr name="Freeform 11" id="11"/>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4"/>
              <a:stretch>
                <a:fillRect l="-24999" t="0" r="-24999" b="0"/>
              </a:stretch>
            </a:blipFill>
          </p:spPr>
        </p:sp>
      </p:grpSp>
      <p:sp>
        <p:nvSpPr>
          <p:cNvPr name="Freeform 12" id="12"/>
          <p:cNvSpPr/>
          <p:nvPr/>
        </p:nvSpPr>
        <p:spPr>
          <a:xfrm flipH="false" flipV="false" rot="-10800000">
            <a:off x="4397478" y="750863"/>
            <a:ext cx="4392637" cy="8785274"/>
          </a:xfrm>
          <a:custGeom>
            <a:avLst/>
            <a:gdLst/>
            <a:ahLst/>
            <a:cxnLst/>
            <a:rect r="r" b="b" t="t" l="l"/>
            <a:pathLst>
              <a:path h="8785274" w="4392637">
                <a:moveTo>
                  <a:pt x="0" y="0"/>
                </a:moveTo>
                <a:lnTo>
                  <a:pt x="4392637" y="0"/>
                </a:lnTo>
                <a:lnTo>
                  <a:pt x="4392637" y="8785274"/>
                </a:lnTo>
                <a:lnTo>
                  <a:pt x="0" y="878527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5400000">
            <a:off x="-1802175" y="4393923"/>
            <a:ext cx="5103504" cy="1499154"/>
          </a:xfrm>
          <a:custGeom>
            <a:avLst/>
            <a:gdLst/>
            <a:ahLst/>
            <a:cxnLst/>
            <a:rect r="r" b="b" t="t" l="l"/>
            <a:pathLst>
              <a:path h="1499154" w="5103504">
                <a:moveTo>
                  <a:pt x="0" y="0"/>
                </a:moveTo>
                <a:lnTo>
                  <a:pt x="5103504" y="0"/>
                </a:lnTo>
                <a:lnTo>
                  <a:pt x="5103504" y="1499154"/>
                </a:lnTo>
                <a:lnTo>
                  <a:pt x="0" y="149915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4" id="14"/>
          <p:cNvGrpSpPr/>
          <p:nvPr/>
        </p:nvGrpSpPr>
        <p:grpSpPr>
          <a:xfrm rot="0">
            <a:off x="1303801" y="2353149"/>
            <a:ext cx="432044" cy="432044"/>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AF19"/>
            </a:solidFill>
          </p:spPr>
        </p:sp>
        <p:sp>
          <p:nvSpPr>
            <p:cNvPr name="TextBox 16" id="16"/>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246065" y="7456654"/>
            <a:ext cx="432044" cy="432044"/>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AF19"/>
            </a:solidFill>
          </p:spPr>
        </p:sp>
        <p:sp>
          <p:nvSpPr>
            <p:cNvPr name="TextBox 19" id="19"/>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03827" y="9089590"/>
            <a:ext cx="2831992" cy="2831992"/>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37335"/>
            </a:solidFill>
          </p:spPr>
        </p:sp>
        <p:sp>
          <p:nvSpPr>
            <p:cNvPr name="TextBox 22" id="22"/>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823139" y="435103"/>
            <a:ext cx="1187194" cy="1187194"/>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37335"/>
            </a:solidFill>
          </p:spPr>
        </p:sp>
        <p:sp>
          <p:nvSpPr>
            <p:cNvPr name="TextBox 25" id="25"/>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7517484" y="8711283"/>
            <a:ext cx="1050577" cy="1050577"/>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37335"/>
            </a:solidFill>
          </p:spPr>
        </p:sp>
        <p:sp>
          <p:nvSpPr>
            <p:cNvPr name="TextBox 28" id="28"/>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8042772" y="-897152"/>
            <a:ext cx="1794303" cy="1794303"/>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C00"/>
            </a:solidFill>
          </p:spPr>
        </p:sp>
        <p:sp>
          <p:nvSpPr>
            <p:cNvPr name="TextBox 31" id="31"/>
            <p:cNvSpPr txBox="true"/>
            <p:nvPr/>
          </p:nvSpPr>
          <p:spPr>
            <a:xfrm>
              <a:off x="76200" y="19050"/>
              <a:ext cx="660400" cy="717550"/>
            </a:xfrm>
            <a:prstGeom prst="rect">
              <a:avLst/>
            </a:prstGeom>
          </p:spPr>
          <p:txBody>
            <a:bodyPr anchor="ctr" rtlCol="false" tIns="50800" lIns="50800" bIns="50800" rIns="50800"/>
            <a:lstStyle/>
            <a:p>
              <a:pPr algn="ctr">
                <a:lnSpc>
                  <a:spcPts val="2799"/>
                </a:lnSpc>
              </a:pPr>
            </a:p>
          </p:txBody>
        </p:sp>
      </p:grpSp>
      <p:sp>
        <p:nvSpPr>
          <p:cNvPr name="TextBox 32" id="32"/>
          <p:cNvSpPr txBox="true"/>
          <p:nvPr/>
        </p:nvSpPr>
        <p:spPr>
          <a:xfrm rot="0">
            <a:off x="1823139" y="2568778"/>
            <a:ext cx="15367520" cy="4870104"/>
          </a:xfrm>
          <a:prstGeom prst="rect">
            <a:avLst/>
          </a:prstGeom>
        </p:spPr>
        <p:txBody>
          <a:bodyPr anchor="t" rtlCol="false" tIns="0" lIns="0" bIns="0" rIns="0">
            <a:spAutoFit/>
          </a:bodyPr>
          <a:lstStyle/>
          <a:p>
            <a:pPr algn="r">
              <a:lnSpc>
                <a:spcPts val="18790"/>
              </a:lnSpc>
            </a:pPr>
            <a:r>
              <a:rPr lang="en-US" b="true" sz="15659">
                <a:solidFill>
                  <a:srgbClr val="000000"/>
                </a:solidFill>
                <a:latin typeface="Poppins Bold"/>
                <a:ea typeface="Poppins Bold"/>
                <a:cs typeface="Poppins Bold"/>
                <a:sym typeface="Poppins Bold"/>
              </a:rPr>
              <a:t>Prompt Journey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2326250"/>
            <a:ext cx="20569700" cy="6932050"/>
            <a:chOff x="0" y="0"/>
            <a:chExt cx="1398305" cy="471233"/>
          </a:xfrm>
        </p:grpSpPr>
        <p:sp>
          <p:nvSpPr>
            <p:cNvPr name="Freeform 3" id="3"/>
            <p:cNvSpPr/>
            <p:nvPr/>
          </p:nvSpPr>
          <p:spPr>
            <a:xfrm flipH="false" flipV="false" rot="0">
              <a:off x="0" y="0"/>
              <a:ext cx="1398305" cy="471233"/>
            </a:xfrm>
            <a:custGeom>
              <a:avLst/>
              <a:gdLst/>
              <a:ahLst/>
              <a:cxnLst/>
              <a:rect r="r" b="b" t="t" l="l"/>
              <a:pathLst>
                <a:path h="471233" w="1398305">
                  <a:moveTo>
                    <a:pt x="1195105" y="0"/>
                  </a:moveTo>
                  <a:cubicBezTo>
                    <a:pt x="1307329" y="0"/>
                    <a:pt x="1398305" y="105489"/>
                    <a:pt x="1398305" y="235616"/>
                  </a:cubicBezTo>
                  <a:cubicBezTo>
                    <a:pt x="1398305" y="365744"/>
                    <a:pt x="1307329" y="471233"/>
                    <a:pt x="1195105" y="471233"/>
                  </a:cubicBezTo>
                  <a:lnTo>
                    <a:pt x="203200" y="471233"/>
                  </a:lnTo>
                  <a:cubicBezTo>
                    <a:pt x="90976" y="471233"/>
                    <a:pt x="0" y="365744"/>
                    <a:pt x="0" y="235616"/>
                  </a:cubicBezTo>
                  <a:cubicBezTo>
                    <a:pt x="0" y="105489"/>
                    <a:pt x="90976" y="0"/>
                    <a:pt x="203200" y="0"/>
                  </a:cubicBezTo>
                  <a:close/>
                </a:path>
              </a:pathLst>
            </a:custGeom>
            <a:solidFill>
              <a:srgbClr val="D6801C"/>
            </a:solidFill>
          </p:spPr>
        </p:sp>
        <p:sp>
          <p:nvSpPr>
            <p:cNvPr name="TextBox 4" id="4"/>
            <p:cNvSpPr txBox="true"/>
            <p:nvPr/>
          </p:nvSpPr>
          <p:spPr>
            <a:xfrm>
              <a:off x="0" y="-38100"/>
              <a:ext cx="1398305" cy="509333"/>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3902130" y="4954608"/>
            <a:ext cx="13357170" cy="4068192"/>
          </a:xfrm>
          <a:custGeom>
            <a:avLst/>
            <a:gdLst/>
            <a:ahLst/>
            <a:cxnLst/>
            <a:rect r="r" b="b" t="t" l="l"/>
            <a:pathLst>
              <a:path h="4068192" w="13357170">
                <a:moveTo>
                  <a:pt x="0" y="0"/>
                </a:moveTo>
                <a:lnTo>
                  <a:pt x="13357170" y="0"/>
                </a:lnTo>
                <a:lnTo>
                  <a:pt x="13357170" y="4068192"/>
                </a:lnTo>
                <a:lnTo>
                  <a:pt x="0" y="4068192"/>
                </a:lnTo>
                <a:lnTo>
                  <a:pt x="0" y="0"/>
                </a:lnTo>
                <a:close/>
              </a:path>
            </a:pathLst>
          </a:custGeom>
          <a:blipFill>
            <a:blip r:embed="rId2"/>
            <a:stretch>
              <a:fillRect l="-14459" t="0" r="-14459" b="0"/>
            </a:stretch>
          </a:blipFill>
        </p:spPr>
      </p:sp>
      <p:sp>
        <p:nvSpPr>
          <p:cNvPr name="TextBox 6" id="6"/>
          <p:cNvSpPr txBox="true"/>
          <p:nvPr/>
        </p:nvSpPr>
        <p:spPr>
          <a:xfrm rot="0">
            <a:off x="1028700" y="971550"/>
            <a:ext cx="16230600" cy="1061197"/>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Ultra-Bold"/>
                <a:ea typeface="Poppins Ultra-Bold"/>
                <a:cs typeface="Poppins Ultra-Bold"/>
                <a:sym typeface="Poppins Ultra-Bold"/>
              </a:rPr>
              <a:t>Prompt Journey</a:t>
            </a:r>
          </a:p>
        </p:txBody>
      </p:sp>
      <p:sp>
        <p:nvSpPr>
          <p:cNvPr name="TextBox 7" id="7"/>
          <p:cNvSpPr txBox="true"/>
          <p:nvPr/>
        </p:nvSpPr>
        <p:spPr>
          <a:xfrm rot="0">
            <a:off x="2880947" y="3000375"/>
            <a:ext cx="14196682" cy="2143125"/>
          </a:xfrm>
          <a:prstGeom prst="rect">
            <a:avLst/>
          </a:prstGeom>
        </p:spPr>
        <p:txBody>
          <a:bodyPr anchor="t" rtlCol="false" tIns="0" lIns="0" bIns="0" rIns="0">
            <a:spAutoFit/>
          </a:bodyPr>
          <a:lstStyle/>
          <a:p>
            <a:pPr algn="just" marL="647700" indent="-323850" lvl="1">
              <a:lnSpc>
                <a:spcPts val="4200"/>
              </a:lnSpc>
              <a:buFont typeface="Arial"/>
              <a:buChar char="•"/>
            </a:pPr>
            <a:r>
              <a:rPr lang="en-US" b="true" sz="3000">
                <a:solidFill>
                  <a:srgbClr val="FFFFFF"/>
                </a:solidFill>
                <a:latin typeface="Poppins Medium"/>
                <a:ea typeface="Poppins Medium"/>
                <a:cs typeface="Poppins Medium"/>
                <a:sym typeface="Poppins Medium"/>
              </a:rPr>
              <a:t>To generate a response from the LLM, you must provide it with a prompt. The prompt can come from any of the CRM apps. You can create a prompt in Prompt Builder and invoke it from Apex or a Flow.</a:t>
            </a:r>
          </a:p>
          <a:p>
            <a:pPr algn="just">
              <a:lnSpc>
                <a:spcPts val="4200"/>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2326250"/>
            <a:ext cx="20569700" cy="6932050"/>
            <a:chOff x="0" y="0"/>
            <a:chExt cx="1398305" cy="471233"/>
          </a:xfrm>
        </p:grpSpPr>
        <p:sp>
          <p:nvSpPr>
            <p:cNvPr name="Freeform 3" id="3"/>
            <p:cNvSpPr/>
            <p:nvPr/>
          </p:nvSpPr>
          <p:spPr>
            <a:xfrm flipH="false" flipV="false" rot="0">
              <a:off x="0" y="0"/>
              <a:ext cx="1398305" cy="471233"/>
            </a:xfrm>
            <a:custGeom>
              <a:avLst/>
              <a:gdLst/>
              <a:ahLst/>
              <a:cxnLst/>
              <a:rect r="r" b="b" t="t" l="l"/>
              <a:pathLst>
                <a:path h="471233" w="1398305">
                  <a:moveTo>
                    <a:pt x="1195105" y="0"/>
                  </a:moveTo>
                  <a:cubicBezTo>
                    <a:pt x="1307329" y="0"/>
                    <a:pt x="1398305" y="105489"/>
                    <a:pt x="1398305" y="235616"/>
                  </a:cubicBezTo>
                  <a:cubicBezTo>
                    <a:pt x="1398305" y="365744"/>
                    <a:pt x="1307329" y="471233"/>
                    <a:pt x="1195105" y="471233"/>
                  </a:cubicBezTo>
                  <a:lnTo>
                    <a:pt x="203200" y="471233"/>
                  </a:lnTo>
                  <a:cubicBezTo>
                    <a:pt x="90976" y="471233"/>
                    <a:pt x="0" y="365744"/>
                    <a:pt x="0" y="235616"/>
                  </a:cubicBezTo>
                  <a:cubicBezTo>
                    <a:pt x="0" y="105489"/>
                    <a:pt x="90976" y="0"/>
                    <a:pt x="203200" y="0"/>
                  </a:cubicBezTo>
                  <a:close/>
                </a:path>
              </a:pathLst>
            </a:custGeom>
            <a:solidFill>
              <a:srgbClr val="D6801C"/>
            </a:solidFill>
          </p:spPr>
        </p:sp>
        <p:sp>
          <p:nvSpPr>
            <p:cNvPr name="TextBox 4" id="4"/>
            <p:cNvSpPr txBox="true"/>
            <p:nvPr/>
          </p:nvSpPr>
          <p:spPr>
            <a:xfrm>
              <a:off x="0" y="-38100"/>
              <a:ext cx="1398305" cy="509333"/>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2494181" y="3309628"/>
            <a:ext cx="15306249" cy="5644179"/>
          </a:xfrm>
          <a:custGeom>
            <a:avLst/>
            <a:gdLst/>
            <a:ahLst/>
            <a:cxnLst/>
            <a:rect r="r" b="b" t="t" l="l"/>
            <a:pathLst>
              <a:path h="5644179" w="15306249">
                <a:moveTo>
                  <a:pt x="0" y="0"/>
                </a:moveTo>
                <a:lnTo>
                  <a:pt x="15306250" y="0"/>
                </a:lnTo>
                <a:lnTo>
                  <a:pt x="15306250" y="5644179"/>
                </a:lnTo>
                <a:lnTo>
                  <a:pt x="0" y="5644179"/>
                </a:lnTo>
                <a:lnTo>
                  <a:pt x="0" y="0"/>
                </a:lnTo>
                <a:close/>
              </a:path>
            </a:pathLst>
          </a:custGeom>
          <a:blipFill>
            <a:blip r:embed="rId2"/>
            <a:stretch>
              <a:fillRect l="0" t="0" r="0" b="0"/>
            </a:stretch>
          </a:blipFill>
        </p:spPr>
      </p:sp>
      <p:sp>
        <p:nvSpPr>
          <p:cNvPr name="TextBox 6" id="6"/>
          <p:cNvSpPr txBox="true"/>
          <p:nvPr/>
        </p:nvSpPr>
        <p:spPr>
          <a:xfrm rot="0">
            <a:off x="1028700" y="971550"/>
            <a:ext cx="16230600" cy="1061197"/>
          </a:xfrm>
          <a:prstGeom prst="rect">
            <a:avLst/>
          </a:prstGeom>
        </p:spPr>
        <p:txBody>
          <a:bodyPr anchor="t" rtlCol="false" tIns="0" lIns="0" bIns="0" rIns="0">
            <a:spAutoFit/>
          </a:bodyPr>
          <a:lstStyle/>
          <a:p>
            <a:pPr algn="l">
              <a:lnSpc>
                <a:spcPts val="7934"/>
              </a:lnSpc>
            </a:pPr>
            <a:r>
              <a:rPr lang="en-US" sz="6612" b="true">
                <a:solidFill>
                  <a:srgbClr val="D6801C"/>
                </a:solidFill>
                <a:latin typeface="Poppins Ultra-Bold"/>
                <a:ea typeface="Poppins Ultra-Bold"/>
                <a:cs typeface="Poppins Ultra-Bold"/>
                <a:sym typeface="Poppins Ultra-Bold"/>
              </a:rPr>
              <a:t>Prompt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5EC4FAED17FD4FA002B715A7CB3129" ma:contentTypeVersion="19" ma:contentTypeDescription="Create a new document." ma:contentTypeScope="" ma:versionID="0f295b4eaac5758ed5fac4959b75d881">
  <xsd:schema xmlns:xsd="http://www.w3.org/2001/XMLSchema" xmlns:xs="http://www.w3.org/2001/XMLSchema" xmlns:p="http://schemas.microsoft.com/office/2006/metadata/properties" xmlns:ns2="92e4be8c-5aca-45ec-8e17-deab1f90d7c8" xmlns:ns3="92b31412-8c8f-44f1-a883-141cef3f34cc" targetNamespace="http://schemas.microsoft.com/office/2006/metadata/properties" ma:root="true" ma:fieldsID="57dd884e41ecc57e715e77a3a1c4b2cc" ns2:_="" ns3:_="">
    <xsd:import namespace="92e4be8c-5aca-45ec-8e17-deab1f90d7c8"/>
    <xsd:import namespace="92b31412-8c8f-44f1-a883-141cef3f34c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Duration" minOccurs="0"/>
                <xsd:element ref="ns3:MediaLengthInSeconds" minOccurs="0"/>
                <xsd:element ref="ns3:MediaServiceLocation" minOccurs="0"/>
                <xsd:element ref="ns3:lcf76f155ced4ddcb4097134ff3c332f" minOccurs="0"/>
                <xsd:element ref="ns2:TaxCatchAll"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4be8c-5aca-45ec-8e17-deab1f90d7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d795d2f5-1cbf-45cb-9409-0dc909a94953}" ma:internalName="TaxCatchAll" ma:showField="CatchAllData" ma:web="92e4be8c-5aca-45ec-8e17-deab1f90d7c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2b31412-8c8f-44f1-a883-141cef3f34c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Duration" ma:index="19" nillable="true" ma:displayName="Duration" ma:internalName="Duration">
      <xsd:simpleType>
        <xsd:restriction base="dms:Text">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c4206cbd-ed67-49c0-b8a0-af32ee4f262e"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2b31412-8c8f-44f1-a883-141cef3f34cc">
      <Terms xmlns="http://schemas.microsoft.com/office/infopath/2007/PartnerControls"/>
    </lcf76f155ced4ddcb4097134ff3c332f>
    <TaxCatchAll xmlns="92e4be8c-5aca-45ec-8e17-deab1f90d7c8" xsi:nil="true"/>
    <Duration xmlns="92b31412-8c8f-44f1-a883-141cef3f34cc" xsi:nil="true"/>
  </documentManagement>
</p:properties>
</file>

<file path=customXml/itemProps1.xml><?xml version="1.0" encoding="utf-8"?>
<ds:datastoreItem xmlns:ds="http://schemas.openxmlformats.org/officeDocument/2006/customXml" ds:itemID="{3B4C185C-C971-45D9-8029-C26EC80B02CF}"/>
</file>

<file path=customXml/itemProps2.xml><?xml version="1.0" encoding="utf-8"?>
<ds:datastoreItem xmlns:ds="http://schemas.openxmlformats.org/officeDocument/2006/customXml" ds:itemID="{B575E79E-D3AC-4EEA-83D6-25E75B0B126B}"/>
</file>

<file path=customXml/itemProps3.xml><?xml version="1.0" encoding="utf-8"?>
<ds:datastoreItem xmlns:ds="http://schemas.openxmlformats.org/officeDocument/2006/customXml" ds:itemID="{BDB0521B-FF9D-4A6C-AA69-6A011569E7A9}"/>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Salesforce AI Specialist Certification</dc:title>
  <cp:revision>1</cp:revision>
  <dcterms:created xsi:type="dcterms:W3CDTF">2006-08-16T00:00:00Z</dcterms:created>
  <dcterms:modified xsi:type="dcterms:W3CDTF">2011-08-01T06:04:30Z</dcterms:modified>
  <dc:identifier>DAGQ9uOM8T4</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0x010100AF5EC4FAED17FD4FA002B715A7CB3129</vt:lpwstr>
  </property>
</Properties>
</file>