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7.xml" ContentType="application/vnd.openxmlformats-officedocument.presentationml.slide+xml"/>
  <Override PartName="/ppt/slides/slide6.xml" ContentType="application/vnd.openxmlformats-officedocument.presentationml.slide+xml"/>
  <Override PartName="/ppt/slides/slide5.xml" ContentType="application/vnd.openxmlformats-officedocument.presentationml.slide+xml"/>
  <Override PartName="/ppt/slides/slide4.xml" ContentType="application/vnd.openxmlformats-officedocument.presentationml.slide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slides/slide8.xml" ContentType="application/vnd.openxmlformats-officedocument.presentationml.slide+xml"/>
  <Override PartName="/ppt/slides/slide10.xml" ContentType="application/vnd.openxmlformats-officedocument.presentationml.slide+xml"/>
  <Override PartName="/ppt/slides/slide15.xml" ContentType="application/vnd.openxmlformats-officedocument.presentationml.slide+xml"/>
  <Override PartName="/ppt/slides/slide14.xml" ContentType="application/vnd.openxmlformats-officedocument.presentationml.slide+xml"/>
  <Override PartName="/ppt/slides/slide13.xml" ContentType="application/vnd.openxmlformats-officedocument.presentationml.slide+xml"/>
  <Override PartName="/ppt/slides/slide12.xml" ContentType="application/vnd.openxmlformats-officedocument.presentationml.slide+xml"/>
  <Override PartName="/ppt/slides/slide11.xml" ContentType="application/vnd.openxmlformats-officedocument.presentationml.slide+xml"/>
  <Override PartName="/ppt/slides/slide9.xml" ContentType="application/vnd.openxmlformats-officedocument.presentationml.slide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1.xml" ContentType="application/vnd.openxmlformats-officedocument.theme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docProps/core.xml" ContentType="application/vnd.openxmlformats-package.core-properties+xml"/>
  <Override PartName="/docProps/app.xml" ContentType="application/vnd.openxmlformats-officedocument.extended-properties+xml"/>
  <Override PartName="/customXml/itemProps2.xml" ContentType="application/vnd.openxmlformats-officedocument.customXmlProperties+xml"/>
  <Override PartName="/customXml/itemProps1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sldIdLst>
    <p:sldId id="712" r:id="rId2"/>
    <p:sldId id="714" r:id="rId3"/>
    <p:sldId id="715" r:id="rId4"/>
    <p:sldId id="537" r:id="rId5"/>
    <p:sldId id="539" r:id="rId6"/>
    <p:sldId id="538" r:id="rId7"/>
    <p:sldId id="540" r:id="rId8"/>
    <p:sldId id="541" r:id="rId9"/>
    <p:sldId id="542" r:id="rId10"/>
    <p:sldId id="543" r:id="rId11"/>
    <p:sldId id="544" r:id="rId12"/>
    <p:sldId id="545" r:id="rId13"/>
    <p:sldId id="547" r:id="rId14"/>
    <p:sldId id="548" r:id="rId15"/>
    <p:sldId id="716" r:id="rId16"/>
    <p:sldId id="713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1" d="100"/>
          <a:sy n="111" d="100"/>
        </p:scale>
        <p:origin x="456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ustomXml" Target="../customXml/item2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customXml" Target="../customXml/item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2/21/2022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2" r:id="rId2"/>
    <p:sldLayoutId id="2147483843" r:id="rId3"/>
    <p:sldLayoutId id="2147483844" r:id="rId4"/>
    <p:sldLayoutId id="2147483845" r:id="rId5"/>
    <p:sldLayoutId id="2147483846" r:id="rId6"/>
    <p:sldLayoutId id="2147483847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5" name="Title 4">
            <a:extLst>
              <a:ext uri="{FF2B5EF4-FFF2-40B4-BE49-F238E27FC236}">
                <a16:creationId xmlns:a16="http://schemas.microsoft.com/office/drawing/2014/main" id="{10D1E352-7126-410A-A2E6-A750826747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46114371-0485-4927-8061-743AAD9D36A5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78892516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71D0-4250-4CE6-AC41-F124538FF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0" y="2514600"/>
          <a:ext cx="1904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862369294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 (in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6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6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07FAC57-B1D6-45B6-A4D6-1AF5E348D573}"/>
              </a:ext>
            </a:extLst>
          </p:cNvPr>
          <p:cNvSpPr txBox="1">
            <a:spLocks/>
          </p:cNvSpPr>
          <p:nvPr/>
        </p:nvSpPr>
        <p:spPr>
          <a:xfrm>
            <a:off x="-2667000" y="303767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 err="1"/>
              <a:t>Meausures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central</a:t>
            </a:r>
            <a:r>
              <a:rPr lang="de-DE" sz="2500" dirty="0"/>
              <a:t> </a:t>
            </a:r>
            <a:r>
              <a:rPr lang="de-DE" sz="2500" dirty="0" err="1"/>
              <a:t>tendency</a:t>
            </a:r>
            <a:endParaRPr lang="de-DE" sz="2500" dirty="0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BCA129F7-B1E9-4533-9BB3-EF8D67562521}"/>
              </a:ext>
            </a:extLst>
          </p:cNvPr>
          <p:cNvSpPr txBox="1">
            <a:spLocks/>
          </p:cNvSpPr>
          <p:nvPr/>
        </p:nvSpPr>
        <p:spPr>
          <a:xfrm>
            <a:off x="4343400" y="302497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 err="1"/>
              <a:t>Meausures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spread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118364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0A7B3-64B0-4246-A349-F69B837F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28276" y="1587307"/>
            <a:ext cx="7924800" cy="4457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68621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dirty="0" err="1"/>
              <a:t>Probability</a:t>
            </a:r>
            <a:r>
              <a:rPr lang="de-DE" dirty="0"/>
              <a:t> </a:t>
            </a:r>
            <a:r>
              <a:rPr lang="de-DE" dirty="0" err="1"/>
              <a:t>theory</a:t>
            </a:r>
            <a:endParaRPr lang="de-D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180A7B3-64B0-4246-A349-F69B837F36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057400"/>
            <a:ext cx="6592368" cy="3708207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E3A763EE-30CF-4129-89DA-1843FF6F9A2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5200" y="2057399"/>
            <a:ext cx="4876800" cy="3708207"/>
          </a:xfrm>
        </p:spPr>
        <p:txBody>
          <a:bodyPr>
            <a:normAutofit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calculate</a:t>
            </a:r>
            <a:r>
              <a:rPr lang="de-DE" sz="2400" dirty="0"/>
              <a:t> </a:t>
            </a:r>
            <a:r>
              <a:rPr lang="de-DE" sz="2400" dirty="0" err="1"/>
              <a:t>probabilities</a:t>
            </a:r>
            <a:r>
              <a:rPr lang="de-DE" sz="2400" dirty="0"/>
              <a:t>?</a:t>
            </a:r>
          </a:p>
          <a:p>
            <a:r>
              <a:rPr lang="de-DE" sz="2400" dirty="0"/>
              <a:t>Expected </a:t>
            </a:r>
            <a:r>
              <a:rPr lang="de-DE" sz="2400" dirty="0" err="1"/>
              <a:t>value</a:t>
            </a:r>
            <a:endParaRPr lang="de-DE" sz="2400" dirty="0"/>
          </a:p>
          <a:p>
            <a:r>
              <a:rPr lang="de-DE" sz="2400" dirty="0"/>
              <a:t>Bayes </a:t>
            </a:r>
            <a:r>
              <a:rPr lang="de-DE" sz="2400" dirty="0" err="1"/>
              <a:t>theorem</a:t>
            </a:r>
            <a:endParaRPr lang="de-DE" sz="2400" dirty="0"/>
          </a:p>
          <a:p>
            <a:r>
              <a:rPr lang="de-DE" sz="2400" dirty="0"/>
              <a:t>Central </a:t>
            </a:r>
            <a:r>
              <a:rPr lang="de-DE" sz="2400" dirty="0" err="1"/>
              <a:t>limit</a:t>
            </a:r>
            <a:r>
              <a:rPr lang="de-DE" sz="2400" dirty="0"/>
              <a:t> </a:t>
            </a:r>
            <a:r>
              <a:rPr lang="de-DE" sz="2400" dirty="0" err="1"/>
              <a:t>theorem</a:t>
            </a:r>
            <a:endParaRPr lang="de-DE" sz="2400" dirty="0"/>
          </a:p>
          <a:p>
            <a:r>
              <a:rPr lang="de-DE" sz="2400" dirty="0"/>
              <a:t>Law </a:t>
            </a:r>
            <a:r>
              <a:rPr lang="de-DE" sz="2400" dirty="0" err="1"/>
              <a:t>of</a:t>
            </a:r>
            <a:r>
              <a:rPr lang="de-DE" sz="2400" dirty="0"/>
              <a:t> large </a:t>
            </a:r>
            <a:r>
              <a:rPr lang="de-DE" sz="2400" dirty="0" err="1"/>
              <a:t>numbers</a:t>
            </a:r>
            <a:endParaRPr lang="de-DE" sz="2400" dirty="0"/>
          </a:p>
          <a:p>
            <a:r>
              <a:rPr lang="de-DE" sz="2400" dirty="0"/>
              <a:t>Real-</a:t>
            </a:r>
            <a:r>
              <a:rPr lang="de-DE" sz="2400" dirty="0" err="1"/>
              <a:t>life</a:t>
            </a:r>
            <a:r>
              <a:rPr lang="de-DE" sz="2400" dirty="0"/>
              <a:t> </a:t>
            </a:r>
            <a:r>
              <a:rPr lang="de-DE" sz="2400" dirty="0" err="1"/>
              <a:t>applications</a:t>
            </a:r>
            <a:endParaRPr lang="de-DE" sz="2400" dirty="0"/>
          </a:p>
        </p:txBody>
      </p:sp>
    </p:spTree>
    <p:extLst>
      <p:ext uri="{BB962C8B-B14F-4D97-AF65-F5344CB8AC3E}">
        <p14:creationId xmlns:p14="http://schemas.microsoft.com/office/powerpoint/2010/main" val="56279117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66066-74CD-4B9D-8E8E-4AC93DBD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1752600"/>
            <a:ext cx="7924800" cy="43586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4168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de-DE" dirty="0"/>
              <a:t>Hypothesis </a:t>
            </a:r>
            <a:r>
              <a:rPr lang="de-DE" dirty="0" err="1"/>
              <a:t>testing</a:t>
            </a:r>
            <a:endParaRPr lang="de-D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D266066-74CD-4B9D-8E8E-4AC93DBDB7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" y="2362201"/>
            <a:ext cx="5680362" cy="3124199"/>
          </a:xfrm>
          <a:prstGeom prst="rect">
            <a:avLst/>
          </a:prstGeom>
        </p:spPr>
      </p:pic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61AC0F94-A866-4C1C-9FAA-1B7505C50E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05600" y="2362200"/>
            <a:ext cx="5153891" cy="3124200"/>
          </a:xfrm>
        </p:spPr>
        <p:txBody>
          <a:bodyPr>
            <a:normAutofit fontScale="92500" lnSpcReduction="10000"/>
          </a:bodyPr>
          <a:lstStyle/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set</a:t>
            </a:r>
            <a:r>
              <a:rPr lang="de-DE" sz="2400" dirty="0"/>
              <a:t> </a:t>
            </a:r>
            <a:r>
              <a:rPr lang="de-DE" sz="2400" dirty="0" err="1"/>
              <a:t>up</a:t>
            </a:r>
            <a:r>
              <a:rPr lang="de-DE" sz="2400" dirty="0"/>
              <a:t> a </a:t>
            </a:r>
            <a:r>
              <a:rPr lang="de-DE" sz="2400" dirty="0" err="1"/>
              <a:t>hypothesis</a:t>
            </a:r>
            <a:r>
              <a:rPr lang="de-DE" sz="2400" dirty="0"/>
              <a:t>?</a:t>
            </a:r>
          </a:p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perform an </a:t>
            </a:r>
            <a:r>
              <a:rPr lang="de-DE" sz="2400" dirty="0" err="1"/>
              <a:t>hypothesis</a:t>
            </a:r>
            <a:r>
              <a:rPr lang="de-DE" sz="2400" dirty="0"/>
              <a:t> </a:t>
            </a:r>
            <a:r>
              <a:rPr lang="de-DE" sz="2400" dirty="0" err="1"/>
              <a:t>test</a:t>
            </a:r>
            <a:r>
              <a:rPr lang="de-DE" sz="2400" dirty="0"/>
              <a:t>?</a:t>
            </a:r>
          </a:p>
          <a:p>
            <a:r>
              <a:rPr lang="de-DE" sz="2400" dirty="0" err="1"/>
              <a:t>How</a:t>
            </a:r>
            <a:r>
              <a:rPr lang="de-DE" sz="2400" dirty="0"/>
              <a:t> </a:t>
            </a:r>
            <a:r>
              <a:rPr lang="de-DE" sz="2400" dirty="0" err="1"/>
              <a:t>to</a:t>
            </a:r>
            <a:r>
              <a:rPr lang="de-DE" sz="2400" dirty="0"/>
              <a:t> </a:t>
            </a:r>
            <a:r>
              <a:rPr lang="de-DE" sz="2400" dirty="0" err="1"/>
              <a:t>draw</a:t>
            </a:r>
            <a:r>
              <a:rPr lang="de-DE" sz="2400" dirty="0"/>
              <a:t> </a:t>
            </a:r>
            <a:r>
              <a:rPr lang="de-DE" sz="2400" dirty="0" err="1"/>
              <a:t>conclusions</a:t>
            </a:r>
            <a:r>
              <a:rPr lang="de-DE" sz="2400" dirty="0"/>
              <a:t>?</a:t>
            </a:r>
          </a:p>
          <a:p>
            <a:r>
              <a:rPr lang="de-DE" sz="2400" dirty="0"/>
              <a:t>Statistical </a:t>
            </a:r>
            <a:r>
              <a:rPr lang="de-DE" sz="2400" dirty="0" err="1"/>
              <a:t>significance</a:t>
            </a:r>
            <a:endParaRPr lang="de-DE" sz="2400" dirty="0"/>
          </a:p>
          <a:p>
            <a:r>
              <a:rPr lang="de-DE" sz="2400" dirty="0"/>
              <a:t>p-</a:t>
            </a:r>
            <a:r>
              <a:rPr lang="de-DE" sz="2400" dirty="0" err="1"/>
              <a:t>value</a:t>
            </a:r>
            <a:endParaRPr lang="de-DE" sz="2400" dirty="0"/>
          </a:p>
          <a:p>
            <a:r>
              <a:rPr lang="de-DE" sz="2400" dirty="0"/>
              <a:t>Type I / II </a:t>
            </a:r>
            <a:r>
              <a:rPr lang="de-DE" sz="2400" dirty="0" err="1"/>
              <a:t>error</a:t>
            </a:r>
            <a:endParaRPr lang="de-DE" sz="2400" dirty="0"/>
          </a:p>
          <a:p>
            <a:r>
              <a:rPr lang="de-DE" sz="2400" dirty="0"/>
              <a:t>And </a:t>
            </a:r>
            <a:r>
              <a:rPr lang="de-DE" sz="2400" dirty="0" err="1"/>
              <a:t>more</a:t>
            </a:r>
            <a:r>
              <a:rPr lang="de-DE" sz="2400" dirty="0"/>
              <a:t> </a:t>
            </a:r>
            <a:r>
              <a:rPr lang="de-DE" sz="2400" dirty="0" err="1"/>
              <a:t>topics</a:t>
            </a:r>
            <a:r>
              <a:rPr lang="de-DE" sz="2400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265400114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/>
              <a:t>Dealing with missing data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Light Condensed" panose="020B0502040204020203" pitchFamily="34" charset="0"/>
              </a:rPr>
              <a:t>What are we going to learn in this lecture?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A14F618B-2D57-4467-8B84-E050E2B24994}"/>
              </a:ext>
            </a:extLst>
          </p:cNvPr>
          <p:cNvGraphicFramePr>
            <a:graphicFrameLocks noGrp="1"/>
          </p:cNvGraphicFramePr>
          <p:nvPr>
            <p:extLst/>
          </p:nvPr>
        </p:nvGraphicFramePr>
        <p:xfrm>
          <a:off x="4076700" y="3733800"/>
          <a:ext cx="4038600" cy="2123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09650">
                  <a:extLst>
                    <a:ext uri="{9D8B030D-6E8A-4147-A177-3AD203B41FA5}">
                      <a16:colId xmlns:a16="http://schemas.microsoft.com/office/drawing/2014/main" val="1414055419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287572365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949234770"/>
                    </a:ext>
                  </a:extLst>
                </a:gridCol>
                <a:gridCol w="1009650">
                  <a:extLst>
                    <a:ext uri="{9D8B030D-6E8A-4147-A177-3AD203B41FA5}">
                      <a16:colId xmlns:a16="http://schemas.microsoft.com/office/drawing/2014/main" val="1518976339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Non-smoker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Weak smoker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Strong smoker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527016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7740874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Younger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6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7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13938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96614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/>
                        <a:t>Older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5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325091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458614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F187C5-D227-4796-8EA3-01FA2CC47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9119" y="209550"/>
            <a:ext cx="10353762" cy="970450"/>
          </a:xfrm>
        </p:spPr>
        <p:txBody>
          <a:bodyPr/>
          <a:lstStyle/>
          <a:p>
            <a:r>
              <a:rPr lang="en-US"/>
              <a:t>Dealing with missing data</a:t>
            </a:r>
            <a:endParaRPr lang="de-DE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Light Condensed" panose="020B0502040204020203" pitchFamily="34" charset="0"/>
              </a:rPr>
              <a:t>How to approach missing data?</a:t>
            </a:r>
          </a:p>
          <a:p>
            <a:endParaRPr lang="en-US" dirty="0">
              <a:latin typeface="Bahnschrift Light Condensed" panose="020B0502040204020203" pitchFamily="34" charset="0"/>
            </a:endParaRPr>
          </a:p>
          <a:p>
            <a:r>
              <a:rPr lang="en-US" dirty="0">
                <a:latin typeface="Bahnschrift Light Condensed" panose="020B0502040204020203" pitchFamily="34" charset="0"/>
              </a:rPr>
              <a:t>4 Strategies to deal with missing data</a:t>
            </a:r>
          </a:p>
        </p:txBody>
      </p:sp>
    </p:spTree>
    <p:extLst>
      <p:ext uri="{BB962C8B-B14F-4D97-AF65-F5344CB8AC3E}">
        <p14:creationId xmlns:p14="http://schemas.microsoft.com/office/powerpoint/2010/main" val="396543173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Light Condensed" panose="020B0502040204020203" pitchFamily="34" charset="0"/>
              </a:rPr>
              <a:t>Things will start basic and then get more advanced as the course progresses…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9852ED9-B762-4C60-9D45-52AE4A701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E57AB62B-95D7-43B3-9EFA-88FE3BE58B64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15617812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458B628A-ACE5-45B0-BAF2-C788036AA6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 flipV="1">
            <a:off x="-253742" y="6898670"/>
            <a:ext cx="113294" cy="72215"/>
          </a:xfrm>
          <a:prstGeom prst="rect">
            <a:avLst/>
          </a:prstGeom>
        </p:spPr>
      </p:pic>
      <p:sp>
        <p:nvSpPr>
          <p:cNvPr id="4" name="Title 1">
            <a:extLst>
              <a:ext uri="{FF2B5EF4-FFF2-40B4-BE49-F238E27FC236}">
                <a16:creationId xmlns:a16="http://schemas.microsoft.com/office/drawing/2014/main" id="{19F3EAB2-6AFD-43CE-AFDF-F4A0DC827F68}"/>
              </a:ext>
            </a:extLst>
          </p:cNvPr>
          <p:cNvSpPr txBox="1">
            <a:spLocks/>
          </p:cNvSpPr>
          <p:nvPr/>
        </p:nvSpPr>
        <p:spPr>
          <a:xfrm>
            <a:off x="919119" y="1730441"/>
            <a:ext cx="11014152" cy="277805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dirty="0">
                <a:latin typeface="Bahnschrift Light Condensed" panose="020B0502040204020203" pitchFamily="34" charset="0"/>
              </a:rPr>
              <a:t>What are we going to learn in this section?</a:t>
            </a:r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1EDE48F-FAE4-4EF1-909F-44E1E58E3A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8F396FAE-42BE-47A2-AFA1-F3E9820A6595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41030063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8D9677A-6A51-48BB-8F92-6E3D1A079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8F4FE0D2-261D-4CD5-9D0E-723D343DCF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Title 1">
            <a:extLst>
              <a:ext uri="{FF2B5EF4-FFF2-40B4-BE49-F238E27FC236}">
                <a16:creationId xmlns:a16="http://schemas.microsoft.com/office/drawing/2014/main" id="{A2D19BD0-A2C3-4D3B-AE5D-416CB02730E7}"/>
              </a:ext>
            </a:extLst>
          </p:cNvPr>
          <p:cNvSpPr txBox="1">
            <a:spLocks/>
          </p:cNvSpPr>
          <p:nvPr/>
        </p:nvSpPr>
        <p:spPr>
          <a:xfrm>
            <a:off x="1066195" y="762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/>
              <a:t>Descriptive statistics</a:t>
            </a:r>
            <a:endParaRPr lang="de-DE" dirty="0"/>
          </a:p>
        </p:txBody>
      </p:sp>
    </p:spTree>
    <p:extLst>
      <p:ext uri="{BB962C8B-B14F-4D97-AF65-F5344CB8AC3E}">
        <p14:creationId xmlns:p14="http://schemas.microsoft.com/office/powerpoint/2010/main" val="23878368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310FED-3C5B-46E0-9C3C-779E95F2B2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7424" y="2799249"/>
            <a:ext cx="10353762" cy="4058751"/>
          </a:xfrm>
        </p:spPr>
        <p:txBody>
          <a:bodyPr>
            <a:normAutofit/>
          </a:bodyPr>
          <a:lstStyle/>
          <a:p>
            <a:pPr marL="36900" indent="0">
              <a:buNone/>
            </a:pPr>
            <a:r>
              <a:rPr lang="de-DE" sz="2400" dirty="0">
                <a:solidFill>
                  <a:schemeClr val="accent1"/>
                </a:solidFill>
              </a:rPr>
              <a:t>In </a:t>
            </a:r>
            <a:r>
              <a:rPr lang="de-DE" sz="2400" dirty="0" err="1">
                <a:solidFill>
                  <a:schemeClr val="accent1"/>
                </a:solidFill>
              </a:rPr>
              <a:t>Descriptive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Statistics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we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use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measures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to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describe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key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features</a:t>
            </a:r>
            <a:r>
              <a:rPr lang="de-DE" sz="2400" dirty="0">
                <a:solidFill>
                  <a:schemeClr val="accent1"/>
                </a:solidFill>
              </a:rPr>
              <a:t> </a:t>
            </a:r>
            <a:r>
              <a:rPr lang="de-DE" sz="2400" dirty="0" err="1">
                <a:solidFill>
                  <a:schemeClr val="accent1"/>
                </a:solidFill>
              </a:rPr>
              <a:t>of</a:t>
            </a:r>
            <a:r>
              <a:rPr lang="de-DE" sz="2400" dirty="0">
                <a:solidFill>
                  <a:schemeClr val="accent1"/>
                </a:solidFill>
              </a:rPr>
              <a:t> a </a:t>
            </a:r>
            <a:r>
              <a:rPr lang="de-DE" sz="2400" dirty="0" err="1">
                <a:solidFill>
                  <a:schemeClr val="accent1"/>
                </a:solidFill>
              </a:rPr>
              <a:t>dataset</a:t>
            </a:r>
            <a:endParaRPr lang="de-DE" sz="24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045482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71D0-4250-4CE6-AC41-F124538FF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0" y="2514600"/>
          <a:ext cx="1904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862369294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 (in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6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644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218844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71D0-4250-4CE6-AC41-F124538FF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0" y="2514600"/>
          <a:ext cx="1904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862369294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 (in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6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644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DFDD6D3-E2A5-40BA-ACB8-1A85B3DE7A7F}"/>
              </a:ext>
            </a:extLst>
          </p:cNvPr>
          <p:cNvSpPr txBox="1">
            <a:spLocks/>
          </p:cNvSpPr>
          <p:nvPr/>
        </p:nvSpPr>
        <p:spPr>
          <a:xfrm>
            <a:off x="4267200" y="2540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/>
              <a:t>Average = 170</a:t>
            </a:r>
          </a:p>
        </p:txBody>
      </p:sp>
    </p:spTree>
    <p:extLst>
      <p:ext uri="{BB962C8B-B14F-4D97-AF65-F5344CB8AC3E}">
        <p14:creationId xmlns:p14="http://schemas.microsoft.com/office/powerpoint/2010/main" val="32028492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71D0-4250-4CE6-AC41-F124538FF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0" y="2514600"/>
          <a:ext cx="1904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862369294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 (in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6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6440"/>
                  </a:ext>
                </a:extLst>
              </a:tr>
            </a:tbl>
          </a:graphicData>
        </a:graphic>
      </p:graphicFrame>
      <p:sp>
        <p:nvSpPr>
          <p:cNvPr id="5" name="Title 1">
            <a:extLst>
              <a:ext uri="{FF2B5EF4-FFF2-40B4-BE49-F238E27FC236}">
                <a16:creationId xmlns:a16="http://schemas.microsoft.com/office/drawing/2014/main" id="{7DFDD6D3-E2A5-40BA-ACB8-1A85B3DE7A7F}"/>
              </a:ext>
            </a:extLst>
          </p:cNvPr>
          <p:cNvSpPr txBox="1">
            <a:spLocks/>
          </p:cNvSpPr>
          <p:nvPr/>
        </p:nvSpPr>
        <p:spPr>
          <a:xfrm>
            <a:off x="4267200" y="25400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/>
              <a:t>Average = 170</a:t>
            </a:r>
          </a:p>
        </p:txBody>
      </p:sp>
      <p:sp>
        <p:nvSpPr>
          <p:cNvPr id="6" name="Title 1">
            <a:extLst>
              <a:ext uri="{FF2B5EF4-FFF2-40B4-BE49-F238E27FC236}">
                <a16:creationId xmlns:a16="http://schemas.microsoft.com/office/drawing/2014/main" id="{D07FAC57-B1D6-45B6-A4D6-1AF5E348D573}"/>
              </a:ext>
            </a:extLst>
          </p:cNvPr>
          <p:cNvSpPr txBox="1">
            <a:spLocks/>
          </p:cNvSpPr>
          <p:nvPr/>
        </p:nvSpPr>
        <p:spPr>
          <a:xfrm>
            <a:off x="-2286000" y="353585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/>
              <a:t>Most frequent </a:t>
            </a:r>
            <a:r>
              <a:rPr lang="de-DE" sz="2500" dirty="0" err="1"/>
              <a:t>value</a:t>
            </a:r>
            <a:r>
              <a:rPr lang="de-DE" sz="2500" dirty="0"/>
              <a:t> = 171</a:t>
            </a:r>
          </a:p>
        </p:txBody>
      </p:sp>
    </p:spTree>
    <p:extLst>
      <p:ext uri="{BB962C8B-B14F-4D97-AF65-F5344CB8AC3E}">
        <p14:creationId xmlns:p14="http://schemas.microsoft.com/office/powerpoint/2010/main" val="268763892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13A0A6-4274-423E-B069-49F493377A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Descriptive</a:t>
            </a:r>
            <a:r>
              <a:rPr lang="de-DE" dirty="0"/>
              <a:t> </a:t>
            </a:r>
            <a:r>
              <a:rPr lang="de-DE" dirty="0" err="1"/>
              <a:t>statistics</a:t>
            </a:r>
            <a:endParaRPr lang="de-DE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4CC71D0-4250-4CE6-AC41-F124538FF9A7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4953000" y="2514600"/>
          <a:ext cx="1904999" cy="2961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04999">
                  <a:extLst>
                    <a:ext uri="{9D8B030D-6E8A-4147-A177-3AD203B41FA5}">
                      <a16:colId xmlns:a16="http://schemas.microsoft.com/office/drawing/2014/main" val="1862369294"/>
                    </a:ext>
                  </a:extLst>
                </a:gridCol>
              </a:tblGrid>
              <a:tr h="121603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Height (in cm)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13107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03208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1361792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164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87479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225854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94014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168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8986769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de-DE" dirty="0"/>
                        <a:t>170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33006440"/>
                  </a:ext>
                </a:extLst>
              </a:tr>
            </a:tbl>
          </a:graphicData>
        </a:graphic>
      </p:graphicFrame>
      <p:sp>
        <p:nvSpPr>
          <p:cNvPr id="6" name="Title 1">
            <a:extLst>
              <a:ext uri="{FF2B5EF4-FFF2-40B4-BE49-F238E27FC236}">
                <a16:creationId xmlns:a16="http://schemas.microsoft.com/office/drawing/2014/main" id="{D07FAC57-B1D6-45B6-A4D6-1AF5E348D573}"/>
              </a:ext>
            </a:extLst>
          </p:cNvPr>
          <p:cNvSpPr txBox="1">
            <a:spLocks/>
          </p:cNvSpPr>
          <p:nvPr/>
        </p:nvSpPr>
        <p:spPr>
          <a:xfrm>
            <a:off x="-2667000" y="303767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de-DE" sz="2500" dirty="0" err="1"/>
              <a:t>Meausures</a:t>
            </a:r>
            <a:r>
              <a:rPr lang="de-DE" sz="2500" dirty="0"/>
              <a:t> </a:t>
            </a:r>
            <a:r>
              <a:rPr lang="de-DE" sz="2500" dirty="0" err="1"/>
              <a:t>of</a:t>
            </a:r>
            <a:r>
              <a:rPr lang="de-DE" sz="2500" dirty="0"/>
              <a:t> </a:t>
            </a:r>
            <a:r>
              <a:rPr lang="de-DE" sz="2500" dirty="0" err="1"/>
              <a:t>central</a:t>
            </a:r>
            <a:r>
              <a:rPr lang="de-DE" sz="2500" dirty="0"/>
              <a:t> </a:t>
            </a:r>
            <a:r>
              <a:rPr lang="de-DE" sz="2500" dirty="0" err="1"/>
              <a:t>tendency</a:t>
            </a:r>
            <a:endParaRPr lang="de-DE" sz="2500" dirty="0"/>
          </a:p>
        </p:txBody>
      </p:sp>
    </p:spTree>
    <p:extLst>
      <p:ext uri="{BB962C8B-B14F-4D97-AF65-F5344CB8AC3E}">
        <p14:creationId xmlns:p14="http://schemas.microsoft.com/office/powerpoint/2010/main" val="296826836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F5EC4FAED17FD4FA002B715A7CB3129" ma:contentTypeVersion="18" ma:contentTypeDescription="Create a new document." ma:contentTypeScope="" ma:versionID="0c6101319a872d716316c7aef0f600e6">
  <xsd:schema xmlns:xsd="http://www.w3.org/2001/XMLSchema" xmlns:xs="http://www.w3.org/2001/XMLSchema" xmlns:p="http://schemas.microsoft.com/office/2006/metadata/properties" xmlns:ns2="92e4be8c-5aca-45ec-8e17-deab1f90d7c8" xmlns:ns3="92b31412-8c8f-44f1-a883-141cef3f34cc" targetNamespace="http://schemas.microsoft.com/office/2006/metadata/properties" ma:root="true" ma:fieldsID="90a05e0497f1fda03ba36f15561e5201" ns2:_="" ns3:_="">
    <xsd:import namespace="92e4be8c-5aca-45ec-8e17-deab1f90d7c8"/>
    <xsd:import namespace="92b31412-8c8f-44f1-a883-141cef3f34cc"/>
    <xsd:element name="properties">
      <xsd:complexType>
        <xsd:sequence>
          <xsd:element name="documentManagement">
            <xsd:complexType>
              <xsd:all>
                <xsd:element ref="ns2:SharedWithUsers" minOccurs="0"/>
                <xsd:element ref="ns2:SharedWithDetails" minOccurs="0"/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AutoKeyPoints" minOccurs="0"/>
                <xsd:element ref="ns3:MediaServiceKeyPoints" minOccurs="0"/>
                <xsd:element ref="ns3:Duration" minOccurs="0"/>
                <xsd:element ref="ns3:MediaLengthInSeconds" minOccurs="0"/>
                <xsd:element ref="ns3:MediaServiceLocation" minOccurs="0"/>
                <xsd:element ref="ns3:lcf76f155ced4ddcb4097134ff3c332f" minOccurs="0"/>
                <xsd:element ref="ns2:TaxCatchAll" minOccurs="0"/>
                <xsd:element ref="ns3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e4be8c-5aca-45ec-8e17-deab1f90d7c8" elementFormDefault="qualified">
    <xsd:import namespace="http://schemas.microsoft.com/office/2006/documentManagement/types"/>
    <xsd:import namespace="http://schemas.microsoft.com/office/infopath/2007/PartnerControls"/>
    <xsd:element name="SharedWithUsers" ma:index="8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9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4" nillable="true" ma:displayName="Taxonomy Catch All Column" ma:hidden="true" ma:list="{d795d2f5-1cbf-45cb-9409-0dc909a94953}" ma:internalName="TaxCatchAll" ma:showField="CatchAllData" ma:web="92e4be8c-5aca-45ec-8e17-deab1f90d7c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92b31412-8c8f-44f1-a883-141cef3f34c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10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11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2" nillable="true" ma:displayName="Tags" ma:internalName="MediaServiceAutoTags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4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5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6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Duration" ma:index="19" nillable="true" ma:displayName="Duration" ma:internalName="Duration">
      <xsd:simpleType>
        <xsd:restriction base="dms:Text">
          <xsd:maxLength value="255"/>
        </xsd:restriction>
      </xsd:simpleType>
    </xsd:element>
    <xsd:element name="MediaLengthInSeconds" ma:index="20" nillable="true" ma:displayName="Length (seconds)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lcf76f155ced4ddcb4097134ff3c332f" ma:index="23" nillable="true" ma:taxonomy="true" ma:internalName="lcf76f155ced4ddcb4097134ff3c332f" ma:taxonomyFieldName="MediaServiceImageTags" ma:displayName="Image Tags" ma:readOnly="false" ma:fieldId="{5cf76f15-5ced-4ddc-b409-7134ff3c332f}" ma:taxonomyMulti="true" ma:sspId="c4206cbd-ed67-49c0-b8a0-af32ee4f262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92b31412-8c8f-44f1-a883-141cef3f34cc">
      <Terms xmlns="http://schemas.microsoft.com/office/infopath/2007/PartnerControls"/>
    </lcf76f155ced4ddcb4097134ff3c332f>
    <TaxCatchAll xmlns="92e4be8c-5aca-45ec-8e17-deab1f90d7c8" xsi:nil="true"/>
    <Duration xmlns="92b31412-8c8f-44f1-a883-141cef3f34cc" xsi:nil="true"/>
  </documentManagement>
</p:properties>
</file>

<file path=customXml/itemProps1.xml><?xml version="1.0" encoding="utf-8"?>
<ds:datastoreItem xmlns:ds="http://schemas.openxmlformats.org/officeDocument/2006/customXml" ds:itemID="{5403912B-A63C-4AC5-B4FE-F8B8AA9645BD}"/>
</file>

<file path=customXml/itemProps2.xml><?xml version="1.0" encoding="utf-8"?>
<ds:datastoreItem xmlns:ds="http://schemas.openxmlformats.org/officeDocument/2006/customXml" ds:itemID="{4B59CD81-375B-4D40-8E57-EBFC2D7711A9}"/>
</file>

<file path=customXml/itemProps3.xml><?xml version="1.0" encoding="utf-8"?>
<ds:datastoreItem xmlns:ds="http://schemas.openxmlformats.org/officeDocument/2006/customXml" ds:itemID="{41013545-72A3-4261-9B63-9ABE3D799017}"/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TM04033929[[fn=Slate]]</Template>
  <TotalTime>0</TotalTime>
  <Words>248</Words>
  <Application>Microsoft Office PowerPoint</Application>
  <PresentationFormat>Widescreen</PresentationFormat>
  <Paragraphs>101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Bahnschrift Light Condensed</vt:lpstr>
      <vt:lpstr>Calisto MT</vt:lpstr>
      <vt:lpstr>Trebuchet MS</vt:lpstr>
      <vt:lpstr>Wingdings 2</vt:lpstr>
      <vt:lpstr>Slate</vt:lpstr>
      <vt:lpstr>PowerPoint Presentation</vt:lpstr>
      <vt:lpstr>PowerPoint Presentation</vt:lpstr>
      <vt:lpstr>PowerPoint Presentation</vt:lpstr>
      <vt:lpstr>PowerPoint Presentation</vt:lpstr>
      <vt:lpstr>Descriptive statistics</vt:lpstr>
      <vt:lpstr>Descriptive statistics</vt:lpstr>
      <vt:lpstr>Descriptive statistics</vt:lpstr>
      <vt:lpstr>Descriptive statistics</vt:lpstr>
      <vt:lpstr>Descriptive statistics</vt:lpstr>
      <vt:lpstr>Descriptive statistics</vt:lpstr>
      <vt:lpstr>Probability theory</vt:lpstr>
      <vt:lpstr>Probability theory</vt:lpstr>
      <vt:lpstr>Hypothesis testing</vt:lpstr>
      <vt:lpstr>Hypothesis testing</vt:lpstr>
      <vt:lpstr>Dealing with missing data</vt:lpstr>
      <vt:lpstr>Dealing with missing data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m_k=1/n ∑129_(i=1)^n▒(x_i-x ̅ )^k</dc:title>
  <dc:creator>Niko Schuler</dc:creator>
  <cp:lastModifiedBy>Nikolai Schuler</cp:lastModifiedBy>
  <cp:revision>23</cp:revision>
  <dcterms:created xsi:type="dcterms:W3CDTF">2020-09-28T09:27:50Z</dcterms:created>
  <dcterms:modified xsi:type="dcterms:W3CDTF">2022-02-21T10:53:57Z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0x010100AF5EC4FAED17FD4FA002B715A7CB3129</vt:lpwstr>
  </property>
</Properties>
</file>