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96D5-CA39-425A-B796-A8CC7225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E627-EB2E-4828-B3AD-0CD5340F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2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740" y="4448158"/>
                <a:ext cx="8140776" cy="145869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60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40" y="4448158"/>
                <a:ext cx="8140776" cy="1458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1200" y="2658412"/>
                <a:ext cx="8651576" cy="153165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60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00" y="2658412"/>
                <a:ext cx="8651576" cy="1531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4244339-75E7-4B71-9456-F0BE6FC09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59" y="445689"/>
            <a:ext cx="3637351" cy="1367611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C006942B-8EE4-4003-9329-A434C0EF1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15849" y="1991227"/>
            <a:ext cx="9440034" cy="18288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First moment</a:t>
            </a:r>
            <a:endParaRPr lang="de-DE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08CB559B-B967-4C73-831E-9B5EAD17841C}"/>
              </a:ext>
            </a:extLst>
          </p:cNvPr>
          <p:cNvSpPr txBox="1">
            <a:spLocks/>
          </p:cNvSpPr>
          <p:nvPr/>
        </p:nvSpPr>
        <p:spPr>
          <a:xfrm>
            <a:off x="-2919296" y="3673825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Second moment</a:t>
            </a:r>
            <a:endParaRPr lang="de-DE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0B174BD3-36D4-475F-844E-467FF439A0B7}"/>
              </a:ext>
            </a:extLst>
          </p:cNvPr>
          <p:cNvSpPr txBox="1">
            <a:spLocks/>
          </p:cNvSpPr>
          <p:nvPr/>
        </p:nvSpPr>
        <p:spPr>
          <a:xfrm>
            <a:off x="-2919296" y="-405563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General formula</a:t>
            </a:r>
            <a:endParaRPr lang="de-DE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8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7241" y="4260151"/>
                <a:ext cx="7393653" cy="114933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241" y="4260151"/>
                <a:ext cx="7393653" cy="1149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701" y="2470405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01" y="2470405"/>
                <a:ext cx="7857574" cy="120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4244339-75E7-4B71-9456-F0BE6FC09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761" y="257683"/>
            <a:ext cx="3303532" cy="1242098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C006942B-8EE4-4003-9329-A434C0EF1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8021" y="1943953"/>
            <a:ext cx="8573671" cy="1440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First moment</a:t>
            </a:r>
            <a:endParaRPr lang="de-DE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08CB559B-B967-4C73-831E-9B5EAD17841C}"/>
              </a:ext>
            </a:extLst>
          </p:cNvPr>
          <p:cNvSpPr txBox="1">
            <a:spLocks/>
          </p:cNvSpPr>
          <p:nvPr/>
        </p:nvSpPr>
        <p:spPr>
          <a:xfrm>
            <a:off x="-2570672" y="3694874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Second</a:t>
            </a:r>
            <a:r>
              <a:rPr lang="en-US" sz="3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moment</a:t>
            </a:r>
            <a:endParaRPr lang="de-DE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0B174BD3-36D4-475F-844E-467FF439A0B7}"/>
              </a:ext>
            </a:extLst>
          </p:cNvPr>
          <p:cNvSpPr txBox="1">
            <a:spLocks/>
          </p:cNvSpPr>
          <p:nvPr/>
        </p:nvSpPr>
        <p:spPr>
          <a:xfrm>
            <a:off x="-2620193" y="-292731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General formula</a:t>
            </a:r>
            <a:endParaRPr lang="de-DE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A517CEE-6DAA-46F9-AABB-B4623CD6E098}"/>
              </a:ext>
            </a:extLst>
          </p:cNvPr>
          <p:cNvSpPr txBox="1">
            <a:spLocks/>
          </p:cNvSpPr>
          <p:nvPr/>
        </p:nvSpPr>
        <p:spPr>
          <a:xfrm>
            <a:off x="4691829" y="2080784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Unstandardized statistical moments</a:t>
            </a:r>
            <a:endParaRPr lang="de-DE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9719" y="2466765"/>
                <a:ext cx="7393653" cy="114933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719" y="2466765"/>
                <a:ext cx="7393653" cy="1149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6174" y="1266551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174" y="1266551"/>
                <a:ext cx="7857574" cy="120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>
            <a:extLst>
              <a:ext uri="{FF2B5EF4-FFF2-40B4-BE49-F238E27FC236}">
                <a16:creationId xmlns:a16="http://schemas.microsoft.com/office/drawing/2014/main" id="{C006942B-8EE4-4003-9329-A434C0EF1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23055" y="783765"/>
            <a:ext cx="8573671" cy="1440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Mean 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Center</a:t>
            </a:r>
            <a:endParaRPr lang="de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08CB559B-B967-4C73-831E-9B5EAD17841C}"/>
              </a:ext>
            </a:extLst>
          </p:cNvPr>
          <p:cNvSpPr txBox="1">
            <a:spLocks/>
          </p:cNvSpPr>
          <p:nvPr/>
        </p:nvSpPr>
        <p:spPr>
          <a:xfrm>
            <a:off x="-2685369" y="1906653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Variance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Spread</a:t>
            </a:r>
            <a:endParaRPr lang="de-DE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A517CEE-6DAA-46F9-AABB-B4623CD6E098}"/>
              </a:ext>
            </a:extLst>
          </p:cNvPr>
          <p:cNvSpPr txBox="1">
            <a:spLocks/>
          </p:cNvSpPr>
          <p:nvPr/>
        </p:nvSpPr>
        <p:spPr>
          <a:xfrm>
            <a:off x="1716163" y="-312039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Standardized statistical moments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E2661D58-DF87-4829-933A-9817088F6ABF}"/>
              </a:ext>
            </a:extLst>
          </p:cNvPr>
          <p:cNvSpPr txBox="1">
            <a:spLocks/>
          </p:cNvSpPr>
          <p:nvPr/>
        </p:nvSpPr>
        <p:spPr>
          <a:xfrm>
            <a:off x="-1509810" y="3009958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Skewness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Dispersion asymmetry</a:t>
            </a:r>
            <a:endParaRPr lang="de-DE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E48DD39C-CCAC-49FC-BF3A-0D321C387184}"/>
              </a:ext>
            </a:extLst>
          </p:cNvPr>
          <p:cNvSpPr txBox="1">
            <a:spLocks/>
          </p:cNvSpPr>
          <p:nvPr/>
        </p:nvSpPr>
        <p:spPr>
          <a:xfrm>
            <a:off x="-2163355" y="4208537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Kurtosis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Tail "heaviness"</a:t>
            </a:r>
            <a:endParaRPr lang="de-DE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4C55A82D-0FD0-484C-B993-D6D905B8B1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4882" y="3570940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4C55A82D-0FD0-484C-B993-D6D905B8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82" y="3570940"/>
                <a:ext cx="7857574" cy="1206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1D919F1A-B574-49F2-B1C8-2C3A8620C8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4882" y="4778840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1D919F1A-B574-49F2-B1C8-2C3A8620C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82" y="4778840"/>
                <a:ext cx="7857574" cy="120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7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6174" y="1266551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174" y="1266551"/>
                <a:ext cx="7857574" cy="1206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>
            <a:extLst>
              <a:ext uri="{FF2B5EF4-FFF2-40B4-BE49-F238E27FC236}">
                <a16:creationId xmlns:a16="http://schemas.microsoft.com/office/drawing/2014/main" id="{C006942B-8EE4-4003-9329-A434C0EF1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23055" y="783765"/>
            <a:ext cx="8573671" cy="1440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Mean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Center</a:t>
            </a:r>
            <a:endParaRPr lang="de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A517CEE-6DAA-46F9-AABB-B4623CD6E098}"/>
              </a:ext>
            </a:extLst>
          </p:cNvPr>
          <p:cNvSpPr txBox="1">
            <a:spLocks/>
          </p:cNvSpPr>
          <p:nvPr/>
        </p:nvSpPr>
        <p:spPr>
          <a:xfrm>
            <a:off x="1716163" y="-312039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Standardized statistical moments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1096B-8C49-4D5E-A2D3-7EA47DF9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74" y="2917440"/>
            <a:ext cx="5113365" cy="32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1532" y="1304537"/>
                <a:ext cx="7393653" cy="114933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2" y="1304537"/>
                <a:ext cx="7393653" cy="1149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3">
            <a:extLst>
              <a:ext uri="{FF2B5EF4-FFF2-40B4-BE49-F238E27FC236}">
                <a16:creationId xmlns:a16="http://schemas.microsoft.com/office/drawing/2014/main" id="{08CB559B-B967-4C73-831E-9B5EAD17841C}"/>
              </a:ext>
            </a:extLst>
          </p:cNvPr>
          <p:cNvSpPr txBox="1">
            <a:spLocks/>
          </p:cNvSpPr>
          <p:nvPr/>
        </p:nvSpPr>
        <p:spPr>
          <a:xfrm>
            <a:off x="-2570673" y="804245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Variance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Spread</a:t>
            </a:r>
            <a:endParaRPr lang="de-DE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A517CEE-6DAA-46F9-AABB-B4623CD6E098}"/>
              </a:ext>
            </a:extLst>
          </p:cNvPr>
          <p:cNvSpPr txBox="1">
            <a:spLocks/>
          </p:cNvSpPr>
          <p:nvPr/>
        </p:nvSpPr>
        <p:spPr>
          <a:xfrm>
            <a:off x="1716163" y="-312039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Standardized statistical moments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72C39-3BD1-4650-A1C8-18F3AB98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74" y="2701521"/>
            <a:ext cx="5332575" cy="34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>
            <a:extLst>
              <a:ext uri="{FF2B5EF4-FFF2-40B4-BE49-F238E27FC236}">
                <a16:creationId xmlns:a16="http://schemas.microsoft.com/office/drawing/2014/main" id="{3A517CEE-6DAA-46F9-AABB-B4623CD6E098}"/>
              </a:ext>
            </a:extLst>
          </p:cNvPr>
          <p:cNvSpPr txBox="1">
            <a:spLocks/>
          </p:cNvSpPr>
          <p:nvPr/>
        </p:nvSpPr>
        <p:spPr>
          <a:xfrm>
            <a:off x="1716163" y="-312039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Standardized statistical moments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E2661D58-DF87-4829-933A-9817088F6ABF}"/>
              </a:ext>
            </a:extLst>
          </p:cNvPr>
          <p:cNvSpPr txBox="1">
            <a:spLocks/>
          </p:cNvSpPr>
          <p:nvPr/>
        </p:nvSpPr>
        <p:spPr>
          <a:xfrm>
            <a:off x="-1484173" y="567930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Skewness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Dispersion asymmetry</a:t>
            </a:r>
            <a:endParaRPr lang="de-DE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4C55A82D-0FD0-484C-B993-D6D905B8B1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0519" y="1128912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4C55A82D-0FD0-484C-B993-D6D905B8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19" y="1128912"/>
                <a:ext cx="7857574" cy="1206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77414B6-3497-49BD-8340-6E64DAA1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8" y="2896720"/>
            <a:ext cx="4970777" cy="3174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AE0551-A595-4D4C-9BA8-EA04B7860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906" y="2902597"/>
            <a:ext cx="4970778" cy="31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9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>
            <a:extLst>
              <a:ext uri="{FF2B5EF4-FFF2-40B4-BE49-F238E27FC236}">
                <a16:creationId xmlns:a16="http://schemas.microsoft.com/office/drawing/2014/main" id="{3A517CEE-6DAA-46F9-AABB-B4623CD6E098}"/>
              </a:ext>
            </a:extLst>
          </p:cNvPr>
          <p:cNvSpPr txBox="1">
            <a:spLocks/>
          </p:cNvSpPr>
          <p:nvPr/>
        </p:nvSpPr>
        <p:spPr>
          <a:xfrm>
            <a:off x="1716163" y="-312039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Standardized statistical moments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E48DD39C-CCAC-49FC-BF3A-0D321C387184}"/>
              </a:ext>
            </a:extLst>
          </p:cNvPr>
          <p:cNvSpPr txBox="1">
            <a:spLocks/>
          </p:cNvSpPr>
          <p:nvPr/>
        </p:nvSpPr>
        <p:spPr>
          <a:xfrm>
            <a:off x="-2000985" y="585120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Kurtosis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Tail "heaviness"</a:t>
            </a:r>
            <a:endParaRPr lang="de-DE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1D919F1A-B574-49F2-B1C8-2C3A8620C8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3248" y="1128912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1D919F1A-B574-49F2-B1C8-2C3A8620C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48" y="1128912"/>
                <a:ext cx="7857574" cy="1206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FF3D953-CA29-4B2D-9A60-E464BBF5B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35" y="2756623"/>
            <a:ext cx="5506471" cy="35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9719" y="2466765"/>
                <a:ext cx="7393653" cy="114933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solidFill>
                                        <a:schemeClr val="tx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DB0458C-4DA1-4AF8-B493-3BA433DD7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719" y="2466765"/>
                <a:ext cx="7393653" cy="1149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6174" y="1266551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5FAA589-F38C-44C1-9AE5-10EEA825B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174" y="1266551"/>
                <a:ext cx="7857574" cy="120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>
            <a:extLst>
              <a:ext uri="{FF2B5EF4-FFF2-40B4-BE49-F238E27FC236}">
                <a16:creationId xmlns:a16="http://schemas.microsoft.com/office/drawing/2014/main" id="{C006942B-8EE4-4003-9329-A434C0EF1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23055" y="783765"/>
            <a:ext cx="8573671" cy="1440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Mean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Center</a:t>
            </a:r>
            <a:endParaRPr lang="de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08CB559B-B967-4C73-831E-9B5EAD17841C}"/>
              </a:ext>
            </a:extLst>
          </p:cNvPr>
          <p:cNvSpPr txBox="1">
            <a:spLocks/>
          </p:cNvSpPr>
          <p:nvPr/>
        </p:nvSpPr>
        <p:spPr>
          <a:xfrm>
            <a:off x="-2685369" y="1906653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Variance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Spread</a:t>
            </a:r>
            <a:endParaRPr lang="de-DE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A517CEE-6DAA-46F9-AABB-B4623CD6E098}"/>
              </a:ext>
            </a:extLst>
          </p:cNvPr>
          <p:cNvSpPr txBox="1">
            <a:spLocks/>
          </p:cNvSpPr>
          <p:nvPr/>
        </p:nvSpPr>
        <p:spPr>
          <a:xfrm>
            <a:off x="1716163" y="-312039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Standardized statistical moments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E2661D58-DF87-4829-933A-9817088F6ABF}"/>
              </a:ext>
            </a:extLst>
          </p:cNvPr>
          <p:cNvSpPr txBox="1">
            <a:spLocks/>
          </p:cNvSpPr>
          <p:nvPr/>
        </p:nvSpPr>
        <p:spPr>
          <a:xfrm>
            <a:off x="-1509810" y="3009958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Skewness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Dispersion asymmetry</a:t>
            </a:r>
            <a:endParaRPr lang="de-DE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E48DD39C-CCAC-49FC-BF3A-0D321C387184}"/>
              </a:ext>
            </a:extLst>
          </p:cNvPr>
          <p:cNvSpPr txBox="1">
            <a:spLocks/>
          </p:cNvSpPr>
          <p:nvPr/>
        </p:nvSpPr>
        <p:spPr>
          <a:xfrm>
            <a:off x="-2163355" y="4208537"/>
            <a:ext cx="8573671" cy="1440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Kurtosis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Tail "heaviness"</a:t>
            </a:r>
            <a:endParaRPr lang="de-DE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4C55A82D-0FD0-484C-B993-D6D905B8B1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4065" y="3550022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4C55A82D-0FD0-484C-B993-D6D905B8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065" y="3550022"/>
                <a:ext cx="7857574" cy="1206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1D919F1A-B574-49F2-B1C8-2C3A8620C8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9" y="4766788"/>
                <a:ext cx="7857574" cy="12068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rmAutofit fontScale="4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1D919F1A-B574-49F2-B1C8-2C3A8620C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9" y="4766788"/>
                <a:ext cx="7857574" cy="120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A0F0DAA-0D34-46F4-9A5A-FACD37E5D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116" y="4948244"/>
            <a:ext cx="1843353" cy="1177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AE99B-5258-4834-910C-602395CEC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6115" y="3711892"/>
            <a:ext cx="1843354" cy="117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052893-62EC-434E-8A3E-8CF0F5FC5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071" y="2473377"/>
            <a:ext cx="1848398" cy="11803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9E3613-C6C5-4889-9A7A-4B8885459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071" y="1227192"/>
            <a:ext cx="1848398" cy="1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3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EB14741-9FD7-4BBA-8C75-DBAC98BFFB9F}"/>
</file>

<file path=customXml/itemProps2.xml><?xml version="1.0" encoding="utf-8"?>
<ds:datastoreItem xmlns:ds="http://schemas.openxmlformats.org/officeDocument/2006/customXml" ds:itemID="{3C36CB40-B743-4609-AC3E-14165117138B}"/>
</file>

<file path=customXml/itemProps3.xml><?xml version="1.0" encoding="utf-8"?>
<ds:datastoreItem xmlns:ds="http://schemas.openxmlformats.org/officeDocument/2006/customXml" ds:itemID="{561DA6BD-1E30-4CCC-8A92-790DF693509A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154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Calisto MT</vt:lpstr>
      <vt:lpstr>Cambria Math</vt:lpstr>
      <vt:lpstr>Trebuchet MS</vt:lpstr>
      <vt:lpstr>Wingdings 2</vt:lpstr>
      <vt:lpstr>Slate</vt:lpstr>
      <vt:lpstr>Statistical Moments</vt:lpstr>
      <vt:lpstr>First moment</vt:lpstr>
      <vt:lpstr>First moment</vt:lpstr>
      <vt:lpstr>Mean – Center</vt:lpstr>
      <vt:lpstr>Mean – Center</vt:lpstr>
      <vt:lpstr>PowerPoint Presentation</vt:lpstr>
      <vt:lpstr>PowerPoint Presentation</vt:lpstr>
      <vt:lpstr>PowerPoint Presentation</vt:lpstr>
      <vt:lpstr>Mean – Center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m_k=1/n ∑129_(i=1)^n▒(x_i-x ̅ )^k</dc:title>
  <dc:creator>Niko Schuler</dc:creator>
  <cp:lastModifiedBy>Nikolai Schuler</cp:lastModifiedBy>
  <cp:revision>12</cp:revision>
  <dcterms:created xsi:type="dcterms:W3CDTF">2020-09-28T09:27:50Z</dcterms:created>
  <dcterms:modified xsi:type="dcterms:W3CDTF">2022-02-21T11:34:49Z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