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drawings/drawing1.xml" ContentType="application/vnd.openxmlformats-officedocument.drawingml.chartshapes+xml"/>
  <Override PartName="/ppt/drawings/drawing7.xml" ContentType="application/vnd.openxmlformats-officedocument.drawingml.chartshapes+xml"/>
  <Override PartName="/ppt/drawings/drawing6.xml" ContentType="application/vnd.openxmlformats-officedocument.drawingml.chartshapes+xml"/>
  <Override PartName="/ppt/drawings/drawing5.xml" ContentType="application/vnd.openxmlformats-officedocument.drawingml.chartshapes+xml"/>
  <Override PartName="/ppt/drawings/drawing4.xml" ContentType="application/vnd.openxmlformats-officedocument.drawingml.chartshapes+xml"/>
  <Override PartName="/ppt/drawings/drawing3.xml" ContentType="application/vnd.openxmlformats-officedocument.drawingml.chartshapes+xml"/>
  <Override PartName="/ppt/drawings/drawing2.xml" ContentType="application/vnd.openxmlformats-officedocument.drawingml.chartshapes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olors3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hart5.xml" ContentType="application/vnd.openxmlformats-officedocument.drawingml.chart+xml"/>
  <Override PartName="/ppt/charts/colors4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4.xml" ContentType="application/vnd.ms-office.chartstyle+xml"/>
  <Override PartName="/ppt/charts/colors6.xml" ContentType="application/vnd.ms-office.chartcolorstyle+xml"/>
  <Override PartName="/ppt/charts/colors2.xml" ContentType="application/vnd.ms-office.chartcolorstyle+xml"/>
  <Override PartName="/ppt/charts/style3.xml" ContentType="application/vnd.ms-office.chartstyle+xml"/>
  <Override PartName="/ppt/theme/theme1.xml" ContentType="application/vnd.openxmlformats-officedocument.them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30" r:id="rId2"/>
    <p:sldId id="532" r:id="rId3"/>
    <p:sldId id="528" r:id="rId4"/>
    <p:sldId id="529" r:id="rId5"/>
    <p:sldId id="533" r:id="rId6"/>
    <p:sldId id="534" r:id="rId7"/>
    <p:sldId id="535" r:id="rId8"/>
    <p:sldId id="53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1" d="100"/>
          <a:sy n="111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-2σ</c:v>
                </c:pt>
                <c:pt idx="1">
                  <c:v>-1σ</c:v>
                </c:pt>
                <c:pt idx="2">
                  <c:v>0</c:v>
                </c:pt>
                <c:pt idx="3">
                  <c:v>1σ</c:v>
                </c:pt>
                <c:pt idx="4">
                  <c:v>2σ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7D-439C-A745-9DB62DA09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9039519"/>
        <c:axId val="903507679"/>
      </c:lineChart>
      <c:catAx>
        <c:axId val="759039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3507679"/>
        <c:crosses val="autoZero"/>
        <c:auto val="1"/>
        <c:lblAlgn val="ctr"/>
        <c:lblOffset val="100"/>
        <c:noMultiLvlLbl val="0"/>
      </c:catAx>
      <c:valAx>
        <c:axId val="903507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90395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-2σ</c:v>
                </c:pt>
                <c:pt idx="1">
                  <c:v>-1σ</c:v>
                </c:pt>
                <c:pt idx="2">
                  <c:v>0</c:v>
                </c:pt>
                <c:pt idx="3">
                  <c:v>1σ</c:v>
                </c:pt>
                <c:pt idx="4">
                  <c:v>2σ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7D-439C-A745-9DB62DA09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9039519"/>
        <c:axId val="903507679"/>
      </c:lineChart>
      <c:catAx>
        <c:axId val="759039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3507679"/>
        <c:crosses val="autoZero"/>
        <c:auto val="1"/>
        <c:lblAlgn val="ctr"/>
        <c:lblOffset val="100"/>
        <c:noMultiLvlLbl val="0"/>
      </c:catAx>
      <c:valAx>
        <c:axId val="903507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90395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-2σ</c:v>
                </c:pt>
                <c:pt idx="1">
                  <c:v>-1σ</c:v>
                </c:pt>
                <c:pt idx="2">
                  <c:v>0</c:v>
                </c:pt>
                <c:pt idx="3">
                  <c:v>1σ</c:v>
                </c:pt>
                <c:pt idx="4">
                  <c:v>2σ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7D-439C-A745-9DB62DA09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9039519"/>
        <c:axId val="903507679"/>
      </c:lineChart>
      <c:catAx>
        <c:axId val="759039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3507679"/>
        <c:crosses val="autoZero"/>
        <c:auto val="1"/>
        <c:lblAlgn val="ctr"/>
        <c:lblOffset val="100"/>
        <c:noMultiLvlLbl val="0"/>
      </c:catAx>
      <c:valAx>
        <c:axId val="903507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90395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027312992125984E-2"/>
          <c:y val="3.9266154029021019E-2"/>
          <c:w val="0.93178518700787405"/>
          <c:h val="0.907318344320602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-2σ</c:v>
                </c:pt>
                <c:pt idx="1">
                  <c:v>-1σ</c:v>
                </c:pt>
                <c:pt idx="2">
                  <c:v>0</c:v>
                </c:pt>
                <c:pt idx="3">
                  <c:v>1σ</c:v>
                </c:pt>
                <c:pt idx="4">
                  <c:v>2σ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7D-439C-A745-9DB62DA09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9039519"/>
        <c:axId val="903507679"/>
      </c:lineChart>
      <c:catAx>
        <c:axId val="759039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3507679"/>
        <c:crosses val="autoZero"/>
        <c:auto val="1"/>
        <c:lblAlgn val="ctr"/>
        <c:lblOffset val="100"/>
        <c:noMultiLvlLbl val="0"/>
      </c:catAx>
      <c:valAx>
        <c:axId val="903507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90395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027312992125984E-2"/>
          <c:y val="3.9266154029021019E-2"/>
          <c:w val="0.93178518700787405"/>
          <c:h val="0.907318344320602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-2σ</c:v>
                </c:pt>
                <c:pt idx="1">
                  <c:v>-1σ</c:v>
                </c:pt>
                <c:pt idx="2">
                  <c:v>0</c:v>
                </c:pt>
                <c:pt idx="3">
                  <c:v>1σ</c:v>
                </c:pt>
                <c:pt idx="4">
                  <c:v>2σ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7D-439C-A745-9DB62DA09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9039519"/>
        <c:axId val="903507679"/>
      </c:lineChart>
      <c:catAx>
        <c:axId val="759039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3507679"/>
        <c:crosses val="autoZero"/>
        <c:auto val="1"/>
        <c:lblAlgn val="ctr"/>
        <c:lblOffset val="100"/>
        <c:noMultiLvlLbl val="0"/>
      </c:catAx>
      <c:valAx>
        <c:axId val="903507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90395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027312992125984E-2"/>
          <c:y val="3.9266154029021019E-2"/>
          <c:w val="0.93178518700787405"/>
          <c:h val="0.907318344320602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-2σ</c:v>
                </c:pt>
                <c:pt idx="1">
                  <c:v>-1σ</c:v>
                </c:pt>
                <c:pt idx="2">
                  <c:v>0</c:v>
                </c:pt>
                <c:pt idx="3">
                  <c:v>1σ</c:v>
                </c:pt>
                <c:pt idx="4">
                  <c:v>2σ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7D-439C-A745-9DB62DA09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9039519"/>
        <c:axId val="903507679"/>
      </c:lineChart>
      <c:catAx>
        <c:axId val="759039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3507679"/>
        <c:crosses val="autoZero"/>
        <c:auto val="1"/>
        <c:lblAlgn val="ctr"/>
        <c:lblOffset val="100"/>
        <c:noMultiLvlLbl val="0"/>
      </c:catAx>
      <c:valAx>
        <c:axId val="903507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90395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027312992125984E-2"/>
          <c:y val="3.9266154029021019E-2"/>
          <c:w val="0.93178518700787405"/>
          <c:h val="0.907318344320602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-2σ</c:v>
                </c:pt>
                <c:pt idx="1">
                  <c:v>-1σ</c:v>
                </c:pt>
                <c:pt idx="2">
                  <c:v>0</c:v>
                </c:pt>
                <c:pt idx="3">
                  <c:v>1σ</c:v>
                </c:pt>
                <c:pt idx="4">
                  <c:v>2σ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7D-439C-A745-9DB62DA09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9039519"/>
        <c:axId val="903507679"/>
      </c:lineChart>
      <c:catAx>
        <c:axId val="759039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3507679"/>
        <c:crosses val="autoZero"/>
        <c:auto val="1"/>
        <c:lblAlgn val="ctr"/>
        <c:lblOffset val="100"/>
        <c:noMultiLvlLbl val="0"/>
      </c:catAx>
      <c:valAx>
        <c:axId val="903507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90395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0.07031</cdr:x>
      <cdr:y>0.92607</cdr:y>
    </cdr:from>
    <cdr:to>
      <cdr:x>0.95625</cdr:x>
      <cdr:y>0.93443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DD17950A-4A39-4AE6-A715-D3C6C210232E}"/>
            </a:ext>
          </a:extLst>
        </cdr:cNvPr>
        <cdr:cNvSpPr/>
      </cdr:nvSpPr>
      <cdr:spPr>
        <a:xfrm xmlns:a="http://schemas.openxmlformats.org/drawingml/2006/main">
          <a:off x="571500" y="5064191"/>
          <a:ext cx="7200900" cy="45719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de-DE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0.07031</cdr:x>
      <cdr:y>0.92607</cdr:y>
    </cdr:from>
    <cdr:to>
      <cdr:x>0.95625</cdr:x>
      <cdr:y>0.93443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DD17950A-4A39-4AE6-A715-D3C6C210232E}"/>
            </a:ext>
          </a:extLst>
        </cdr:cNvPr>
        <cdr:cNvSpPr/>
      </cdr:nvSpPr>
      <cdr:spPr>
        <a:xfrm xmlns:a="http://schemas.openxmlformats.org/drawingml/2006/main">
          <a:off x="571500" y="5064191"/>
          <a:ext cx="7200900" cy="45719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de-DE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0.07031</cdr:x>
      <cdr:y>0.92607</cdr:y>
    </cdr:from>
    <cdr:to>
      <cdr:x>0.95625</cdr:x>
      <cdr:y>0.93443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DD17950A-4A39-4AE6-A715-D3C6C210232E}"/>
            </a:ext>
          </a:extLst>
        </cdr:cNvPr>
        <cdr:cNvSpPr/>
      </cdr:nvSpPr>
      <cdr:spPr>
        <a:xfrm xmlns:a="http://schemas.openxmlformats.org/drawingml/2006/main">
          <a:off x="571500" y="5064191"/>
          <a:ext cx="7200900" cy="45719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de-DE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0.07461</cdr:x>
      <cdr:y>0.92831</cdr:y>
    </cdr:from>
    <cdr:to>
      <cdr:x>0.95156</cdr:x>
      <cdr:y>0.94449</cdr:y>
    </cdr:to>
    <cdr:sp macro="" textlink="">
      <cdr:nvSpPr>
        <cdr:cNvPr id="19" name="Rectangle 18">
          <a:extLst xmlns:a="http://schemas.openxmlformats.org/drawingml/2006/main">
            <a:ext uri="{FF2B5EF4-FFF2-40B4-BE49-F238E27FC236}">
              <a16:creationId xmlns:a16="http://schemas.microsoft.com/office/drawing/2014/main" id="{A60F5CA4-54CB-43EB-BD97-19C41068E4B6}"/>
            </a:ext>
          </a:extLst>
        </cdr:cNvPr>
        <cdr:cNvSpPr/>
      </cdr:nvSpPr>
      <cdr:spPr>
        <a:xfrm xmlns:a="http://schemas.openxmlformats.org/drawingml/2006/main">
          <a:off x="606414" y="5064191"/>
          <a:ext cx="7127886" cy="88247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0.07461</cdr:x>
      <cdr:y>0.92831</cdr:y>
    </cdr:from>
    <cdr:to>
      <cdr:x>0.95156</cdr:x>
      <cdr:y>0.94449</cdr:y>
    </cdr:to>
    <cdr:sp macro="" textlink="">
      <cdr:nvSpPr>
        <cdr:cNvPr id="19" name="Rectangle 18">
          <a:extLst xmlns:a="http://schemas.openxmlformats.org/drawingml/2006/main">
            <a:ext uri="{FF2B5EF4-FFF2-40B4-BE49-F238E27FC236}">
              <a16:creationId xmlns:a16="http://schemas.microsoft.com/office/drawing/2014/main" id="{A60F5CA4-54CB-43EB-BD97-19C41068E4B6}"/>
            </a:ext>
          </a:extLst>
        </cdr:cNvPr>
        <cdr:cNvSpPr/>
      </cdr:nvSpPr>
      <cdr:spPr>
        <a:xfrm xmlns:a="http://schemas.openxmlformats.org/drawingml/2006/main">
          <a:off x="606414" y="5064191"/>
          <a:ext cx="7127886" cy="88247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0.07461</cdr:x>
      <cdr:y>0.92831</cdr:y>
    </cdr:from>
    <cdr:to>
      <cdr:x>0.95156</cdr:x>
      <cdr:y>0.94449</cdr:y>
    </cdr:to>
    <cdr:sp macro="" textlink="">
      <cdr:nvSpPr>
        <cdr:cNvPr id="19" name="Rectangle 18">
          <a:extLst xmlns:a="http://schemas.openxmlformats.org/drawingml/2006/main">
            <a:ext uri="{FF2B5EF4-FFF2-40B4-BE49-F238E27FC236}">
              <a16:creationId xmlns:a16="http://schemas.microsoft.com/office/drawing/2014/main" id="{A60F5CA4-54CB-43EB-BD97-19C41068E4B6}"/>
            </a:ext>
          </a:extLst>
        </cdr:cNvPr>
        <cdr:cNvSpPr/>
      </cdr:nvSpPr>
      <cdr:spPr>
        <a:xfrm xmlns:a="http://schemas.openxmlformats.org/drawingml/2006/main">
          <a:off x="606414" y="5064191"/>
          <a:ext cx="7127886" cy="88247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0.07461</cdr:x>
      <cdr:y>0.92831</cdr:y>
    </cdr:from>
    <cdr:to>
      <cdr:x>0.95156</cdr:x>
      <cdr:y>0.94449</cdr:y>
    </cdr:to>
    <cdr:sp macro="" textlink="">
      <cdr:nvSpPr>
        <cdr:cNvPr id="19" name="Rectangle 18">
          <a:extLst xmlns:a="http://schemas.openxmlformats.org/drawingml/2006/main">
            <a:ext uri="{FF2B5EF4-FFF2-40B4-BE49-F238E27FC236}">
              <a16:creationId xmlns:a16="http://schemas.microsoft.com/office/drawing/2014/main" id="{A60F5CA4-54CB-43EB-BD97-19C41068E4B6}"/>
            </a:ext>
          </a:extLst>
        </cdr:cNvPr>
        <cdr:cNvSpPr/>
      </cdr:nvSpPr>
      <cdr:spPr>
        <a:xfrm xmlns:a="http://schemas.openxmlformats.org/drawingml/2006/main">
          <a:off x="606414" y="5064191"/>
          <a:ext cx="7127886" cy="88247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36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74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61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6873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64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81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30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01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0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4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84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24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1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9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98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7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8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559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7CF07A-6C88-4305-B276-8C0433178F7C}"/>
              </a:ext>
            </a:extLst>
          </p:cNvPr>
          <p:cNvSpPr/>
          <p:nvPr/>
        </p:nvSpPr>
        <p:spPr>
          <a:xfrm>
            <a:off x="2476500" y="3315026"/>
            <a:ext cx="7239000" cy="2643741"/>
          </a:xfrm>
          <a:custGeom>
            <a:avLst/>
            <a:gdLst>
              <a:gd name="connsiteX0" fmla="*/ 0 w 5486400"/>
              <a:gd name="connsiteY0" fmla="*/ 2743200 h 2743200"/>
              <a:gd name="connsiteX1" fmla="*/ 2743200 w 5486400"/>
              <a:gd name="connsiteY1" fmla="*/ 0 h 2743200"/>
              <a:gd name="connsiteX2" fmla="*/ 5486400 w 5486400"/>
              <a:gd name="connsiteY2" fmla="*/ 2743200 h 2743200"/>
              <a:gd name="connsiteX3" fmla="*/ 0 w 5486400"/>
              <a:gd name="connsiteY3" fmla="*/ 2743200 h 2743200"/>
              <a:gd name="connsiteX0" fmla="*/ 59787 w 5605974"/>
              <a:gd name="connsiteY0" fmla="*/ 2743200 h 2743200"/>
              <a:gd name="connsiteX1" fmla="*/ 2802987 w 5605974"/>
              <a:gd name="connsiteY1" fmla="*/ 0 h 2743200"/>
              <a:gd name="connsiteX2" fmla="*/ 5546187 w 5605974"/>
              <a:gd name="connsiteY2" fmla="*/ 2743200 h 2743200"/>
              <a:gd name="connsiteX3" fmla="*/ 59787 w 5605974"/>
              <a:gd name="connsiteY3" fmla="*/ 2743200 h 2743200"/>
              <a:gd name="connsiteX0" fmla="*/ 0 w 5546187"/>
              <a:gd name="connsiteY0" fmla="*/ 2743200 h 2743224"/>
              <a:gd name="connsiteX1" fmla="*/ 2743200 w 5546187"/>
              <a:gd name="connsiteY1" fmla="*/ 0 h 2743224"/>
              <a:gd name="connsiteX2" fmla="*/ 5486400 w 5546187"/>
              <a:gd name="connsiteY2" fmla="*/ 2743200 h 2743224"/>
              <a:gd name="connsiteX3" fmla="*/ 0 w 5546187"/>
              <a:gd name="connsiteY3" fmla="*/ 2743200 h 2743224"/>
              <a:gd name="connsiteX0" fmla="*/ 0 w 5486400"/>
              <a:gd name="connsiteY0" fmla="*/ 2743200 h 2743224"/>
              <a:gd name="connsiteX1" fmla="*/ 2743200 w 5486400"/>
              <a:gd name="connsiteY1" fmla="*/ 0 h 2743224"/>
              <a:gd name="connsiteX2" fmla="*/ 5486400 w 5486400"/>
              <a:gd name="connsiteY2" fmla="*/ 2743200 h 2743224"/>
              <a:gd name="connsiteX3" fmla="*/ 0 w 5486400"/>
              <a:gd name="connsiteY3" fmla="*/ 2743200 h 2743224"/>
              <a:gd name="connsiteX0" fmla="*/ 0 w 5486400"/>
              <a:gd name="connsiteY0" fmla="*/ 2743200 h 2743200"/>
              <a:gd name="connsiteX1" fmla="*/ 2743200 w 5486400"/>
              <a:gd name="connsiteY1" fmla="*/ 0 h 2743200"/>
              <a:gd name="connsiteX2" fmla="*/ 5486400 w 5486400"/>
              <a:gd name="connsiteY2" fmla="*/ 2743200 h 2743200"/>
              <a:gd name="connsiteX3" fmla="*/ 0 w 5486400"/>
              <a:gd name="connsiteY3" fmla="*/ 2743200 h 2743200"/>
              <a:gd name="connsiteX0" fmla="*/ 0 w 5486400"/>
              <a:gd name="connsiteY0" fmla="*/ 2743200 h 2743224"/>
              <a:gd name="connsiteX1" fmla="*/ 2743200 w 5486400"/>
              <a:gd name="connsiteY1" fmla="*/ 0 h 2743224"/>
              <a:gd name="connsiteX2" fmla="*/ 5486400 w 5486400"/>
              <a:gd name="connsiteY2" fmla="*/ 2743200 h 2743224"/>
              <a:gd name="connsiteX3" fmla="*/ 0 w 5486400"/>
              <a:gd name="connsiteY3" fmla="*/ 2743200 h 274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743224">
                <a:moveTo>
                  <a:pt x="0" y="2743200"/>
                </a:moveTo>
                <a:cubicBezTo>
                  <a:pt x="1316355" y="2743200"/>
                  <a:pt x="1828800" y="0"/>
                  <a:pt x="2743200" y="0"/>
                </a:cubicBezTo>
                <a:cubicBezTo>
                  <a:pt x="3657600" y="0"/>
                  <a:pt x="4097856" y="2752725"/>
                  <a:pt x="5486400" y="2743200"/>
                </a:cubicBezTo>
                <a:lnTo>
                  <a:pt x="0" y="2743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C2A1E8C-C504-455B-B76B-CD85BE455C7E}"/>
              </a:ext>
            </a:extLst>
          </p:cNvPr>
          <p:cNvSpPr txBox="1">
            <a:spLocks/>
          </p:cNvSpPr>
          <p:nvPr/>
        </p:nvSpPr>
        <p:spPr>
          <a:xfrm>
            <a:off x="919119" y="899233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Important p-z-pairs</a:t>
            </a:r>
            <a:endParaRPr kumimoji="0" lang="de-DE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2068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Normal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7CF07A-6C88-4305-B276-8C0433178F7C}"/>
              </a:ext>
            </a:extLst>
          </p:cNvPr>
          <p:cNvSpPr/>
          <p:nvPr/>
        </p:nvSpPr>
        <p:spPr>
          <a:xfrm>
            <a:off x="2476500" y="3352800"/>
            <a:ext cx="7239000" cy="2643741"/>
          </a:xfrm>
          <a:custGeom>
            <a:avLst/>
            <a:gdLst>
              <a:gd name="connsiteX0" fmla="*/ 0 w 5486400"/>
              <a:gd name="connsiteY0" fmla="*/ 2743200 h 2743200"/>
              <a:gd name="connsiteX1" fmla="*/ 2743200 w 5486400"/>
              <a:gd name="connsiteY1" fmla="*/ 0 h 2743200"/>
              <a:gd name="connsiteX2" fmla="*/ 5486400 w 5486400"/>
              <a:gd name="connsiteY2" fmla="*/ 2743200 h 2743200"/>
              <a:gd name="connsiteX3" fmla="*/ 0 w 5486400"/>
              <a:gd name="connsiteY3" fmla="*/ 2743200 h 2743200"/>
              <a:gd name="connsiteX0" fmla="*/ 59787 w 5605974"/>
              <a:gd name="connsiteY0" fmla="*/ 2743200 h 2743200"/>
              <a:gd name="connsiteX1" fmla="*/ 2802987 w 5605974"/>
              <a:gd name="connsiteY1" fmla="*/ 0 h 2743200"/>
              <a:gd name="connsiteX2" fmla="*/ 5546187 w 5605974"/>
              <a:gd name="connsiteY2" fmla="*/ 2743200 h 2743200"/>
              <a:gd name="connsiteX3" fmla="*/ 59787 w 5605974"/>
              <a:gd name="connsiteY3" fmla="*/ 2743200 h 2743200"/>
              <a:gd name="connsiteX0" fmla="*/ 0 w 5546187"/>
              <a:gd name="connsiteY0" fmla="*/ 2743200 h 2743224"/>
              <a:gd name="connsiteX1" fmla="*/ 2743200 w 5546187"/>
              <a:gd name="connsiteY1" fmla="*/ 0 h 2743224"/>
              <a:gd name="connsiteX2" fmla="*/ 5486400 w 5546187"/>
              <a:gd name="connsiteY2" fmla="*/ 2743200 h 2743224"/>
              <a:gd name="connsiteX3" fmla="*/ 0 w 5546187"/>
              <a:gd name="connsiteY3" fmla="*/ 2743200 h 2743224"/>
              <a:gd name="connsiteX0" fmla="*/ 0 w 5486400"/>
              <a:gd name="connsiteY0" fmla="*/ 2743200 h 2743224"/>
              <a:gd name="connsiteX1" fmla="*/ 2743200 w 5486400"/>
              <a:gd name="connsiteY1" fmla="*/ 0 h 2743224"/>
              <a:gd name="connsiteX2" fmla="*/ 5486400 w 5486400"/>
              <a:gd name="connsiteY2" fmla="*/ 2743200 h 2743224"/>
              <a:gd name="connsiteX3" fmla="*/ 0 w 5486400"/>
              <a:gd name="connsiteY3" fmla="*/ 2743200 h 2743224"/>
              <a:gd name="connsiteX0" fmla="*/ 0 w 5486400"/>
              <a:gd name="connsiteY0" fmla="*/ 2743200 h 2743200"/>
              <a:gd name="connsiteX1" fmla="*/ 2743200 w 5486400"/>
              <a:gd name="connsiteY1" fmla="*/ 0 h 2743200"/>
              <a:gd name="connsiteX2" fmla="*/ 5486400 w 5486400"/>
              <a:gd name="connsiteY2" fmla="*/ 2743200 h 2743200"/>
              <a:gd name="connsiteX3" fmla="*/ 0 w 5486400"/>
              <a:gd name="connsiteY3" fmla="*/ 2743200 h 2743200"/>
              <a:gd name="connsiteX0" fmla="*/ 0 w 5486400"/>
              <a:gd name="connsiteY0" fmla="*/ 2743200 h 2743224"/>
              <a:gd name="connsiteX1" fmla="*/ 2743200 w 5486400"/>
              <a:gd name="connsiteY1" fmla="*/ 0 h 2743224"/>
              <a:gd name="connsiteX2" fmla="*/ 5486400 w 5486400"/>
              <a:gd name="connsiteY2" fmla="*/ 2743200 h 2743224"/>
              <a:gd name="connsiteX3" fmla="*/ 0 w 5486400"/>
              <a:gd name="connsiteY3" fmla="*/ 2743200 h 274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743224">
                <a:moveTo>
                  <a:pt x="0" y="2743200"/>
                </a:moveTo>
                <a:cubicBezTo>
                  <a:pt x="1316355" y="2743200"/>
                  <a:pt x="1828800" y="0"/>
                  <a:pt x="2743200" y="0"/>
                </a:cubicBezTo>
                <a:cubicBezTo>
                  <a:pt x="3657600" y="0"/>
                  <a:pt x="4097856" y="2752725"/>
                  <a:pt x="5486400" y="2743200"/>
                </a:cubicBezTo>
                <a:lnTo>
                  <a:pt x="0" y="2743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22C941A4-4FA7-4C1F-A562-BD187FBD915E}"/>
              </a:ext>
            </a:extLst>
          </p:cNvPr>
          <p:cNvGraphicFramePr/>
          <p:nvPr/>
        </p:nvGraphicFramePr>
        <p:xfrm>
          <a:off x="1905000" y="932350"/>
          <a:ext cx="8128000" cy="5468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0818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Normal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7CF07A-6C88-4305-B276-8C0433178F7C}"/>
              </a:ext>
            </a:extLst>
          </p:cNvPr>
          <p:cNvSpPr/>
          <p:nvPr/>
        </p:nvSpPr>
        <p:spPr>
          <a:xfrm>
            <a:off x="2476500" y="3352800"/>
            <a:ext cx="7239000" cy="2643741"/>
          </a:xfrm>
          <a:custGeom>
            <a:avLst/>
            <a:gdLst>
              <a:gd name="connsiteX0" fmla="*/ 0 w 5486400"/>
              <a:gd name="connsiteY0" fmla="*/ 2743200 h 2743200"/>
              <a:gd name="connsiteX1" fmla="*/ 2743200 w 5486400"/>
              <a:gd name="connsiteY1" fmla="*/ 0 h 2743200"/>
              <a:gd name="connsiteX2" fmla="*/ 5486400 w 5486400"/>
              <a:gd name="connsiteY2" fmla="*/ 2743200 h 2743200"/>
              <a:gd name="connsiteX3" fmla="*/ 0 w 5486400"/>
              <a:gd name="connsiteY3" fmla="*/ 2743200 h 2743200"/>
              <a:gd name="connsiteX0" fmla="*/ 59787 w 5605974"/>
              <a:gd name="connsiteY0" fmla="*/ 2743200 h 2743200"/>
              <a:gd name="connsiteX1" fmla="*/ 2802987 w 5605974"/>
              <a:gd name="connsiteY1" fmla="*/ 0 h 2743200"/>
              <a:gd name="connsiteX2" fmla="*/ 5546187 w 5605974"/>
              <a:gd name="connsiteY2" fmla="*/ 2743200 h 2743200"/>
              <a:gd name="connsiteX3" fmla="*/ 59787 w 5605974"/>
              <a:gd name="connsiteY3" fmla="*/ 2743200 h 2743200"/>
              <a:gd name="connsiteX0" fmla="*/ 0 w 5546187"/>
              <a:gd name="connsiteY0" fmla="*/ 2743200 h 2743224"/>
              <a:gd name="connsiteX1" fmla="*/ 2743200 w 5546187"/>
              <a:gd name="connsiteY1" fmla="*/ 0 h 2743224"/>
              <a:gd name="connsiteX2" fmla="*/ 5486400 w 5546187"/>
              <a:gd name="connsiteY2" fmla="*/ 2743200 h 2743224"/>
              <a:gd name="connsiteX3" fmla="*/ 0 w 5546187"/>
              <a:gd name="connsiteY3" fmla="*/ 2743200 h 2743224"/>
              <a:gd name="connsiteX0" fmla="*/ 0 w 5486400"/>
              <a:gd name="connsiteY0" fmla="*/ 2743200 h 2743224"/>
              <a:gd name="connsiteX1" fmla="*/ 2743200 w 5486400"/>
              <a:gd name="connsiteY1" fmla="*/ 0 h 2743224"/>
              <a:gd name="connsiteX2" fmla="*/ 5486400 w 5486400"/>
              <a:gd name="connsiteY2" fmla="*/ 2743200 h 2743224"/>
              <a:gd name="connsiteX3" fmla="*/ 0 w 5486400"/>
              <a:gd name="connsiteY3" fmla="*/ 2743200 h 2743224"/>
              <a:gd name="connsiteX0" fmla="*/ 0 w 5486400"/>
              <a:gd name="connsiteY0" fmla="*/ 2743200 h 2743200"/>
              <a:gd name="connsiteX1" fmla="*/ 2743200 w 5486400"/>
              <a:gd name="connsiteY1" fmla="*/ 0 h 2743200"/>
              <a:gd name="connsiteX2" fmla="*/ 5486400 w 5486400"/>
              <a:gd name="connsiteY2" fmla="*/ 2743200 h 2743200"/>
              <a:gd name="connsiteX3" fmla="*/ 0 w 5486400"/>
              <a:gd name="connsiteY3" fmla="*/ 2743200 h 2743200"/>
              <a:gd name="connsiteX0" fmla="*/ 0 w 5486400"/>
              <a:gd name="connsiteY0" fmla="*/ 2743200 h 2743224"/>
              <a:gd name="connsiteX1" fmla="*/ 2743200 w 5486400"/>
              <a:gd name="connsiteY1" fmla="*/ 0 h 2743224"/>
              <a:gd name="connsiteX2" fmla="*/ 5486400 w 5486400"/>
              <a:gd name="connsiteY2" fmla="*/ 2743200 h 2743224"/>
              <a:gd name="connsiteX3" fmla="*/ 0 w 5486400"/>
              <a:gd name="connsiteY3" fmla="*/ 2743200 h 274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743224">
                <a:moveTo>
                  <a:pt x="0" y="2743200"/>
                </a:moveTo>
                <a:cubicBezTo>
                  <a:pt x="1316355" y="2743200"/>
                  <a:pt x="1828800" y="0"/>
                  <a:pt x="2743200" y="0"/>
                </a:cubicBezTo>
                <a:cubicBezTo>
                  <a:pt x="3657600" y="0"/>
                  <a:pt x="4097856" y="2752725"/>
                  <a:pt x="5486400" y="2743200"/>
                </a:cubicBezTo>
                <a:lnTo>
                  <a:pt x="0" y="2743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22C941A4-4FA7-4C1F-A562-BD187FBD915E}"/>
              </a:ext>
            </a:extLst>
          </p:cNvPr>
          <p:cNvGraphicFramePr/>
          <p:nvPr>
            <p:extLst/>
          </p:nvPr>
        </p:nvGraphicFramePr>
        <p:xfrm>
          <a:off x="1905000" y="932350"/>
          <a:ext cx="8128000" cy="5468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150244-759B-42C9-9223-D1F21FE66A75}"/>
              </a:ext>
            </a:extLst>
          </p:cNvPr>
          <p:cNvCxnSpPr>
            <a:cxnSpLocks/>
          </p:cNvCxnSpPr>
          <p:nvPr/>
        </p:nvCxnSpPr>
        <p:spPr>
          <a:xfrm flipV="1">
            <a:off x="7620000" y="4671461"/>
            <a:ext cx="0" cy="1348339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000785D-53EC-447D-8C17-5BAE540F1166}"/>
              </a:ext>
            </a:extLst>
          </p:cNvPr>
          <p:cNvSpPr/>
          <p:nvPr/>
        </p:nvSpPr>
        <p:spPr>
          <a:xfrm>
            <a:off x="7379962" y="4161251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12123">
                    <a:lumMod val="10000"/>
                    <a:lumOff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84.1%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3544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19" y="253784"/>
            <a:ext cx="10353762" cy="970450"/>
          </a:xfrm>
        </p:spPr>
        <p:txBody>
          <a:bodyPr/>
          <a:lstStyle/>
          <a:p>
            <a:r>
              <a:rPr lang="en-US" dirty="0"/>
              <a:t>Normal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7CF07A-6C88-4305-B276-8C0433178F7C}"/>
              </a:ext>
            </a:extLst>
          </p:cNvPr>
          <p:cNvSpPr/>
          <p:nvPr/>
        </p:nvSpPr>
        <p:spPr>
          <a:xfrm>
            <a:off x="2286000" y="1828800"/>
            <a:ext cx="7239000" cy="2643741"/>
          </a:xfrm>
          <a:custGeom>
            <a:avLst/>
            <a:gdLst>
              <a:gd name="connsiteX0" fmla="*/ 0 w 5486400"/>
              <a:gd name="connsiteY0" fmla="*/ 2743200 h 2743200"/>
              <a:gd name="connsiteX1" fmla="*/ 2743200 w 5486400"/>
              <a:gd name="connsiteY1" fmla="*/ 0 h 2743200"/>
              <a:gd name="connsiteX2" fmla="*/ 5486400 w 5486400"/>
              <a:gd name="connsiteY2" fmla="*/ 2743200 h 2743200"/>
              <a:gd name="connsiteX3" fmla="*/ 0 w 5486400"/>
              <a:gd name="connsiteY3" fmla="*/ 2743200 h 2743200"/>
              <a:gd name="connsiteX0" fmla="*/ 59787 w 5605974"/>
              <a:gd name="connsiteY0" fmla="*/ 2743200 h 2743200"/>
              <a:gd name="connsiteX1" fmla="*/ 2802987 w 5605974"/>
              <a:gd name="connsiteY1" fmla="*/ 0 h 2743200"/>
              <a:gd name="connsiteX2" fmla="*/ 5546187 w 5605974"/>
              <a:gd name="connsiteY2" fmla="*/ 2743200 h 2743200"/>
              <a:gd name="connsiteX3" fmla="*/ 59787 w 5605974"/>
              <a:gd name="connsiteY3" fmla="*/ 2743200 h 2743200"/>
              <a:gd name="connsiteX0" fmla="*/ 0 w 5546187"/>
              <a:gd name="connsiteY0" fmla="*/ 2743200 h 2743224"/>
              <a:gd name="connsiteX1" fmla="*/ 2743200 w 5546187"/>
              <a:gd name="connsiteY1" fmla="*/ 0 h 2743224"/>
              <a:gd name="connsiteX2" fmla="*/ 5486400 w 5546187"/>
              <a:gd name="connsiteY2" fmla="*/ 2743200 h 2743224"/>
              <a:gd name="connsiteX3" fmla="*/ 0 w 5546187"/>
              <a:gd name="connsiteY3" fmla="*/ 2743200 h 2743224"/>
              <a:gd name="connsiteX0" fmla="*/ 0 w 5486400"/>
              <a:gd name="connsiteY0" fmla="*/ 2743200 h 2743224"/>
              <a:gd name="connsiteX1" fmla="*/ 2743200 w 5486400"/>
              <a:gd name="connsiteY1" fmla="*/ 0 h 2743224"/>
              <a:gd name="connsiteX2" fmla="*/ 5486400 w 5486400"/>
              <a:gd name="connsiteY2" fmla="*/ 2743200 h 2743224"/>
              <a:gd name="connsiteX3" fmla="*/ 0 w 5486400"/>
              <a:gd name="connsiteY3" fmla="*/ 2743200 h 2743224"/>
              <a:gd name="connsiteX0" fmla="*/ 0 w 5486400"/>
              <a:gd name="connsiteY0" fmla="*/ 2743200 h 2743200"/>
              <a:gd name="connsiteX1" fmla="*/ 2743200 w 5486400"/>
              <a:gd name="connsiteY1" fmla="*/ 0 h 2743200"/>
              <a:gd name="connsiteX2" fmla="*/ 5486400 w 5486400"/>
              <a:gd name="connsiteY2" fmla="*/ 2743200 h 2743200"/>
              <a:gd name="connsiteX3" fmla="*/ 0 w 5486400"/>
              <a:gd name="connsiteY3" fmla="*/ 2743200 h 2743200"/>
              <a:gd name="connsiteX0" fmla="*/ 0 w 5486400"/>
              <a:gd name="connsiteY0" fmla="*/ 2743200 h 2743224"/>
              <a:gd name="connsiteX1" fmla="*/ 2743200 w 5486400"/>
              <a:gd name="connsiteY1" fmla="*/ 0 h 2743224"/>
              <a:gd name="connsiteX2" fmla="*/ 5486400 w 5486400"/>
              <a:gd name="connsiteY2" fmla="*/ 2743200 h 2743224"/>
              <a:gd name="connsiteX3" fmla="*/ 0 w 5486400"/>
              <a:gd name="connsiteY3" fmla="*/ 2743200 h 274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743224">
                <a:moveTo>
                  <a:pt x="0" y="2743200"/>
                </a:moveTo>
                <a:cubicBezTo>
                  <a:pt x="1316355" y="2743200"/>
                  <a:pt x="1828800" y="0"/>
                  <a:pt x="2743200" y="0"/>
                </a:cubicBezTo>
                <a:cubicBezTo>
                  <a:pt x="3657600" y="0"/>
                  <a:pt x="4097856" y="2752725"/>
                  <a:pt x="5486400" y="2743200"/>
                </a:cubicBezTo>
                <a:lnTo>
                  <a:pt x="0" y="2743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22C941A4-4FA7-4C1F-A562-BD187FBD915E}"/>
              </a:ext>
            </a:extLst>
          </p:cNvPr>
          <p:cNvGraphicFramePr/>
          <p:nvPr>
            <p:extLst/>
          </p:nvPr>
        </p:nvGraphicFramePr>
        <p:xfrm>
          <a:off x="1714500" y="-591650"/>
          <a:ext cx="8128000" cy="5468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5274B8-183C-4DE5-B650-4B1E2B833C6A}"/>
              </a:ext>
            </a:extLst>
          </p:cNvPr>
          <p:cNvCxnSpPr>
            <a:cxnSpLocks/>
          </p:cNvCxnSpPr>
          <p:nvPr/>
        </p:nvCxnSpPr>
        <p:spPr>
          <a:xfrm flipV="1">
            <a:off x="7429500" y="3147461"/>
            <a:ext cx="0" cy="1348339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A28559-847D-4A7B-9255-751D51901002}"/>
              </a:ext>
            </a:extLst>
          </p:cNvPr>
          <p:cNvCxnSpPr>
            <a:cxnSpLocks/>
          </p:cNvCxnSpPr>
          <p:nvPr/>
        </p:nvCxnSpPr>
        <p:spPr>
          <a:xfrm flipV="1">
            <a:off x="4381500" y="3124202"/>
            <a:ext cx="0" cy="1348339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E1A779-EC31-4F50-9E25-79D045351DD6}"/>
              </a:ext>
            </a:extLst>
          </p:cNvPr>
          <p:cNvCxnSpPr>
            <a:cxnSpLocks/>
          </p:cNvCxnSpPr>
          <p:nvPr/>
        </p:nvCxnSpPr>
        <p:spPr>
          <a:xfrm flipV="1">
            <a:off x="2971800" y="4343400"/>
            <a:ext cx="0" cy="152400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D871536-7BF4-4621-9F2E-291F99367B59}"/>
              </a:ext>
            </a:extLst>
          </p:cNvPr>
          <p:cNvCxnSpPr>
            <a:cxnSpLocks/>
          </p:cNvCxnSpPr>
          <p:nvPr/>
        </p:nvCxnSpPr>
        <p:spPr>
          <a:xfrm flipV="1">
            <a:off x="8801100" y="4343400"/>
            <a:ext cx="0" cy="152400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832A7B-777B-4F4F-9D00-0445B389C9F0}"/>
              </a:ext>
            </a:extLst>
          </p:cNvPr>
          <p:cNvCxnSpPr>
            <a:cxnSpLocks/>
          </p:cNvCxnSpPr>
          <p:nvPr/>
        </p:nvCxnSpPr>
        <p:spPr>
          <a:xfrm flipV="1">
            <a:off x="5905500" y="1852059"/>
            <a:ext cx="0" cy="2643741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Brace 44">
            <a:extLst>
              <a:ext uri="{FF2B5EF4-FFF2-40B4-BE49-F238E27FC236}">
                <a16:creationId xmlns:a16="http://schemas.microsoft.com/office/drawing/2014/main" id="{583B645F-98CF-464B-979C-B2F8344F62DB}"/>
              </a:ext>
            </a:extLst>
          </p:cNvPr>
          <p:cNvSpPr/>
          <p:nvPr/>
        </p:nvSpPr>
        <p:spPr>
          <a:xfrm rot="5400000">
            <a:off x="5749048" y="3479282"/>
            <a:ext cx="312903" cy="30480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08835618-AEB3-4F82-A573-8E8E52D396F1}"/>
              </a:ext>
            </a:extLst>
          </p:cNvPr>
          <p:cNvSpPr/>
          <p:nvPr/>
        </p:nvSpPr>
        <p:spPr>
          <a:xfrm rot="5400000">
            <a:off x="5786377" y="2643840"/>
            <a:ext cx="250945" cy="578167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CDBF7A48-B6A7-4F67-8BF5-0B121B61CCCE}"/>
              </a:ext>
            </a:extLst>
          </p:cNvPr>
          <p:cNvSpPr/>
          <p:nvPr/>
        </p:nvSpPr>
        <p:spPr>
          <a:xfrm rot="5400000">
            <a:off x="5755398" y="1868724"/>
            <a:ext cx="312904" cy="839469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F6435F-59FB-4A1B-AEFA-F4712933D2A8}"/>
              </a:ext>
            </a:extLst>
          </p:cNvPr>
          <p:cNvSpPr txBox="1"/>
          <p:nvPr/>
        </p:nvSpPr>
        <p:spPr>
          <a:xfrm>
            <a:off x="4876800" y="5126270"/>
            <a:ext cx="3238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212123">
                    <a:lumMod val="10000"/>
                    <a:lumOff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68.3% (1</a:t>
            </a:r>
            <a:r>
              <a:rPr kumimoji="0" lang="el-GR" sz="1400" b="0" i="0" u="none" strike="noStrike" kern="1200" cap="none" spc="0" normalizeH="0" baseline="0" noProof="0" dirty="0">
                <a:ln>
                  <a:noFill/>
                </a:ln>
                <a:solidFill>
                  <a:srgbClr val="212123">
                    <a:lumMod val="10000"/>
                    <a:lumOff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σ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212123">
                    <a:lumMod val="10000"/>
                    <a:lumOff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12123">
                    <a:lumMod val="10000"/>
                    <a:lumOff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around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212123">
                    <a:lumMod val="10000"/>
                    <a:lumOff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12123">
                    <a:lumMod val="10000"/>
                    <a:lumOff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the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212123">
                    <a:lumMod val="10000"/>
                    <a:lumOff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12123">
                    <a:lumMod val="10000"/>
                    <a:lumOff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mean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212123">
                    <a:lumMod val="10000"/>
                    <a:lumOff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)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15FABD-6F4D-4F49-9B7C-7AE8133D1F85}"/>
              </a:ext>
            </a:extLst>
          </p:cNvPr>
          <p:cNvSpPr txBox="1"/>
          <p:nvPr/>
        </p:nvSpPr>
        <p:spPr>
          <a:xfrm>
            <a:off x="4876800" y="5641667"/>
            <a:ext cx="3238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212123">
                    <a:lumMod val="10000"/>
                    <a:lumOff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95.4% (2</a:t>
            </a:r>
            <a:r>
              <a:rPr kumimoji="0" lang="el-GR" sz="1400" b="0" i="0" u="none" strike="noStrike" kern="1200" cap="none" spc="0" normalizeH="0" baseline="0" noProof="0" dirty="0">
                <a:ln>
                  <a:noFill/>
                </a:ln>
                <a:solidFill>
                  <a:srgbClr val="212123">
                    <a:lumMod val="10000"/>
                    <a:lumOff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σ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212123">
                    <a:lumMod val="10000"/>
                    <a:lumOff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12123">
                    <a:lumMod val="10000"/>
                    <a:lumOff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around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212123">
                    <a:lumMod val="10000"/>
                    <a:lumOff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12123">
                    <a:lumMod val="10000"/>
                    <a:lumOff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the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212123">
                    <a:lumMod val="10000"/>
                    <a:lumOff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12123">
                    <a:lumMod val="10000"/>
                    <a:lumOff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mean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212123">
                    <a:lumMod val="10000"/>
                    <a:lumOff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)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7303D5-55C6-409C-8C03-E6755A352EC0}"/>
              </a:ext>
            </a:extLst>
          </p:cNvPr>
          <p:cNvSpPr txBox="1"/>
          <p:nvPr/>
        </p:nvSpPr>
        <p:spPr>
          <a:xfrm>
            <a:off x="4876800" y="6186944"/>
            <a:ext cx="3238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212123">
                    <a:lumMod val="10000"/>
                    <a:lumOff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99.7% (3</a:t>
            </a:r>
            <a:r>
              <a:rPr kumimoji="0" lang="el-GR" sz="1400" b="0" i="0" u="none" strike="noStrike" kern="1200" cap="none" spc="0" normalizeH="0" baseline="0" noProof="0" dirty="0">
                <a:ln>
                  <a:noFill/>
                </a:ln>
                <a:solidFill>
                  <a:srgbClr val="212123">
                    <a:lumMod val="10000"/>
                    <a:lumOff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σ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212123">
                    <a:lumMod val="10000"/>
                    <a:lumOff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12123">
                    <a:lumMod val="10000"/>
                    <a:lumOff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around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212123">
                    <a:lumMod val="10000"/>
                    <a:lumOff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12123">
                    <a:lumMod val="10000"/>
                    <a:lumOff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the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212123">
                    <a:lumMod val="10000"/>
                    <a:lumOff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12123">
                    <a:lumMod val="10000"/>
                    <a:lumOff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mean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212123">
                    <a:lumMod val="10000"/>
                    <a:lumOff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73571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22C941A4-4FA7-4C1F-A562-BD187FBD915E}"/>
              </a:ext>
            </a:extLst>
          </p:cNvPr>
          <p:cNvGraphicFramePr/>
          <p:nvPr>
            <p:extLst/>
          </p:nvPr>
        </p:nvGraphicFramePr>
        <p:xfrm>
          <a:off x="1987292" y="228600"/>
          <a:ext cx="8128000" cy="545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811" y="1074034"/>
            <a:ext cx="10353762" cy="970450"/>
          </a:xfrm>
        </p:spPr>
        <p:txBody>
          <a:bodyPr/>
          <a:lstStyle/>
          <a:p>
            <a:r>
              <a:rPr lang="en-US" dirty="0"/>
              <a:t>One-tailed test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9050" y="7718920"/>
            <a:ext cx="113294" cy="72215"/>
          </a:xfrm>
          <a:prstGeom prst="rect">
            <a:avLst/>
          </a:prstGeom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7CF07A-6C88-4305-B276-8C0433178F7C}"/>
              </a:ext>
            </a:extLst>
          </p:cNvPr>
          <p:cNvSpPr/>
          <p:nvPr/>
        </p:nvSpPr>
        <p:spPr>
          <a:xfrm>
            <a:off x="2558792" y="2649050"/>
            <a:ext cx="7239000" cy="2643741"/>
          </a:xfrm>
          <a:custGeom>
            <a:avLst/>
            <a:gdLst>
              <a:gd name="connsiteX0" fmla="*/ 0 w 5486400"/>
              <a:gd name="connsiteY0" fmla="*/ 2743200 h 2743200"/>
              <a:gd name="connsiteX1" fmla="*/ 2743200 w 5486400"/>
              <a:gd name="connsiteY1" fmla="*/ 0 h 2743200"/>
              <a:gd name="connsiteX2" fmla="*/ 5486400 w 5486400"/>
              <a:gd name="connsiteY2" fmla="*/ 2743200 h 2743200"/>
              <a:gd name="connsiteX3" fmla="*/ 0 w 5486400"/>
              <a:gd name="connsiteY3" fmla="*/ 2743200 h 2743200"/>
              <a:gd name="connsiteX0" fmla="*/ 59787 w 5605974"/>
              <a:gd name="connsiteY0" fmla="*/ 2743200 h 2743200"/>
              <a:gd name="connsiteX1" fmla="*/ 2802987 w 5605974"/>
              <a:gd name="connsiteY1" fmla="*/ 0 h 2743200"/>
              <a:gd name="connsiteX2" fmla="*/ 5546187 w 5605974"/>
              <a:gd name="connsiteY2" fmla="*/ 2743200 h 2743200"/>
              <a:gd name="connsiteX3" fmla="*/ 59787 w 5605974"/>
              <a:gd name="connsiteY3" fmla="*/ 2743200 h 2743200"/>
              <a:gd name="connsiteX0" fmla="*/ 0 w 5546187"/>
              <a:gd name="connsiteY0" fmla="*/ 2743200 h 2743224"/>
              <a:gd name="connsiteX1" fmla="*/ 2743200 w 5546187"/>
              <a:gd name="connsiteY1" fmla="*/ 0 h 2743224"/>
              <a:gd name="connsiteX2" fmla="*/ 5486400 w 5546187"/>
              <a:gd name="connsiteY2" fmla="*/ 2743200 h 2743224"/>
              <a:gd name="connsiteX3" fmla="*/ 0 w 5546187"/>
              <a:gd name="connsiteY3" fmla="*/ 2743200 h 2743224"/>
              <a:gd name="connsiteX0" fmla="*/ 0 w 5486400"/>
              <a:gd name="connsiteY0" fmla="*/ 2743200 h 2743224"/>
              <a:gd name="connsiteX1" fmla="*/ 2743200 w 5486400"/>
              <a:gd name="connsiteY1" fmla="*/ 0 h 2743224"/>
              <a:gd name="connsiteX2" fmla="*/ 5486400 w 5486400"/>
              <a:gd name="connsiteY2" fmla="*/ 2743200 h 2743224"/>
              <a:gd name="connsiteX3" fmla="*/ 0 w 5486400"/>
              <a:gd name="connsiteY3" fmla="*/ 2743200 h 2743224"/>
              <a:gd name="connsiteX0" fmla="*/ 0 w 5486400"/>
              <a:gd name="connsiteY0" fmla="*/ 2743200 h 2743200"/>
              <a:gd name="connsiteX1" fmla="*/ 2743200 w 5486400"/>
              <a:gd name="connsiteY1" fmla="*/ 0 h 2743200"/>
              <a:gd name="connsiteX2" fmla="*/ 5486400 w 5486400"/>
              <a:gd name="connsiteY2" fmla="*/ 2743200 h 2743200"/>
              <a:gd name="connsiteX3" fmla="*/ 0 w 5486400"/>
              <a:gd name="connsiteY3" fmla="*/ 2743200 h 2743200"/>
              <a:gd name="connsiteX0" fmla="*/ 0 w 5486400"/>
              <a:gd name="connsiteY0" fmla="*/ 2743200 h 2743224"/>
              <a:gd name="connsiteX1" fmla="*/ 2743200 w 5486400"/>
              <a:gd name="connsiteY1" fmla="*/ 0 h 2743224"/>
              <a:gd name="connsiteX2" fmla="*/ 5486400 w 5486400"/>
              <a:gd name="connsiteY2" fmla="*/ 2743200 h 2743224"/>
              <a:gd name="connsiteX3" fmla="*/ 0 w 5486400"/>
              <a:gd name="connsiteY3" fmla="*/ 2743200 h 274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743224">
                <a:moveTo>
                  <a:pt x="0" y="2743200"/>
                </a:moveTo>
                <a:cubicBezTo>
                  <a:pt x="1316355" y="2743200"/>
                  <a:pt x="1828800" y="0"/>
                  <a:pt x="2743200" y="0"/>
                </a:cubicBezTo>
                <a:cubicBezTo>
                  <a:pt x="3657600" y="0"/>
                  <a:pt x="4097856" y="2752725"/>
                  <a:pt x="5486400" y="2743200"/>
                </a:cubicBezTo>
                <a:lnTo>
                  <a:pt x="0" y="2743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2EEE63-064E-4FE5-A012-5536F00DD18B}"/>
              </a:ext>
            </a:extLst>
          </p:cNvPr>
          <p:cNvSpPr/>
          <p:nvPr/>
        </p:nvSpPr>
        <p:spPr>
          <a:xfrm>
            <a:off x="7379962" y="4161251"/>
            <a:ext cx="2323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12123">
                    <a:lumMod val="10000"/>
                    <a:lumOff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p= 0.05 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12123">
                    <a:lumMod val="10000"/>
                    <a:lumOff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  <a:sym typeface="Wingdings" panose="05000000000000000000" pitchFamily="2" charset="2"/>
              </a:rPr>
              <a:t> z = +/-1.64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EE03AEF-5C5B-4FF8-9884-50A482D1BF68}"/>
              </a:ext>
            </a:extLst>
          </p:cNvPr>
          <p:cNvCxnSpPr>
            <a:cxnSpLocks/>
          </p:cNvCxnSpPr>
          <p:nvPr/>
        </p:nvCxnSpPr>
        <p:spPr>
          <a:xfrm flipV="1">
            <a:off x="8382000" y="4648200"/>
            <a:ext cx="0" cy="73874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936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22C941A4-4FA7-4C1F-A562-BD187FBD915E}"/>
              </a:ext>
            </a:extLst>
          </p:cNvPr>
          <p:cNvGraphicFramePr/>
          <p:nvPr>
            <p:extLst/>
          </p:nvPr>
        </p:nvGraphicFramePr>
        <p:xfrm>
          <a:off x="1987292" y="228600"/>
          <a:ext cx="8128000" cy="545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811" y="1074034"/>
            <a:ext cx="10353762" cy="970450"/>
          </a:xfrm>
        </p:spPr>
        <p:txBody>
          <a:bodyPr/>
          <a:lstStyle/>
          <a:p>
            <a:r>
              <a:rPr lang="en-US" dirty="0"/>
              <a:t>One-tailed test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9050" y="7718920"/>
            <a:ext cx="113294" cy="72215"/>
          </a:xfrm>
          <a:prstGeom prst="rect">
            <a:avLst/>
          </a:prstGeom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7CF07A-6C88-4305-B276-8C0433178F7C}"/>
              </a:ext>
            </a:extLst>
          </p:cNvPr>
          <p:cNvSpPr/>
          <p:nvPr/>
        </p:nvSpPr>
        <p:spPr>
          <a:xfrm>
            <a:off x="2558792" y="2649050"/>
            <a:ext cx="7239000" cy="2643741"/>
          </a:xfrm>
          <a:custGeom>
            <a:avLst/>
            <a:gdLst>
              <a:gd name="connsiteX0" fmla="*/ 0 w 5486400"/>
              <a:gd name="connsiteY0" fmla="*/ 2743200 h 2743200"/>
              <a:gd name="connsiteX1" fmla="*/ 2743200 w 5486400"/>
              <a:gd name="connsiteY1" fmla="*/ 0 h 2743200"/>
              <a:gd name="connsiteX2" fmla="*/ 5486400 w 5486400"/>
              <a:gd name="connsiteY2" fmla="*/ 2743200 h 2743200"/>
              <a:gd name="connsiteX3" fmla="*/ 0 w 5486400"/>
              <a:gd name="connsiteY3" fmla="*/ 2743200 h 2743200"/>
              <a:gd name="connsiteX0" fmla="*/ 59787 w 5605974"/>
              <a:gd name="connsiteY0" fmla="*/ 2743200 h 2743200"/>
              <a:gd name="connsiteX1" fmla="*/ 2802987 w 5605974"/>
              <a:gd name="connsiteY1" fmla="*/ 0 h 2743200"/>
              <a:gd name="connsiteX2" fmla="*/ 5546187 w 5605974"/>
              <a:gd name="connsiteY2" fmla="*/ 2743200 h 2743200"/>
              <a:gd name="connsiteX3" fmla="*/ 59787 w 5605974"/>
              <a:gd name="connsiteY3" fmla="*/ 2743200 h 2743200"/>
              <a:gd name="connsiteX0" fmla="*/ 0 w 5546187"/>
              <a:gd name="connsiteY0" fmla="*/ 2743200 h 2743224"/>
              <a:gd name="connsiteX1" fmla="*/ 2743200 w 5546187"/>
              <a:gd name="connsiteY1" fmla="*/ 0 h 2743224"/>
              <a:gd name="connsiteX2" fmla="*/ 5486400 w 5546187"/>
              <a:gd name="connsiteY2" fmla="*/ 2743200 h 2743224"/>
              <a:gd name="connsiteX3" fmla="*/ 0 w 5546187"/>
              <a:gd name="connsiteY3" fmla="*/ 2743200 h 2743224"/>
              <a:gd name="connsiteX0" fmla="*/ 0 w 5486400"/>
              <a:gd name="connsiteY0" fmla="*/ 2743200 h 2743224"/>
              <a:gd name="connsiteX1" fmla="*/ 2743200 w 5486400"/>
              <a:gd name="connsiteY1" fmla="*/ 0 h 2743224"/>
              <a:gd name="connsiteX2" fmla="*/ 5486400 w 5486400"/>
              <a:gd name="connsiteY2" fmla="*/ 2743200 h 2743224"/>
              <a:gd name="connsiteX3" fmla="*/ 0 w 5486400"/>
              <a:gd name="connsiteY3" fmla="*/ 2743200 h 2743224"/>
              <a:gd name="connsiteX0" fmla="*/ 0 w 5486400"/>
              <a:gd name="connsiteY0" fmla="*/ 2743200 h 2743200"/>
              <a:gd name="connsiteX1" fmla="*/ 2743200 w 5486400"/>
              <a:gd name="connsiteY1" fmla="*/ 0 h 2743200"/>
              <a:gd name="connsiteX2" fmla="*/ 5486400 w 5486400"/>
              <a:gd name="connsiteY2" fmla="*/ 2743200 h 2743200"/>
              <a:gd name="connsiteX3" fmla="*/ 0 w 5486400"/>
              <a:gd name="connsiteY3" fmla="*/ 2743200 h 2743200"/>
              <a:gd name="connsiteX0" fmla="*/ 0 w 5486400"/>
              <a:gd name="connsiteY0" fmla="*/ 2743200 h 2743224"/>
              <a:gd name="connsiteX1" fmla="*/ 2743200 w 5486400"/>
              <a:gd name="connsiteY1" fmla="*/ 0 h 2743224"/>
              <a:gd name="connsiteX2" fmla="*/ 5486400 w 5486400"/>
              <a:gd name="connsiteY2" fmla="*/ 2743200 h 2743224"/>
              <a:gd name="connsiteX3" fmla="*/ 0 w 5486400"/>
              <a:gd name="connsiteY3" fmla="*/ 2743200 h 274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743224">
                <a:moveTo>
                  <a:pt x="0" y="2743200"/>
                </a:moveTo>
                <a:cubicBezTo>
                  <a:pt x="1316355" y="2743200"/>
                  <a:pt x="1828800" y="0"/>
                  <a:pt x="2743200" y="0"/>
                </a:cubicBezTo>
                <a:cubicBezTo>
                  <a:pt x="3657600" y="0"/>
                  <a:pt x="4097856" y="2752725"/>
                  <a:pt x="5486400" y="2743200"/>
                </a:cubicBezTo>
                <a:lnTo>
                  <a:pt x="0" y="2743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2EEE63-064E-4FE5-A012-5536F00DD18B}"/>
              </a:ext>
            </a:extLst>
          </p:cNvPr>
          <p:cNvSpPr/>
          <p:nvPr/>
        </p:nvSpPr>
        <p:spPr>
          <a:xfrm>
            <a:off x="7379962" y="4161251"/>
            <a:ext cx="2323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12123">
                    <a:lumMod val="10000"/>
                    <a:lumOff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p= 0.05 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12123">
                    <a:lumMod val="10000"/>
                    <a:lumOff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  <a:sym typeface="Wingdings" panose="05000000000000000000" pitchFamily="2" charset="2"/>
              </a:rPr>
              <a:t> z = +/-1.64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0EA9CA-DA3F-4BF6-811F-43D4C8A081C6}"/>
              </a:ext>
            </a:extLst>
          </p:cNvPr>
          <p:cNvCxnSpPr>
            <a:cxnSpLocks/>
          </p:cNvCxnSpPr>
          <p:nvPr/>
        </p:nvCxnSpPr>
        <p:spPr>
          <a:xfrm flipV="1">
            <a:off x="8991600" y="5105400"/>
            <a:ext cx="0" cy="28154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AF5A1BF-E483-4131-9B7F-973A80F281D1}"/>
              </a:ext>
            </a:extLst>
          </p:cNvPr>
          <p:cNvSpPr/>
          <p:nvPr/>
        </p:nvSpPr>
        <p:spPr>
          <a:xfrm>
            <a:off x="8412361" y="4648200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p= 0.025 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  <a:sym typeface="Wingdings" panose="05000000000000000000" pitchFamily="2" charset="2"/>
              </a:rPr>
              <a:t> z = </a:t>
            </a: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  <a:sym typeface="Wingdings" panose="05000000000000000000" pitchFamily="2" charset="2"/>
              </a:rPr>
              <a:t>+/-1.96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D3BA68">
                  <a:lumMod val="75000"/>
                </a:srgb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90721A-2107-457E-9D9E-DA99EC862A2C}"/>
              </a:ext>
            </a:extLst>
          </p:cNvPr>
          <p:cNvCxnSpPr>
            <a:cxnSpLocks/>
          </p:cNvCxnSpPr>
          <p:nvPr/>
        </p:nvCxnSpPr>
        <p:spPr>
          <a:xfrm flipV="1">
            <a:off x="8382000" y="4648200"/>
            <a:ext cx="0" cy="73874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221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22C941A4-4FA7-4C1F-A562-BD187FBD915E}"/>
              </a:ext>
            </a:extLst>
          </p:cNvPr>
          <p:cNvGraphicFramePr/>
          <p:nvPr>
            <p:extLst/>
          </p:nvPr>
        </p:nvGraphicFramePr>
        <p:xfrm>
          <a:off x="1987292" y="228600"/>
          <a:ext cx="8128000" cy="545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811" y="1074034"/>
            <a:ext cx="10353762" cy="970450"/>
          </a:xfrm>
        </p:spPr>
        <p:txBody>
          <a:bodyPr/>
          <a:lstStyle/>
          <a:p>
            <a:r>
              <a:rPr lang="en-US" dirty="0"/>
              <a:t>One-tailed test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9050" y="7718920"/>
            <a:ext cx="113294" cy="72215"/>
          </a:xfrm>
          <a:prstGeom prst="rect">
            <a:avLst/>
          </a:prstGeom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7CF07A-6C88-4305-B276-8C0433178F7C}"/>
              </a:ext>
            </a:extLst>
          </p:cNvPr>
          <p:cNvSpPr/>
          <p:nvPr/>
        </p:nvSpPr>
        <p:spPr>
          <a:xfrm>
            <a:off x="2558792" y="2649050"/>
            <a:ext cx="7239000" cy="2643741"/>
          </a:xfrm>
          <a:custGeom>
            <a:avLst/>
            <a:gdLst>
              <a:gd name="connsiteX0" fmla="*/ 0 w 5486400"/>
              <a:gd name="connsiteY0" fmla="*/ 2743200 h 2743200"/>
              <a:gd name="connsiteX1" fmla="*/ 2743200 w 5486400"/>
              <a:gd name="connsiteY1" fmla="*/ 0 h 2743200"/>
              <a:gd name="connsiteX2" fmla="*/ 5486400 w 5486400"/>
              <a:gd name="connsiteY2" fmla="*/ 2743200 h 2743200"/>
              <a:gd name="connsiteX3" fmla="*/ 0 w 5486400"/>
              <a:gd name="connsiteY3" fmla="*/ 2743200 h 2743200"/>
              <a:gd name="connsiteX0" fmla="*/ 59787 w 5605974"/>
              <a:gd name="connsiteY0" fmla="*/ 2743200 h 2743200"/>
              <a:gd name="connsiteX1" fmla="*/ 2802987 w 5605974"/>
              <a:gd name="connsiteY1" fmla="*/ 0 h 2743200"/>
              <a:gd name="connsiteX2" fmla="*/ 5546187 w 5605974"/>
              <a:gd name="connsiteY2" fmla="*/ 2743200 h 2743200"/>
              <a:gd name="connsiteX3" fmla="*/ 59787 w 5605974"/>
              <a:gd name="connsiteY3" fmla="*/ 2743200 h 2743200"/>
              <a:gd name="connsiteX0" fmla="*/ 0 w 5546187"/>
              <a:gd name="connsiteY0" fmla="*/ 2743200 h 2743224"/>
              <a:gd name="connsiteX1" fmla="*/ 2743200 w 5546187"/>
              <a:gd name="connsiteY1" fmla="*/ 0 h 2743224"/>
              <a:gd name="connsiteX2" fmla="*/ 5486400 w 5546187"/>
              <a:gd name="connsiteY2" fmla="*/ 2743200 h 2743224"/>
              <a:gd name="connsiteX3" fmla="*/ 0 w 5546187"/>
              <a:gd name="connsiteY3" fmla="*/ 2743200 h 2743224"/>
              <a:gd name="connsiteX0" fmla="*/ 0 w 5486400"/>
              <a:gd name="connsiteY0" fmla="*/ 2743200 h 2743224"/>
              <a:gd name="connsiteX1" fmla="*/ 2743200 w 5486400"/>
              <a:gd name="connsiteY1" fmla="*/ 0 h 2743224"/>
              <a:gd name="connsiteX2" fmla="*/ 5486400 w 5486400"/>
              <a:gd name="connsiteY2" fmla="*/ 2743200 h 2743224"/>
              <a:gd name="connsiteX3" fmla="*/ 0 w 5486400"/>
              <a:gd name="connsiteY3" fmla="*/ 2743200 h 2743224"/>
              <a:gd name="connsiteX0" fmla="*/ 0 w 5486400"/>
              <a:gd name="connsiteY0" fmla="*/ 2743200 h 2743200"/>
              <a:gd name="connsiteX1" fmla="*/ 2743200 w 5486400"/>
              <a:gd name="connsiteY1" fmla="*/ 0 h 2743200"/>
              <a:gd name="connsiteX2" fmla="*/ 5486400 w 5486400"/>
              <a:gd name="connsiteY2" fmla="*/ 2743200 h 2743200"/>
              <a:gd name="connsiteX3" fmla="*/ 0 w 5486400"/>
              <a:gd name="connsiteY3" fmla="*/ 2743200 h 2743200"/>
              <a:gd name="connsiteX0" fmla="*/ 0 w 5486400"/>
              <a:gd name="connsiteY0" fmla="*/ 2743200 h 2743224"/>
              <a:gd name="connsiteX1" fmla="*/ 2743200 w 5486400"/>
              <a:gd name="connsiteY1" fmla="*/ 0 h 2743224"/>
              <a:gd name="connsiteX2" fmla="*/ 5486400 w 5486400"/>
              <a:gd name="connsiteY2" fmla="*/ 2743200 h 2743224"/>
              <a:gd name="connsiteX3" fmla="*/ 0 w 5486400"/>
              <a:gd name="connsiteY3" fmla="*/ 2743200 h 274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743224">
                <a:moveTo>
                  <a:pt x="0" y="2743200"/>
                </a:moveTo>
                <a:cubicBezTo>
                  <a:pt x="1316355" y="2743200"/>
                  <a:pt x="1828800" y="0"/>
                  <a:pt x="2743200" y="0"/>
                </a:cubicBezTo>
                <a:cubicBezTo>
                  <a:pt x="3657600" y="0"/>
                  <a:pt x="4097856" y="2752725"/>
                  <a:pt x="5486400" y="2743200"/>
                </a:cubicBezTo>
                <a:lnTo>
                  <a:pt x="0" y="2743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2EEE63-064E-4FE5-A012-5536F00DD18B}"/>
              </a:ext>
            </a:extLst>
          </p:cNvPr>
          <p:cNvSpPr/>
          <p:nvPr/>
        </p:nvSpPr>
        <p:spPr>
          <a:xfrm>
            <a:off x="7379962" y="4161251"/>
            <a:ext cx="2004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12123">
                    <a:lumMod val="10000"/>
                    <a:lumOff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p= 0.05 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12123">
                    <a:lumMod val="10000"/>
                    <a:lumOff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  <a:sym typeface="Wingdings" panose="05000000000000000000" pitchFamily="2" charset="2"/>
              </a:rPr>
              <a:t> z = 1.64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0EA9CA-DA3F-4BF6-811F-43D4C8A081C6}"/>
              </a:ext>
            </a:extLst>
          </p:cNvPr>
          <p:cNvCxnSpPr>
            <a:cxnSpLocks/>
          </p:cNvCxnSpPr>
          <p:nvPr/>
        </p:nvCxnSpPr>
        <p:spPr>
          <a:xfrm flipV="1">
            <a:off x="8991600" y="5105400"/>
            <a:ext cx="0" cy="28154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AF5A1BF-E483-4131-9B7F-973A80F281D1}"/>
              </a:ext>
            </a:extLst>
          </p:cNvPr>
          <p:cNvSpPr/>
          <p:nvPr/>
        </p:nvSpPr>
        <p:spPr>
          <a:xfrm>
            <a:off x="8752970" y="3747985"/>
            <a:ext cx="2369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12123">
                    <a:lumMod val="50000"/>
                    <a:lumOff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p= 0.01 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12123">
                    <a:lumMod val="50000"/>
                    <a:lumOff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  <a:sym typeface="Wingdings" panose="05000000000000000000" pitchFamily="2" charset="2"/>
              </a:rPr>
              <a:t> z =+/- 2.32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212123">
                  <a:lumMod val="50000"/>
                  <a:lumOff val="50000"/>
                </a:srgb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1EDBEC-C781-4225-A603-A51815089263}"/>
              </a:ext>
            </a:extLst>
          </p:cNvPr>
          <p:cNvCxnSpPr>
            <a:cxnSpLocks/>
          </p:cNvCxnSpPr>
          <p:nvPr/>
        </p:nvCxnSpPr>
        <p:spPr>
          <a:xfrm flipV="1">
            <a:off x="9601200" y="5269430"/>
            <a:ext cx="0" cy="11751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7A4C4C1-6B25-407E-B8AC-00625356F981}"/>
              </a:ext>
            </a:extLst>
          </p:cNvPr>
          <p:cNvSpPr/>
          <p:nvPr/>
        </p:nvSpPr>
        <p:spPr>
          <a:xfrm>
            <a:off x="8412361" y="4648200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p= 0.025 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  <a:sym typeface="Wingdings" panose="05000000000000000000" pitchFamily="2" charset="2"/>
              </a:rPr>
              <a:t> z = +/-1.96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D3BA68">
                  <a:lumMod val="75000"/>
                </a:srgb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92BE93-43FA-4193-AC83-F701750A41C1}"/>
              </a:ext>
            </a:extLst>
          </p:cNvPr>
          <p:cNvCxnSpPr>
            <a:cxnSpLocks/>
          </p:cNvCxnSpPr>
          <p:nvPr/>
        </p:nvCxnSpPr>
        <p:spPr>
          <a:xfrm flipV="1">
            <a:off x="8382000" y="4648200"/>
            <a:ext cx="0" cy="73874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920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22C941A4-4FA7-4C1F-A562-BD187FBD915E}"/>
              </a:ext>
            </a:extLst>
          </p:cNvPr>
          <p:cNvGraphicFramePr/>
          <p:nvPr>
            <p:extLst/>
          </p:nvPr>
        </p:nvGraphicFramePr>
        <p:xfrm>
          <a:off x="1987292" y="228600"/>
          <a:ext cx="8128000" cy="545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811" y="1074034"/>
            <a:ext cx="10353762" cy="970450"/>
          </a:xfrm>
        </p:spPr>
        <p:txBody>
          <a:bodyPr/>
          <a:lstStyle/>
          <a:p>
            <a:r>
              <a:rPr lang="en-US" dirty="0"/>
              <a:t>Two-tailed test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9050" y="7718920"/>
            <a:ext cx="113294" cy="72215"/>
          </a:xfrm>
          <a:prstGeom prst="rect">
            <a:avLst/>
          </a:prstGeom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7CF07A-6C88-4305-B276-8C0433178F7C}"/>
              </a:ext>
            </a:extLst>
          </p:cNvPr>
          <p:cNvSpPr/>
          <p:nvPr/>
        </p:nvSpPr>
        <p:spPr>
          <a:xfrm>
            <a:off x="2558792" y="2649050"/>
            <a:ext cx="7239000" cy="2643741"/>
          </a:xfrm>
          <a:custGeom>
            <a:avLst/>
            <a:gdLst>
              <a:gd name="connsiteX0" fmla="*/ 0 w 5486400"/>
              <a:gd name="connsiteY0" fmla="*/ 2743200 h 2743200"/>
              <a:gd name="connsiteX1" fmla="*/ 2743200 w 5486400"/>
              <a:gd name="connsiteY1" fmla="*/ 0 h 2743200"/>
              <a:gd name="connsiteX2" fmla="*/ 5486400 w 5486400"/>
              <a:gd name="connsiteY2" fmla="*/ 2743200 h 2743200"/>
              <a:gd name="connsiteX3" fmla="*/ 0 w 5486400"/>
              <a:gd name="connsiteY3" fmla="*/ 2743200 h 2743200"/>
              <a:gd name="connsiteX0" fmla="*/ 59787 w 5605974"/>
              <a:gd name="connsiteY0" fmla="*/ 2743200 h 2743200"/>
              <a:gd name="connsiteX1" fmla="*/ 2802987 w 5605974"/>
              <a:gd name="connsiteY1" fmla="*/ 0 h 2743200"/>
              <a:gd name="connsiteX2" fmla="*/ 5546187 w 5605974"/>
              <a:gd name="connsiteY2" fmla="*/ 2743200 h 2743200"/>
              <a:gd name="connsiteX3" fmla="*/ 59787 w 5605974"/>
              <a:gd name="connsiteY3" fmla="*/ 2743200 h 2743200"/>
              <a:gd name="connsiteX0" fmla="*/ 0 w 5546187"/>
              <a:gd name="connsiteY0" fmla="*/ 2743200 h 2743224"/>
              <a:gd name="connsiteX1" fmla="*/ 2743200 w 5546187"/>
              <a:gd name="connsiteY1" fmla="*/ 0 h 2743224"/>
              <a:gd name="connsiteX2" fmla="*/ 5486400 w 5546187"/>
              <a:gd name="connsiteY2" fmla="*/ 2743200 h 2743224"/>
              <a:gd name="connsiteX3" fmla="*/ 0 w 5546187"/>
              <a:gd name="connsiteY3" fmla="*/ 2743200 h 2743224"/>
              <a:gd name="connsiteX0" fmla="*/ 0 w 5486400"/>
              <a:gd name="connsiteY0" fmla="*/ 2743200 h 2743224"/>
              <a:gd name="connsiteX1" fmla="*/ 2743200 w 5486400"/>
              <a:gd name="connsiteY1" fmla="*/ 0 h 2743224"/>
              <a:gd name="connsiteX2" fmla="*/ 5486400 w 5486400"/>
              <a:gd name="connsiteY2" fmla="*/ 2743200 h 2743224"/>
              <a:gd name="connsiteX3" fmla="*/ 0 w 5486400"/>
              <a:gd name="connsiteY3" fmla="*/ 2743200 h 2743224"/>
              <a:gd name="connsiteX0" fmla="*/ 0 w 5486400"/>
              <a:gd name="connsiteY0" fmla="*/ 2743200 h 2743200"/>
              <a:gd name="connsiteX1" fmla="*/ 2743200 w 5486400"/>
              <a:gd name="connsiteY1" fmla="*/ 0 h 2743200"/>
              <a:gd name="connsiteX2" fmla="*/ 5486400 w 5486400"/>
              <a:gd name="connsiteY2" fmla="*/ 2743200 h 2743200"/>
              <a:gd name="connsiteX3" fmla="*/ 0 w 5486400"/>
              <a:gd name="connsiteY3" fmla="*/ 2743200 h 2743200"/>
              <a:gd name="connsiteX0" fmla="*/ 0 w 5486400"/>
              <a:gd name="connsiteY0" fmla="*/ 2743200 h 2743224"/>
              <a:gd name="connsiteX1" fmla="*/ 2743200 w 5486400"/>
              <a:gd name="connsiteY1" fmla="*/ 0 h 2743224"/>
              <a:gd name="connsiteX2" fmla="*/ 5486400 w 5486400"/>
              <a:gd name="connsiteY2" fmla="*/ 2743200 h 2743224"/>
              <a:gd name="connsiteX3" fmla="*/ 0 w 5486400"/>
              <a:gd name="connsiteY3" fmla="*/ 2743200 h 274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743224">
                <a:moveTo>
                  <a:pt x="0" y="2743200"/>
                </a:moveTo>
                <a:cubicBezTo>
                  <a:pt x="1316355" y="2743200"/>
                  <a:pt x="1828800" y="0"/>
                  <a:pt x="2743200" y="0"/>
                </a:cubicBezTo>
                <a:cubicBezTo>
                  <a:pt x="3657600" y="0"/>
                  <a:pt x="4097856" y="2752725"/>
                  <a:pt x="5486400" y="2743200"/>
                </a:cubicBezTo>
                <a:lnTo>
                  <a:pt x="0" y="2743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2EEE63-064E-4FE5-A012-5536F00DD18B}"/>
              </a:ext>
            </a:extLst>
          </p:cNvPr>
          <p:cNvSpPr/>
          <p:nvPr/>
        </p:nvSpPr>
        <p:spPr>
          <a:xfrm>
            <a:off x="5014329" y="3494853"/>
            <a:ext cx="2372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12123">
                    <a:lumMod val="10000"/>
                    <a:lumOff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p= 0.05  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12123">
                    <a:lumMod val="10000"/>
                    <a:lumOff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  <a:sym typeface="Wingdings" panose="05000000000000000000" pitchFamily="2" charset="2"/>
              </a:rPr>
              <a:t> z = +/-1.96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F18191-439C-4C84-968C-A1E92754E1B6}"/>
              </a:ext>
            </a:extLst>
          </p:cNvPr>
          <p:cNvSpPr/>
          <p:nvPr/>
        </p:nvSpPr>
        <p:spPr>
          <a:xfrm>
            <a:off x="5003108" y="4010087"/>
            <a:ext cx="2483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p= 0.025 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  <a:sym typeface="Wingdings" panose="05000000000000000000" pitchFamily="2" charset="2"/>
              </a:rPr>
              <a:t> z = +/-2.24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D3BA68">
                  <a:lumMod val="75000"/>
                </a:srgb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0EA9CA-DA3F-4BF6-811F-43D4C8A081C6}"/>
              </a:ext>
            </a:extLst>
          </p:cNvPr>
          <p:cNvCxnSpPr>
            <a:cxnSpLocks/>
          </p:cNvCxnSpPr>
          <p:nvPr/>
        </p:nvCxnSpPr>
        <p:spPr>
          <a:xfrm flipV="1">
            <a:off x="2971800" y="5246170"/>
            <a:ext cx="0" cy="14077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AF5A1BF-E483-4131-9B7F-973A80F281D1}"/>
              </a:ext>
            </a:extLst>
          </p:cNvPr>
          <p:cNvSpPr/>
          <p:nvPr/>
        </p:nvSpPr>
        <p:spPr>
          <a:xfrm>
            <a:off x="5003108" y="4525322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12123">
                    <a:lumMod val="50000"/>
                    <a:lumOff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p= 0.01    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12123">
                    <a:lumMod val="50000"/>
                    <a:lumOff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  <a:sym typeface="Wingdings" panose="05000000000000000000" pitchFamily="2" charset="2"/>
              </a:rPr>
              <a:t> z = +/-2.58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212123">
                  <a:lumMod val="50000"/>
                  <a:lumOff val="50000"/>
                </a:srgb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1EDBEC-C781-4225-A603-A51815089263}"/>
              </a:ext>
            </a:extLst>
          </p:cNvPr>
          <p:cNvCxnSpPr>
            <a:cxnSpLocks/>
          </p:cNvCxnSpPr>
          <p:nvPr/>
        </p:nvCxnSpPr>
        <p:spPr>
          <a:xfrm flipV="1">
            <a:off x="2568317" y="5292791"/>
            <a:ext cx="0" cy="70889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0B3D0D-D04D-4384-9B1A-548517EE4B3C}"/>
              </a:ext>
            </a:extLst>
          </p:cNvPr>
          <p:cNvCxnSpPr>
            <a:cxnSpLocks/>
          </p:cNvCxnSpPr>
          <p:nvPr/>
        </p:nvCxnSpPr>
        <p:spPr>
          <a:xfrm flipV="1">
            <a:off x="3429000" y="5064090"/>
            <a:ext cx="0" cy="32285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1A8BD4A-0E85-4637-91FF-AC343F438D68}"/>
              </a:ext>
            </a:extLst>
          </p:cNvPr>
          <p:cNvCxnSpPr>
            <a:cxnSpLocks/>
          </p:cNvCxnSpPr>
          <p:nvPr/>
        </p:nvCxnSpPr>
        <p:spPr>
          <a:xfrm flipV="1">
            <a:off x="9709150" y="5299075"/>
            <a:ext cx="0" cy="70889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8CAA04-930E-4D75-BB34-1015935A5E86}"/>
              </a:ext>
            </a:extLst>
          </p:cNvPr>
          <p:cNvCxnSpPr>
            <a:cxnSpLocks/>
          </p:cNvCxnSpPr>
          <p:nvPr/>
        </p:nvCxnSpPr>
        <p:spPr>
          <a:xfrm flipV="1">
            <a:off x="9296400" y="5241960"/>
            <a:ext cx="0" cy="14077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FAA86D-236F-4FA7-A68E-162068C01D97}"/>
              </a:ext>
            </a:extLst>
          </p:cNvPr>
          <p:cNvCxnSpPr>
            <a:cxnSpLocks/>
          </p:cNvCxnSpPr>
          <p:nvPr/>
        </p:nvCxnSpPr>
        <p:spPr>
          <a:xfrm flipV="1">
            <a:off x="8839200" y="5023885"/>
            <a:ext cx="0" cy="32285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734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22B9A24C-D91D-406F-8B93-6F592D00C214}"/>
</file>

<file path=customXml/itemProps2.xml><?xml version="1.0" encoding="utf-8"?>
<ds:datastoreItem xmlns:ds="http://schemas.openxmlformats.org/officeDocument/2006/customXml" ds:itemID="{94A1DC97-91A4-4174-922D-91C2C8617293}"/>
</file>

<file path=customXml/itemProps3.xml><?xml version="1.0" encoding="utf-8"?>
<ds:datastoreItem xmlns:ds="http://schemas.openxmlformats.org/officeDocument/2006/customXml" ds:itemID="{113553A5-B613-42F2-9634-D64B4010F581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Bahnschrift SemiBold</vt:lpstr>
      <vt:lpstr>Calisto MT</vt:lpstr>
      <vt:lpstr>Trebuchet MS</vt:lpstr>
      <vt:lpstr>Wingdings</vt:lpstr>
      <vt:lpstr>Wingdings 2</vt:lpstr>
      <vt:lpstr>Slate</vt:lpstr>
      <vt:lpstr>PowerPoint Presentation</vt:lpstr>
      <vt:lpstr>Normal distribution</vt:lpstr>
      <vt:lpstr>Normal distribution</vt:lpstr>
      <vt:lpstr>Normal distribution</vt:lpstr>
      <vt:lpstr>One-tailed test</vt:lpstr>
      <vt:lpstr>One-tailed test</vt:lpstr>
      <vt:lpstr>One-tailed test</vt:lpstr>
      <vt:lpstr>Two-tailed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Nikolai Schuler</dc:creator>
  <cp:lastModifiedBy>Nikolai Schuler</cp:lastModifiedBy>
  <cp:revision>1</cp:revision>
  <dcterms:created xsi:type="dcterms:W3CDTF">2022-02-21T11:12:38Z</dcterms:created>
  <dcterms:modified xsi:type="dcterms:W3CDTF">2022-02-21T11:12:51Z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