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77" r:id="rId2"/>
    <p:sldId id="498" r:id="rId3"/>
    <p:sldId id="478" r:id="rId4"/>
    <p:sldId id="479" r:id="rId5"/>
    <p:sldId id="480" r:id="rId6"/>
    <p:sldId id="481" r:id="rId7"/>
    <p:sldId id="482" r:id="rId8"/>
    <p:sldId id="483" r:id="rId9"/>
    <p:sldId id="484" r:id="rId10"/>
    <p:sldId id="485" r:id="rId11"/>
    <p:sldId id="486" r:id="rId12"/>
    <p:sldId id="492" r:id="rId13"/>
    <p:sldId id="487" r:id="rId14"/>
    <p:sldId id="488" r:id="rId15"/>
    <p:sldId id="493" r:id="rId16"/>
    <p:sldId id="490" r:id="rId17"/>
    <p:sldId id="491" r:id="rId18"/>
    <p:sldId id="495" r:id="rId19"/>
    <p:sldId id="496" r:id="rId20"/>
    <p:sldId id="49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1" d="100"/>
          <a:sy n="111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0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4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18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7298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01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3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27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621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191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2066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3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25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7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7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9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5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4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97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Dealing with missing data 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87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Strategies dealing with missing data 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C41977-3085-4B88-8FF5-797E1A4891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3831" y="1942075"/>
          <a:ext cx="517732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32">
                  <a:extLst>
                    <a:ext uri="{9D8B030D-6E8A-4147-A177-3AD203B41FA5}">
                      <a16:colId xmlns:a16="http://schemas.microsoft.com/office/drawing/2014/main" val="967936688"/>
                    </a:ext>
                  </a:extLst>
                </a:gridCol>
                <a:gridCol w="1232034">
                  <a:extLst>
                    <a:ext uri="{9D8B030D-6E8A-4147-A177-3AD203B41FA5}">
                      <a16:colId xmlns:a16="http://schemas.microsoft.com/office/drawing/2014/main" val="3597551276"/>
                    </a:ext>
                  </a:extLst>
                </a:gridCol>
                <a:gridCol w="1328286">
                  <a:extLst>
                    <a:ext uri="{9D8B030D-6E8A-4147-A177-3AD203B41FA5}">
                      <a16:colId xmlns:a16="http://schemas.microsoft.com/office/drawing/2014/main" val="226756669"/>
                    </a:ext>
                  </a:extLst>
                </a:gridCol>
                <a:gridCol w="1665171">
                  <a:extLst>
                    <a:ext uri="{9D8B030D-6E8A-4147-A177-3AD203B41FA5}">
                      <a16:colId xmlns:a16="http://schemas.microsoft.com/office/drawing/2014/main" val="2814493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78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Scott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Frank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Academic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8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25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Maria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9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Linda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51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Sarah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Academic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5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Jane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08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Wendy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789964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F6EBAFC-0650-42AE-947B-CDB49600FE35}"/>
              </a:ext>
            </a:extLst>
          </p:cNvPr>
          <p:cNvSpPr txBox="1">
            <a:spLocks/>
          </p:cNvSpPr>
          <p:nvPr/>
        </p:nvSpPr>
        <p:spPr>
          <a:xfrm>
            <a:off x="5621154" y="1910971"/>
            <a:ext cx="6410519" cy="612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1. Delete the column with missing data</a:t>
            </a:r>
            <a:endParaRPr kumimoji="0" lang="de-DE" sz="24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3A261A2-EB07-4A6D-8B78-535175917C80}"/>
              </a:ext>
            </a:extLst>
          </p:cNvPr>
          <p:cNvSpPr txBox="1">
            <a:spLocks/>
          </p:cNvSpPr>
          <p:nvPr/>
        </p:nvSpPr>
        <p:spPr>
          <a:xfrm>
            <a:off x="3675247" y="2948309"/>
            <a:ext cx="6410519" cy="612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Pro:</a:t>
            </a:r>
            <a:endParaRPr kumimoji="0" lang="de-DE" sz="24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CAF598-3D32-44F6-B7F4-3AB7036CE5F1}"/>
              </a:ext>
            </a:extLst>
          </p:cNvPr>
          <p:cNvSpPr txBox="1">
            <a:spLocks/>
          </p:cNvSpPr>
          <p:nvPr/>
        </p:nvSpPr>
        <p:spPr>
          <a:xfrm>
            <a:off x="3694497" y="4173777"/>
            <a:ext cx="6410519" cy="612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Con:</a:t>
            </a:r>
            <a:endParaRPr kumimoji="0" lang="de-DE" sz="24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DA59409-5757-4475-AC1F-4DD6C1276151}"/>
              </a:ext>
            </a:extLst>
          </p:cNvPr>
          <p:cNvSpPr txBox="1">
            <a:spLocks/>
          </p:cNvSpPr>
          <p:nvPr/>
        </p:nvSpPr>
        <p:spPr>
          <a:xfrm>
            <a:off x="3781125" y="5239686"/>
            <a:ext cx="6410519" cy="612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Used:</a:t>
            </a:r>
            <a:endParaRPr kumimoji="0" lang="de-DE" sz="24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4B53594-969A-47F9-A584-3007D3FF0DDF}"/>
              </a:ext>
            </a:extLst>
          </p:cNvPr>
          <p:cNvSpPr txBox="1">
            <a:spLocks/>
          </p:cNvSpPr>
          <p:nvPr/>
        </p:nvSpPr>
        <p:spPr>
          <a:xfrm>
            <a:off x="4156509" y="3419858"/>
            <a:ext cx="6410519" cy="612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Quick and easy</a:t>
            </a:r>
            <a:endParaRPr kumimoji="0" lang="de-DE" sz="18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D8485BA-7B61-4BC6-B2D5-A4CFBC3A3962}"/>
              </a:ext>
            </a:extLst>
          </p:cNvPr>
          <p:cNvSpPr txBox="1">
            <a:spLocks/>
          </p:cNvSpPr>
          <p:nvPr/>
        </p:nvSpPr>
        <p:spPr>
          <a:xfrm>
            <a:off x="4888832" y="4581117"/>
            <a:ext cx="6410519" cy="612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Potentially loosing information</a:t>
            </a:r>
            <a:endParaRPr kumimoji="0" lang="de-DE" sz="18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C6859E7-CD0B-407E-94E5-7AB458EABB5A}"/>
              </a:ext>
            </a:extLst>
          </p:cNvPr>
          <p:cNvSpPr txBox="1">
            <a:spLocks/>
          </p:cNvSpPr>
          <p:nvPr/>
        </p:nvSpPr>
        <p:spPr>
          <a:xfrm>
            <a:off x="5514474" y="5662774"/>
            <a:ext cx="6410519" cy="612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If the column holds no relevant information</a:t>
            </a:r>
            <a:endParaRPr kumimoji="0" lang="de-DE" sz="18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9658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Strategies dealing with missing data 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F6EBAFC-0650-42AE-947B-CDB49600FE35}"/>
              </a:ext>
            </a:extLst>
          </p:cNvPr>
          <p:cNvSpPr txBox="1">
            <a:spLocks/>
          </p:cNvSpPr>
          <p:nvPr/>
        </p:nvSpPr>
        <p:spPr>
          <a:xfrm>
            <a:off x="5621154" y="1910971"/>
            <a:ext cx="6410519" cy="612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1. Delete the column with missing data</a:t>
            </a:r>
            <a:endParaRPr kumimoji="0" lang="de-DE" sz="24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78D45E-B5F6-4D22-A532-20F38B3FB447}"/>
              </a:ext>
            </a:extLst>
          </p:cNvPr>
          <p:cNvSpPr txBox="1">
            <a:spLocks/>
          </p:cNvSpPr>
          <p:nvPr/>
        </p:nvSpPr>
        <p:spPr>
          <a:xfrm>
            <a:off x="5428647" y="2673046"/>
            <a:ext cx="6410519" cy="612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2. Delete all rows with missing data</a:t>
            </a:r>
            <a:endParaRPr kumimoji="0" lang="de-DE" sz="24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19767A-7630-42A5-9F1F-B2CCC797D7C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3831" y="1942075"/>
          <a:ext cx="517732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32">
                  <a:extLst>
                    <a:ext uri="{9D8B030D-6E8A-4147-A177-3AD203B41FA5}">
                      <a16:colId xmlns:a16="http://schemas.microsoft.com/office/drawing/2014/main" val="967936688"/>
                    </a:ext>
                  </a:extLst>
                </a:gridCol>
                <a:gridCol w="1232034">
                  <a:extLst>
                    <a:ext uri="{9D8B030D-6E8A-4147-A177-3AD203B41FA5}">
                      <a16:colId xmlns:a16="http://schemas.microsoft.com/office/drawing/2014/main" val="3597551276"/>
                    </a:ext>
                  </a:extLst>
                </a:gridCol>
                <a:gridCol w="1328286">
                  <a:extLst>
                    <a:ext uri="{9D8B030D-6E8A-4147-A177-3AD203B41FA5}">
                      <a16:colId xmlns:a16="http://schemas.microsoft.com/office/drawing/2014/main" val="226756669"/>
                    </a:ext>
                  </a:extLst>
                </a:gridCol>
                <a:gridCol w="1665171">
                  <a:extLst>
                    <a:ext uri="{9D8B030D-6E8A-4147-A177-3AD203B41FA5}">
                      <a16:colId xmlns:a16="http://schemas.microsoft.com/office/drawing/2014/main" val="2814493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78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$4000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9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Frank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Academic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8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$7000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25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9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Linda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$3000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51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Sarah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Academic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05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Jane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08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789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744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Strategies dealing with missing data 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78D45E-B5F6-4D22-A532-20F38B3FB447}"/>
              </a:ext>
            </a:extLst>
          </p:cNvPr>
          <p:cNvSpPr txBox="1">
            <a:spLocks/>
          </p:cNvSpPr>
          <p:nvPr/>
        </p:nvSpPr>
        <p:spPr>
          <a:xfrm>
            <a:off x="5337650" y="1787522"/>
            <a:ext cx="6410519" cy="612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2. Delete all rows with missing data</a:t>
            </a:r>
            <a:endParaRPr kumimoji="0" lang="de-DE" sz="24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19767A-7630-42A5-9F1F-B2CCC797D7CC}"/>
              </a:ext>
            </a:extLst>
          </p:cNvPr>
          <p:cNvGraphicFramePr>
            <a:graphicFrameLocks noGrp="1"/>
          </p:cNvGraphicFramePr>
          <p:nvPr/>
        </p:nvGraphicFramePr>
        <p:xfrm>
          <a:off x="443831" y="1942075"/>
          <a:ext cx="517732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32">
                  <a:extLst>
                    <a:ext uri="{9D8B030D-6E8A-4147-A177-3AD203B41FA5}">
                      <a16:colId xmlns:a16="http://schemas.microsoft.com/office/drawing/2014/main" val="967936688"/>
                    </a:ext>
                  </a:extLst>
                </a:gridCol>
                <a:gridCol w="1232034">
                  <a:extLst>
                    <a:ext uri="{9D8B030D-6E8A-4147-A177-3AD203B41FA5}">
                      <a16:colId xmlns:a16="http://schemas.microsoft.com/office/drawing/2014/main" val="3597551276"/>
                    </a:ext>
                  </a:extLst>
                </a:gridCol>
                <a:gridCol w="1328286">
                  <a:extLst>
                    <a:ext uri="{9D8B030D-6E8A-4147-A177-3AD203B41FA5}">
                      <a16:colId xmlns:a16="http://schemas.microsoft.com/office/drawing/2014/main" val="226756669"/>
                    </a:ext>
                  </a:extLst>
                </a:gridCol>
                <a:gridCol w="1665171">
                  <a:extLst>
                    <a:ext uri="{9D8B030D-6E8A-4147-A177-3AD203B41FA5}">
                      <a16:colId xmlns:a16="http://schemas.microsoft.com/office/drawing/2014/main" val="2814493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78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$4000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9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Frank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Academic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8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$7000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25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9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Linda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$3000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51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Sarah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Academic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05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Jane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08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789964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EDBA65EB-08F1-48A8-A08B-563359001841}"/>
              </a:ext>
            </a:extLst>
          </p:cNvPr>
          <p:cNvSpPr txBox="1">
            <a:spLocks/>
          </p:cNvSpPr>
          <p:nvPr/>
        </p:nvSpPr>
        <p:spPr>
          <a:xfrm>
            <a:off x="3675247" y="2948309"/>
            <a:ext cx="6410519" cy="612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Pro:</a:t>
            </a:r>
            <a:endParaRPr kumimoji="0" lang="de-DE" sz="24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9122D0A-5C6E-4701-8438-2651070DA0C2}"/>
              </a:ext>
            </a:extLst>
          </p:cNvPr>
          <p:cNvSpPr txBox="1">
            <a:spLocks/>
          </p:cNvSpPr>
          <p:nvPr/>
        </p:nvSpPr>
        <p:spPr>
          <a:xfrm>
            <a:off x="3694497" y="4173777"/>
            <a:ext cx="6410519" cy="612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Con:</a:t>
            </a:r>
            <a:endParaRPr kumimoji="0" lang="de-DE" sz="24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D49DAB-03BD-4A94-B358-69DE264BD3E0}"/>
              </a:ext>
            </a:extLst>
          </p:cNvPr>
          <p:cNvSpPr txBox="1">
            <a:spLocks/>
          </p:cNvSpPr>
          <p:nvPr/>
        </p:nvSpPr>
        <p:spPr>
          <a:xfrm>
            <a:off x="3781125" y="5239686"/>
            <a:ext cx="6410519" cy="612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Used:</a:t>
            </a:r>
            <a:endParaRPr kumimoji="0" lang="de-DE" sz="24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9F579BD-1D4F-40E2-B742-6D64AE7D69CA}"/>
              </a:ext>
            </a:extLst>
          </p:cNvPr>
          <p:cNvSpPr txBox="1">
            <a:spLocks/>
          </p:cNvSpPr>
          <p:nvPr/>
        </p:nvSpPr>
        <p:spPr>
          <a:xfrm>
            <a:off x="4156509" y="3419858"/>
            <a:ext cx="6410519" cy="612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Quick and easy</a:t>
            </a:r>
            <a:endParaRPr kumimoji="0" lang="de-DE" sz="18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2EA9032-1755-4C41-B154-68644638A306}"/>
              </a:ext>
            </a:extLst>
          </p:cNvPr>
          <p:cNvSpPr txBox="1">
            <a:spLocks/>
          </p:cNvSpPr>
          <p:nvPr/>
        </p:nvSpPr>
        <p:spPr>
          <a:xfrm>
            <a:off x="4888832" y="4562554"/>
            <a:ext cx="6410519" cy="612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Potentially loosing a lot of rows</a:t>
            </a:r>
            <a:endParaRPr kumimoji="0" lang="de-DE" sz="18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55CD7EB-DDF8-414B-8BBD-1FF8CEAD1A56}"/>
              </a:ext>
            </a:extLst>
          </p:cNvPr>
          <p:cNvSpPr txBox="1">
            <a:spLocks/>
          </p:cNvSpPr>
          <p:nvPr/>
        </p:nvSpPr>
        <p:spPr>
          <a:xfrm>
            <a:off x="6477001" y="5849889"/>
            <a:ext cx="6410519" cy="612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If there are not many missing values and all rows and all columns are important</a:t>
            </a:r>
            <a:endParaRPr kumimoji="0" lang="de-DE" sz="18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4530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Strategies dealing with missing data 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F6EBAFC-0650-42AE-947B-CDB49600FE35}"/>
              </a:ext>
            </a:extLst>
          </p:cNvPr>
          <p:cNvSpPr txBox="1">
            <a:spLocks/>
          </p:cNvSpPr>
          <p:nvPr/>
        </p:nvSpPr>
        <p:spPr>
          <a:xfrm>
            <a:off x="5621154" y="1910971"/>
            <a:ext cx="6410519" cy="612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1. Delete the column with missing data</a:t>
            </a:r>
            <a:endParaRPr kumimoji="0" lang="de-DE" sz="24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78D45E-B5F6-4D22-A532-20F38B3FB447}"/>
              </a:ext>
            </a:extLst>
          </p:cNvPr>
          <p:cNvSpPr txBox="1">
            <a:spLocks/>
          </p:cNvSpPr>
          <p:nvPr/>
        </p:nvSpPr>
        <p:spPr>
          <a:xfrm>
            <a:off x="5428647" y="2673046"/>
            <a:ext cx="6410519" cy="612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2. Delete all rows with missing data</a:t>
            </a:r>
            <a:endParaRPr kumimoji="0" lang="de-DE" sz="24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DF0904-43E1-42DD-9B94-38D0FF9371D7}"/>
              </a:ext>
            </a:extLst>
          </p:cNvPr>
          <p:cNvSpPr txBox="1">
            <a:spLocks/>
          </p:cNvSpPr>
          <p:nvPr/>
        </p:nvSpPr>
        <p:spPr>
          <a:xfrm>
            <a:off x="5005136" y="3480054"/>
            <a:ext cx="6603026" cy="77408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3. Delete all rows with missing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data in a specific column</a:t>
            </a:r>
            <a:endParaRPr kumimoji="0" lang="de-DE" sz="24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61533CC-F051-4CB0-8E65-CEEBBC7BF77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3831" y="1942075"/>
          <a:ext cx="517732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32">
                  <a:extLst>
                    <a:ext uri="{9D8B030D-6E8A-4147-A177-3AD203B41FA5}">
                      <a16:colId xmlns:a16="http://schemas.microsoft.com/office/drawing/2014/main" val="967936688"/>
                    </a:ext>
                  </a:extLst>
                </a:gridCol>
                <a:gridCol w="1232034">
                  <a:extLst>
                    <a:ext uri="{9D8B030D-6E8A-4147-A177-3AD203B41FA5}">
                      <a16:colId xmlns:a16="http://schemas.microsoft.com/office/drawing/2014/main" val="3597551276"/>
                    </a:ext>
                  </a:extLst>
                </a:gridCol>
                <a:gridCol w="1328286">
                  <a:extLst>
                    <a:ext uri="{9D8B030D-6E8A-4147-A177-3AD203B41FA5}">
                      <a16:colId xmlns:a16="http://schemas.microsoft.com/office/drawing/2014/main" val="226756669"/>
                    </a:ext>
                  </a:extLst>
                </a:gridCol>
                <a:gridCol w="1665171">
                  <a:extLst>
                    <a:ext uri="{9D8B030D-6E8A-4147-A177-3AD203B41FA5}">
                      <a16:colId xmlns:a16="http://schemas.microsoft.com/office/drawing/2014/main" val="2814493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78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Frank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Academic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8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25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9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51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Sarah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Academic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05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Jane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08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789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90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Strategies dealing with missing data 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F6EBAFC-0650-42AE-947B-CDB49600FE35}"/>
              </a:ext>
            </a:extLst>
          </p:cNvPr>
          <p:cNvSpPr txBox="1">
            <a:spLocks/>
          </p:cNvSpPr>
          <p:nvPr/>
        </p:nvSpPr>
        <p:spPr>
          <a:xfrm>
            <a:off x="5621154" y="1910971"/>
            <a:ext cx="6410519" cy="612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1. Delete the column with missing data</a:t>
            </a:r>
            <a:endParaRPr kumimoji="0" lang="de-DE" sz="24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78D45E-B5F6-4D22-A532-20F38B3FB447}"/>
              </a:ext>
            </a:extLst>
          </p:cNvPr>
          <p:cNvSpPr txBox="1">
            <a:spLocks/>
          </p:cNvSpPr>
          <p:nvPr/>
        </p:nvSpPr>
        <p:spPr>
          <a:xfrm>
            <a:off x="5428647" y="2673046"/>
            <a:ext cx="6410519" cy="612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2. Delete all rows with missing data</a:t>
            </a:r>
            <a:endParaRPr kumimoji="0" lang="de-DE" sz="24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DF0904-43E1-42DD-9B94-38D0FF9371D7}"/>
              </a:ext>
            </a:extLst>
          </p:cNvPr>
          <p:cNvSpPr txBox="1">
            <a:spLocks/>
          </p:cNvSpPr>
          <p:nvPr/>
        </p:nvSpPr>
        <p:spPr>
          <a:xfrm>
            <a:off x="5005136" y="3480054"/>
            <a:ext cx="6603026" cy="77408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3. Delete all rows with missing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data in a specific column</a:t>
            </a:r>
            <a:endParaRPr kumimoji="0" lang="de-DE" sz="24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D596249-ACDA-4511-91FA-446DAF2821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3831" y="1942075"/>
          <a:ext cx="517732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32">
                  <a:extLst>
                    <a:ext uri="{9D8B030D-6E8A-4147-A177-3AD203B41FA5}">
                      <a16:colId xmlns:a16="http://schemas.microsoft.com/office/drawing/2014/main" val="967936688"/>
                    </a:ext>
                  </a:extLst>
                </a:gridCol>
                <a:gridCol w="1232034">
                  <a:extLst>
                    <a:ext uri="{9D8B030D-6E8A-4147-A177-3AD203B41FA5}">
                      <a16:colId xmlns:a16="http://schemas.microsoft.com/office/drawing/2014/main" val="3597551276"/>
                    </a:ext>
                  </a:extLst>
                </a:gridCol>
                <a:gridCol w="1328286">
                  <a:extLst>
                    <a:ext uri="{9D8B030D-6E8A-4147-A177-3AD203B41FA5}">
                      <a16:colId xmlns:a16="http://schemas.microsoft.com/office/drawing/2014/main" val="226756669"/>
                    </a:ext>
                  </a:extLst>
                </a:gridCol>
                <a:gridCol w="1665171">
                  <a:extLst>
                    <a:ext uri="{9D8B030D-6E8A-4147-A177-3AD203B41FA5}">
                      <a16:colId xmlns:a16="http://schemas.microsoft.com/office/drawing/2014/main" val="2814493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78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Academic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8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25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9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51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Sarah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Academic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5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08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789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485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Strategies dealing with missing data 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CDF0904-43E1-42DD-9B94-38D0FF9371D7}"/>
              </a:ext>
            </a:extLst>
          </p:cNvPr>
          <p:cNvSpPr txBox="1">
            <a:spLocks/>
          </p:cNvSpPr>
          <p:nvPr/>
        </p:nvSpPr>
        <p:spPr>
          <a:xfrm>
            <a:off x="4966635" y="1824509"/>
            <a:ext cx="6603026" cy="77408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3. Delete all rows with missing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data in a specific column</a:t>
            </a:r>
            <a:endParaRPr kumimoji="0" lang="de-DE" sz="24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61533CC-F051-4CB0-8E65-CEEBBC7BF775}"/>
              </a:ext>
            </a:extLst>
          </p:cNvPr>
          <p:cNvGraphicFramePr>
            <a:graphicFrameLocks noGrp="1"/>
          </p:cNvGraphicFramePr>
          <p:nvPr/>
        </p:nvGraphicFramePr>
        <p:xfrm>
          <a:off x="443831" y="1942075"/>
          <a:ext cx="517732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32">
                  <a:extLst>
                    <a:ext uri="{9D8B030D-6E8A-4147-A177-3AD203B41FA5}">
                      <a16:colId xmlns:a16="http://schemas.microsoft.com/office/drawing/2014/main" val="967936688"/>
                    </a:ext>
                  </a:extLst>
                </a:gridCol>
                <a:gridCol w="1232034">
                  <a:extLst>
                    <a:ext uri="{9D8B030D-6E8A-4147-A177-3AD203B41FA5}">
                      <a16:colId xmlns:a16="http://schemas.microsoft.com/office/drawing/2014/main" val="3597551276"/>
                    </a:ext>
                  </a:extLst>
                </a:gridCol>
                <a:gridCol w="1328286">
                  <a:extLst>
                    <a:ext uri="{9D8B030D-6E8A-4147-A177-3AD203B41FA5}">
                      <a16:colId xmlns:a16="http://schemas.microsoft.com/office/drawing/2014/main" val="226756669"/>
                    </a:ext>
                  </a:extLst>
                </a:gridCol>
                <a:gridCol w="1665171">
                  <a:extLst>
                    <a:ext uri="{9D8B030D-6E8A-4147-A177-3AD203B41FA5}">
                      <a16:colId xmlns:a16="http://schemas.microsoft.com/office/drawing/2014/main" val="2814493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78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Frank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Academic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8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25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9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51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Sarah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Academic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05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Jane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08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789964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5A0B7A9A-FF57-4C5E-AB12-49CD7C904C73}"/>
              </a:ext>
            </a:extLst>
          </p:cNvPr>
          <p:cNvSpPr txBox="1">
            <a:spLocks/>
          </p:cNvSpPr>
          <p:nvPr/>
        </p:nvSpPr>
        <p:spPr>
          <a:xfrm>
            <a:off x="3675247" y="2948309"/>
            <a:ext cx="6410519" cy="612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Pro:</a:t>
            </a:r>
            <a:endParaRPr kumimoji="0" lang="de-DE" sz="24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A51D919-292E-46A3-8CB2-ACDF03974DE3}"/>
              </a:ext>
            </a:extLst>
          </p:cNvPr>
          <p:cNvSpPr txBox="1">
            <a:spLocks/>
          </p:cNvSpPr>
          <p:nvPr/>
        </p:nvSpPr>
        <p:spPr>
          <a:xfrm>
            <a:off x="3694497" y="4173777"/>
            <a:ext cx="6410519" cy="612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Con:</a:t>
            </a:r>
            <a:endParaRPr kumimoji="0" lang="de-DE" sz="24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C99C3B2-E8D1-49C0-AB78-80DF3C832998}"/>
              </a:ext>
            </a:extLst>
          </p:cNvPr>
          <p:cNvSpPr txBox="1">
            <a:spLocks/>
          </p:cNvSpPr>
          <p:nvPr/>
        </p:nvSpPr>
        <p:spPr>
          <a:xfrm>
            <a:off x="3781125" y="5239686"/>
            <a:ext cx="6410519" cy="612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Used:</a:t>
            </a:r>
            <a:endParaRPr kumimoji="0" lang="de-DE" sz="24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FA8FE1C-FD3C-413A-823B-F7AA59691742}"/>
              </a:ext>
            </a:extLst>
          </p:cNvPr>
          <p:cNvSpPr txBox="1">
            <a:spLocks/>
          </p:cNvSpPr>
          <p:nvPr/>
        </p:nvSpPr>
        <p:spPr>
          <a:xfrm>
            <a:off x="6439302" y="3466220"/>
            <a:ext cx="6410519" cy="612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More specific, leaves more missing values,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still not a lot of effort</a:t>
            </a:r>
            <a:endParaRPr kumimoji="0" lang="de-DE" sz="18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D3B480E-438A-43EF-BAD8-F97E6B8B2643}"/>
              </a:ext>
            </a:extLst>
          </p:cNvPr>
          <p:cNvSpPr txBox="1">
            <a:spLocks/>
          </p:cNvSpPr>
          <p:nvPr/>
        </p:nvSpPr>
        <p:spPr>
          <a:xfrm>
            <a:off x="5759558" y="4563978"/>
            <a:ext cx="6410519" cy="612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Potentially loosing information, a little more effort</a:t>
            </a:r>
            <a:endParaRPr kumimoji="0" lang="de-DE" sz="18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0B22151-AFAD-4847-9C86-4DAD441AE359}"/>
              </a:ext>
            </a:extLst>
          </p:cNvPr>
          <p:cNvSpPr txBox="1">
            <a:spLocks/>
          </p:cNvSpPr>
          <p:nvPr/>
        </p:nvSpPr>
        <p:spPr>
          <a:xfrm>
            <a:off x="5759557" y="5661736"/>
            <a:ext cx="6410519" cy="612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If this is an important column where we need data</a:t>
            </a:r>
            <a:endParaRPr kumimoji="0" lang="de-DE" sz="18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9663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Strategies dealing with missing data 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F6EBAFC-0650-42AE-947B-CDB49600FE35}"/>
              </a:ext>
            </a:extLst>
          </p:cNvPr>
          <p:cNvSpPr txBox="1">
            <a:spLocks/>
          </p:cNvSpPr>
          <p:nvPr/>
        </p:nvSpPr>
        <p:spPr>
          <a:xfrm>
            <a:off x="5621154" y="1910971"/>
            <a:ext cx="6410519" cy="612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1. Delete the column with missing data</a:t>
            </a:r>
            <a:endParaRPr kumimoji="0" lang="de-DE" sz="24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78D45E-B5F6-4D22-A532-20F38B3FB447}"/>
              </a:ext>
            </a:extLst>
          </p:cNvPr>
          <p:cNvSpPr txBox="1">
            <a:spLocks/>
          </p:cNvSpPr>
          <p:nvPr/>
        </p:nvSpPr>
        <p:spPr>
          <a:xfrm>
            <a:off x="5428647" y="2673046"/>
            <a:ext cx="6410519" cy="612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2. Delete all rows with missing data</a:t>
            </a:r>
            <a:endParaRPr kumimoji="0" lang="de-DE" sz="24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DF0904-43E1-42DD-9B94-38D0FF9371D7}"/>
              </a:ext>
            </a:extLst>
          </p:cNvPr>
          <p:cNvSpPr txBox="1">
            <a:spLocks/>
          </p:cNvSpPr>
          <p:nvPr/>
        </p:nvSpPr>
        <p:spPr>
          <a:xfrm>
            <a:off x="5005136" y="3480054"/>
            <a:ext cx="6603026" cy="77408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3. Delete all rows with missing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data in a specific column</a:t>
            </a:r>
            <a:endParaRPr kumimoji="0" lang="de-DE" sz="24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D596249-ACDA-4511-91FA-446DAF2821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3831" y="1942075"/>
          <a:ext cx="543364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151">
                  <a:extLst>
                    <a:ext uri="{9D8B030D-6E8A-4147-A177-3AD203B41FA5}">
                      <a16:colId xmlns:a16="http://schemas.microsoft.com/office/drawing/2014/main" val="967936688"/>
                    </a:ext>
                  </a:extLst>
                </a:gridCol>
                <a:gridCol w="1232034">
                  <a:extLst>
                    <a:ext uri="{9D8B030D-6E8A-4147-A177-3AD203B41FA5}">
                      <a16:colId xmlns:a16="http://schemas.microsoft.com/office/drawing/2014/main" val="3597551276"/>
                    </a:ext>
                  </a:extLst>
                </a:gridCol>
                <a:gridCol w="1328286">
                  <a:extLst>
                    <a:ext uri="{9D8B030D-6E8A-4147-A177-3AD203B41FA5}">
                      <a16:colId xmlns:a16="http://schemas.microsoft.com/office/drawing/2014/main" val="226756669"/>
                    </a:ext>
                  </a:extLst>
                </a:gridCol>
                <a:gridCol w="1665171">
                  <a:extLst>
                    <a:ext uri="{9D8B030D-6E8A-4147-A177-3AD203B41FA5}">
                      <a16:colId xmlns:a16="http://schemas.microsoft.com/office/drawing/2014/main" val="2814493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78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Unknown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Academic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8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Unknown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25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9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51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Sarah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Academic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5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08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789964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9825444C-52A7-4389-A81E-256C307EE60C}"/>
              </a:ext>
            </a:extLst>
          </p:cNvPr>
          <p:cNvSpPr txBox="1">
            <a:spLocks/>
          </p:cNvSpPr>
          <p:nvPr/>
        </p:nvSpPr>
        <p:spPr>
          <a:xfrm>
            <a:off x="5236140" y="4436717"/>
            <a:ext cx="6603026" cy="77408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4. Replace data with our best guess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(e.g. mean)</a:t>
            </a:r>
            <a:endParaRPr kumimoji="0" lang="de-DE" sz="24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6818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Strategies dealing with missing data 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F6EBAFC-0650-42AE-947B-CDB49600FE35}"/>
              </a:ext>
            </a:extLst>
          </p:cNvPr>
          <p:cNvSpPr txBox="1">
            <a:spLocks/>
          </p:cNvSpPr>
          <p:nvPr/>
        </p:nvSpPr>
        <p:spPr>
          <a:xfrm>
            <a:off x="5621154" y="1910971"/>
            <a:ext cx="6410519" cy="612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1. Delete the column with missing data</a:t>
            </a:r>
            <a:endParaRPr kumimoji="0" lang="de-DE" sz="24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78D45E-B5F6-4D22-A532-20F38B3FB447}"/>
              </a:ext>
            </a:extLst>
          </p:cNvPr>
          <p:cNvSpPr txBox="1">
            <a:spLocks/>
          </p:cNvSpPr>
          <p:nvPr/>
        </p:nvSpPr>
        <p:spPr>
          <a:xfrm>
            <a:off x="5428647" y="2673046"/>
            <a:ext cx="6410519" cy="612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2. Delete all rows with missing data</a:t>
            </a:r>
            <a:endParaRPr kumimoji="0" lang="de-DE" sz="24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DF0904-43E1-42DD-9B94-38D0FF9371D7}"/>
              </a:ext>
            </a:extLst>
          </p:cNvPr>
          <p:cNvSpPr txBox="1">
            <a:spLocks/>
          </p:cNvSpPr>
          <p:nvPr/>
        </p:nvSpPr>
        <p:spPr>
          <a:xfrm>
            <a:off x="5005136" y="3480054"/>
            <a:ext cx="6603026" cy="77408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3. Delete all rows with missing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data in a specific column</a:t>
            </a:r>
            <a:endParaRPr kumimoji="0" lang="de-DE" sz="24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D596249-ACDA-4511-91FA-446DAF2821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3831" y="1942075"/>
          <a:ext cx="543364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151">
                  <a:extLst>
                    <a:ext uri="{9D8B030D-6E8A-4147-A177-3AD203B41FA5}">
                      <a16:colId xmlns:a16="http://schemas.microsoft.com/office/drawing/2014/main" val="967936688"/>
                    </a:ext>
                  </a:extLst>
                </a:gridCol>
                <a:gridCol w="1232034">
                  <a:extLst>
                    <a:ext uri="{9D8B030D-6E8A-4147-A177-3AD203B41FA5}">
                      <a16:colId xmlns:a16="http://schemas.microsoft.com/office/drawing/2014/main" val="3597551276"/>
                    </a:ext>
                  </a:extLst>
                </a:gridCol>
                <a:gridCol w="1328286">
                  <a:extLst>
                    <a:ext uri="{9D8B030D-6E8A-4147-A177-3AD203B41FA5}">
                      <a16:colId xmlns:a16="http://schemas.microsoft.com/office/drawing/2014/main" val="226756669"/>
                    </a:ext>
                  </a:extLst>
                </a:gridCol>
                <a:gridCol w="1665171">
                  <a:extLst>
                    <a:ext uri="{9D8B030D-6E8A-4147-A177-3AD203B41FA5}">
                      <a16:colId xmlns:a16="http://schemas.microsoft.com/office/drawing/2014/main" val="2814493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78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Unknown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$4600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Academic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8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Unknown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25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9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51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Sarah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$4600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Academic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5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$4600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08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789964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9825444C-52A7-4389-A81E-256C307EE60C}"/>
              </a:ext>
            </a:extLst>
          </p:cNvPr>
          <p:cNvSpPr txBox="1">
            <a:spLocks/>
          </p:cNvSpPr>
          <p:nvPr/>
        </p:nvSpPr>
        <p:spPr>
          <a:xfrm>
            <a:off x="5236140" y="4436717"/>
            <a:ext cx="6603026" cy="77408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4. Replace data with our best guess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(e.g. mean)     Imputation</a:t>
            </a:r>
            <a:endParaRPr kumimoji="0" lang="de-DE" sz="24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087B50F-37C6-4F74-8A77-9C63146B06AC}"/>
              </a:ext>
            </a:extLst>
          </p:cNvPr>
          <p:cNvSpPr/>
          <p:nvPr/>
        </p:nvSpPr>
        <p:spPr>
          <a:xfrm>
            <a:off x="8386681" y="4889521"/>
            <a:ext cx="285680" cy="211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5160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Strategies dealing with missing data 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D596249-ACDA-4511-91FA-446DAF282170}"/>
              </a:ext>
            </a:extLst>
          </p:cNvPr>
          <p:cNvGraphicFramePr>
            <a:graphicFrameLocks noGrp="1"/>
          </p:cNvGraphicFramePr>
          <p:nvPr/>
        </p:nvGraphicFramePr>
        <p:xfrm>
          <a:off x="443831" y="1942075"/>
          <a:ext cx="543364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151">
                  <a:extLst>
                    <a:ext uri="{9D8B030D-6E8A-4147-A177-3AD203B41FA5}">
                      <a16:colId xmlns:a16="http://schemas.microsoft.com/office/drawing/2014/main" val="967936688"/>
                    </a:ext>
                  </a:extLst>
                </a:gridCol>
                <a:gridCol w="1232034">
                  <a:extLst>
                    <a:ext uri="{9D8B030D-6E8A-4147-A177-3AD203B41FA5}">
                      <a16:colId xmlns:a16="http://schemas.microsoft.com/office/drawing/2014/main" val="3597551276"/>
                    </a:ext>
                  </a:extLst>
                </a:gridCol>
                <a:gridCol w="1328286">
                  <a:extLst>
                    <a:ext uri="{9D8B030D-6E8A-4147-A177-3AD203B41FA5}">
                      <a16:colId xmlns:a16="http://schemas.microsoft.com/office/drawing/2014/main" val="226756669"/>
                    </a:ext>
                  </a:extLst>
                </a:gridCol>
                <a:gridCol w="1665171">
                  <a:extLst>
                    <a:ext uri="{9D8B030D-6E8A-4147-A177-3AD203B41FA5}">
                      <a16:colId xmlns:a16="http://schemas.microsoft.com/office/drawing/2014/main" val="2814493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78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Unknown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$4600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Academic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8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Unknown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25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9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51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Sarah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$4600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Academic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5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$4600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08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789964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9825444C-52A7-4389-A81E-256C307EE60C}"/>
              </a:ext>
            </a:extLst>
          </p:cNvPr>
          <p:cNvSpPr txBox="1">
            <a:spLocks/>
          </p:cNvSpPr>
          <p:nvPr/>
        </p:nvSpPr>
        <p:spPr>
          <a:xfrm>
            <a:off x="5085168" y="1789770"/>
            <a:ext cx="6603026" cy="77408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4. Replace data with our best guess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(e.g. mean)     Imputation</a:t>
            </a:r>
            <a:endParaRPr kumimoji="0" lang="de-DE" sz="24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087B50F-37C6-4F74-8A77-9C63146B06AC}"/>
              </a:ext>
            </a:extLst>
          </p:cNvPr>
          <p:cNvSpPr/>
          <p:nvPr/>
        </p:nvSpPr>
        <p:spPr>
          <a:xfrm>
            <a:off x="8253466" y="2252199"/>
            <a:ext cx="285680" cy="211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548F05A-5397-47CC-9196-BE06429AF5AB}"/>
              </a:ext>
            </a:extLst>
          </p:cNvPr>
          <p:cNvSpPr txBox="1">
            <a:spLocks/>
          </p:cNvSpPr>
          <p:nvPr/>
        </p:nvSpPr>
        <p:spPr>
          <a:xfrm>
            <a:off x="3598245" y="2719916"/>
            <a:ext cx="6410519" cy="612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Pro:</a:t>
            </a:r>
            <a:endParaRPr kumimoji="0" lang="de-DE" sz="24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4D8576-0A6C-445D-B76F-2A05F453C055}"/>
              </a:ext>
            </a:extLst>
          </p:cNvPr>
          <p:cNvSpPr txBox="1">
            <a:spLocks/>
          </p:cNvSpPr>
          <p:nvPr/>
        </p:nvSpPr>
        <p:spPr>
          <a:xfrm>
            <a:off x="3617495" y="3945384"/>
            <a:ext cx="6410519" cy="612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Con:</a:t>
            </a:r>
            <a:endParaRPr kumimoji="0" lang="de-DE" sz="24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58BDF4-FC71-44C4-BB35-68966093B1B9}"/>
              </a:ext>
            </a:extLst>
          </p:cNvPr>
          <p:cNvSpPr txBox="1">
            <a:spLocks/>
          </p:cNvSpPr>
          <p:nvPr/>
        </p:nvSpPr>
        <p:spPr>
          <a:xfrm>
            <a:off x="3704123" y="5011293"/>
            <a:ext cx="6410519" cy="612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Used:</a:t>
            </a:r>
            <a:endParaRPr kumimoji="0" lang="de-DE" sz="24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BD84CA9-FC2B-4498-8875-206E557E2E20}"/>
              </a:ext>
            </a:extLst>
          </p:cNvPr>
          <p:cNvSpPr txBox="1">
            <a:spLocks/>
          </p:cNvSpPr>
          <p:nvPr/>
        </p:nvSpPr>
        <p:spPr>
          <a:xfrm>
            <a:off x="6314529" y="3237308"/>
            <a:ext cx="6410519" cy="612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Most amount of data</a:t>
            </a:r>
            <a:endParaRPr kumimoji="0" lang="de-DE" sz="18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1F1739E-1269-4560-8337-037BD42B304C}"/>
              </a:ext>
            </a:extLst>
          </p:cNvPr>
          <p:cNvSpPr txBox="1">
            <a:spLocks/>
          </p:cNvSpPr>
          <p:nvPr/>
        </p:nvSpPr>
        <p:spPr>
          <a:xfrm>
            <a:off x="5831305" y="4323889"/>
            <a:ext cx="6410519" cy="612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Potentially inaccurate information, more sophisticated</a:t>
            </a:r>
            <a:endParaRPr kumimoji="0" lang="de-DE" sz="18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C47F264-C503-46B8-9B87-64AF20DC0A30}"/>
              </a:ext>
            </a:extLst>
          </p:cNvPr>
          <p:cNvSpPr txBox="1">
            <a:spLocks/>
          </p:cNvSpPr>
          <p:nvPr/>
        </p:nvSpPr>
        <p:spPr>
          <a:xfrm>
            <a:off x="6327231" y="5473744"/>
            <a:ext cx="6410519" cy="612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If you have enough data/features to predict and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we want to maintain as much data as possible</a:t>
            </a:r>
            <a:endParaRPr kumimoji="0" lang="de-DE" sz="18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55217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Strategies dealing with missing data 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D596249-ACDA-4511-91FA-446DAF282170}"/>
              </a:ext>
            </a:extLst>
          </p:cNvPr>
          <p:cNvGraphicFramePr>
            <a:graphicFrameLocks noGrp="1"/>
          </p:cNvGraphicFramePr>
          <p:nvPr/>
        </p:nvGraphicFramePr>
        <p:xfrm>
          <a:off x="443831" y="1942075"/>
          <a:ext cx="543364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151">
                  <a:extLst>
                    <a:ext uri="{9D8B030D-6E8A-4147-A177-3AD203B41FA5}">
                      <a16:colId xmlns:a16="http://schemas.microsoft.com/office/drawing/2014/main" val="967936688"/>
                    </a:ext>
                  </a:extLst>
                </a:gridCol>
                <a:gridCol w="1232034">
                  <a:extLst>
                    <a:ext uri="{9D8B030D-6E8A-4147-A177-3AD203B41FA5}">
                      <a16:colId xmlns:a16="http://schemas.microsoft.com/office/drawing/2014/main" val="3597551276"/>
                    </a:ext>
                  </a:extLst>
                </a:gridCol>
                <a:gridCol w="1328286">
                  <a:extLst>
                    <a:ext uri="{9D8B030D-6E8A-4147-A177-3AD203B41FA5}">
                      <a16:colId xmlns:a16="http://schemas.microsoft.com/office/drawing/2014/main" val="226756669"/>
                    </a:ext>
                  </a:extLst>
                </a:gridCol>
                <a:gridCol w="1665171">
                  <a:extLst>
                    <a:ext uri="{9D8B030D-6E8A-4147-A177-3AD203B41FA5}">
                      <a16:colId xmlns:a16="http://schemas.microsoft.com/office/drawing/2014/main" val="2814493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78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Unknown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$4600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Academic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8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Unknown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25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9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51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Sarah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$4600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Academic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5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$4600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08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789964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9825444C-52A7-4389-A81E-256C307EE60C}"/>
              </a:ext>
            </a:extLst>
          </p:cNvPr>
          <p:cNvSpPr txBox="1">
            <a:spLocks/>
          </p:cNvSpPr>
          <p:nvPr/>
        </p:nvSpPr>
        <p:spPr>
          <a:xfrm>
            <a:off x="5085168" y="1789770"/>
            <a:ext cx="6603026" cy="77408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4. Replace data with our best guess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(e.g. mean)     Imputation</a:t>
            </a:r>
            <a:endParaRPr kumimoji="0" lang="de-DE" sz="24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087B50F-37C6-4F74-8A77-9C63146B06AC}"/>
              </a:ext>
            </a:extLst>
          </p:cNvPr>
          <p:cNvSpPr/>
          <p:nvPr/>
        </p:nvSpPr>
        <p:spPr>
          <a:xfrm>
            <a:off x="8253466" y="2252199"/>
            <a:ext cx="285680" cy="211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548F05A-5397-47CC-9196-BE06429AF5AB}"/>
              </a:ext>
            </a:extLst>
          </p:cNvPr>
          <p:cNvSpPr txBox="1">
            <a:spLocks/>
          </p:cNvSpPr>
          <p:nvPr/>
        </p:nvSpPr>
        <p:spPr>
          <a:xfrm>
            <a:off x="3598245" y="2719916"/>
            <a:ext cx="6410519" cy="612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Pro:</a:t>
            </a:r>
            <a:endParaRPr kumimoji="0" lang="de-DE" sz="24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4D8576-0A6C-445D-B76F-2A05F453C055}"/>
              </a:ext>
            </a:extLst>
          </p:cNvPr>
          <p:cNvSpPr txBox="1">
            <a:spLocks/>
          </p:cNvSpPr>
          <p:nvPr/>
        </p:nvSpPr>
        <p:spPr>
          <a:xfrm>
            <a:off x="3617495" y="3945384"/>
            <a:ext cx="6410519" cy="612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Con:</a:t>
            </a:r>
            <a:endParaRPr kumimoji="0" lang="de-DE" sz="24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58BDF4-FC71-44C4-BB35-68966093B1B9}"/>
              </a:ext>
            </a:extLst>
          </p:cNvPr>
          <p:cNvSpPr txBox="1">
            <a:spLocks/>
          </p:cNvSpPr>
          <p:nvPr/>
        </p:nvSpPr>
        <p:spPr>
          <a:xfrm>
            <a:off x="3704123" y="5011293"/>
            <a:ext cx="6410519" cy="612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Used:</a:t>
            </a:r>
            <a:endParaRPr kumimoji="0" lang="de-DE" sz="24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BD84CA9-FC2B-4498-8875-206E557E2E20}"/>
              </a:ext>
            </a:extLst>
          </p:cNvPr>
          <p:cNvSpPr txBox="1">
            <a:spLocks/>
          </p:cNvSpPr>
          <p:nvPr/>
        </p:nvSpPr>
        <p:spPr>
          <a:xfrm>
            <a:off x="6314529" y="3237308"/>
            <a:ext cx="6410519" cy="612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Most amount of data</a:t>
            </a:r>
            <a:endParaRPr kumimoji="0" lang="de-DE" sz="18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1F1739E-1269-4560-8337-037BD42B304C}"/>
              </a:ext>
            </a:extLst>
          </p:cNvPr>
          <p:cNvSpPr txBox="1">
            <a:spLocks/>
          </p:cNvSpPr>
          <p:nvPr/>
        </p:nvSpPr>
        <p:spPr>
          <a:xfrm>
            <a:off x="5831305" y="4323889"/>
            <a:ext cx="6410519" cy="612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Potentially inaccurate information, more sophisticated</a:t>
            </a:r>
            <a:endParaRPr kumimoji="0" lang="de-DE" sz="18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C47F264-C503-46B8-9B87-64AF20DC0A30}"/>
              </a:ext>
            </a:extLst>
          </p:cNvPr>
          <p:cNvSpPr txBox="1">
            <a:spLocks/>
          </p:cNvSpPr>
          <p:nvPr/>
        </p:nvSpPr>
        <p:spPr>
          <a:xfrm>
            <a:off x="6327231" y="5473744"/>
            <a:ext cx="6410519" cy="612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If you have enough data/features to predict and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we want to maintain as much data as possible</a:t>
            </a:r>
            <a:endParaRPr kumimoji="0" lang="de-DE" sz="18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82677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Dealing with missing data 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919119" y="1730441"/>
            <a:ext cx="11014152" cy="277805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How to approach missing data?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4 Strategies to deal with missing data</a:t>
            </a:r>
          </a:p>
        </p:txBody>
      </p:sp>
    </p:spTree>
    <p:extLst>
      <p:ext uri="{BB962C8B-B14F-4D97-AF65-F5344CB8AC3E}">
        <p14:creationId xmlns:p14="http://schemas.microsoft.com/office/powerpoint/2010/main" val="1410323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Strategies dealing with missing data 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F6EBAFC-0650-42AE-947B-CDB49600FE35}"/>
              </a:ext>
            </a:extLst>
          </p:cNvPr>
          <p:cNvSpPr txBox="1">
            <a:spLocks/>
          </p:cNvSpPr>
          <p:nvPr/>
        </p:nvSpPr>
        <p:spPr>
          <a:xfrm>
            <a:off x="5621154" y="1910971"/>
            <a:ext cx="6410519" cy="612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1. Delete the column with missing data</a:t>
            </a:r>
            <a:endParaRPr kumimoji="0" lang="de-DE" sz="24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78D45E-B5F6-4D22-A532-20F38B3FB447}"/>
              </a:ext>
            </a:extLst>
          </p:cNvPr>
          <p:cNvSpPr txBox="1">
            <a:spLocks/>
          </p:cNvSpPr>
          <p:nvPr/>
        </p:nvSpPr>
        <p:spPr>
          <a:xfrm>
            <a:off x="5428647" y="2673046"/>
            <a:ext cx="6410519" cy="612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2. Delete all rows with missing data</a:t>
            </a:r>
            <a:endParaRPr kumimoji="0" lang="de-DE" sz="24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DF0904-43E1-42DD-9B94-38D0FF9371D7}"/>
              </a:ext>
            </a:extLst>
          </p:cNvPr>
          <p:cNvSpPr txBox="1">
            <a:spLocks/>
          </p:cNvSpPr>
          <p:nvPr/>
        </p:nvSpPr>
        <p:spPr>
          <a:xfrm>
            <a:off x="5005136" y="3480054"/>
            <a:ext cx="6603026" cy="77408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3. Delete all rows with missing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data in a specific column</a:t>
            </a:r>
            <a:endParaRPr kumimoji="0" lang="de-DE" sz="24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D596249-ACDA-4511-91FA-446DAF282170}"/>
              </a:ext>
            </a:extLst>
          </p:cNvPr>
          <p:cNvGraphicFramePr>
            <a:graphicFrameLocks noGrp="1"/>
          </p:cNvGraphicFramePr>
          <p:nvPr/>
        </p:nvGraphicFramePr>
        <p:xfrm>
          <a:off x="443831" y="1942075"/>
          <a:ext cx="543364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151">
                  <a:extLst>
                    <a:ext uri="{9D8B030D-6E8A-4147-A177-3AD203B41FA5}">
                      <a16:colId xmlns:a16="http://schemas.microsoft.com/office/drawing/2014/main" val="967936688"/>
                    </a:ext>
                  </a:extLst>
                </a:gridCol>
                <a:gridCol w="1232034">
                  <a:extLst>
                    <a:ext uri="{9D8B030D-6E8A-4147-A177-3AD203B41FA5}">
                      <a16:colId xmlns:a16="http://schemas.microsoft.com/office/drawing/2014/main" val="3597551276"/>
                    </a:ext>
                  </a:extLst>
                </a:gridCol>
                <a:gridCol w="1328286">
                  <a:extLst>
                    <a:ext uri="{9D8B030D-6E8A-4147-A177-3AD203B41FA5}">
                      <a16:colId xmlns:a16="http://schemas.microsoft.com/office/drawing/2014/main" val="226756669"/>
                    </a:ext>
                  </a:extLst>
                </a:gridCol>
                <a:gridCol w="1665171">
                  <a:extLst>
                    <a:ext uri="{9D8B030D-6E8A-4147-A177-3AD203B41FA5}">
                      <a16:colId xmlns:a16="http://schemas.microsoft.com/office/drawing/2014/main" val="2814493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78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Unknown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$4600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Academic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8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Unknown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25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9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51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Sarah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$4600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Academic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5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$4600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08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789964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9825444C-52A7-4389-A81E-256C307EE60C}"/>
              </a:ext>
            </a:extLst>
          </p:cNvPr>
          <p:cNvSpPr txBox="1">
            <a:spLocks/>
          </p:cNvSpPr>
          <p:nvPr/>
        </p:nvSpPr>
        <p:spPr>
          <a:xfrm>
            <a:off x="5236140" y="4436717"/>
            <a:ext cx="6603026" cy="77408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4. Replace data with our best guess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(e.g. </a:t>
            </a:r>
            <a:r>
              <a:rPr kumimoji="0" lang="en-US" sz="24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mean,regression</a:t>
            </a: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)     Imputation</a:t>
            </a:r>
            <a:endParaRPr kumimoji="0" lang="de-DE" sz="24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087B50F-37C6-4F74-8A77-9C63146B06AC}"/>
              </a:ext>
            </a:extLst>
          </p:cNvPr>
          <p:cNvSpPr/>
          <p:nvPr/>
        </p:nvSpPr>
        <p:spPr>
          <a:xfrm>
            <a:off x="9098951" y="4899146"/>
            <a:ext cx="285680" cy="211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32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Dealing with missing data 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C41977-3085-4B88-8FF5-797E1A4891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0" y="1922824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679366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975512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6756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78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8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25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9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51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Sarah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5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082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567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Dealing with missing data 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C41977-3085-4B88-8FF5-797E1A4891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3831" y="1942075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679366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975512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6756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78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8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25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9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51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Sarah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5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082769"/>
                  </a:ext>
                </a:extLst>
              </a:tr>
            </a:tbl>
          </a:graphicData>
        </a:graphic>
      </p:graphicFrame>
      <p:sp>
        <p:nvSpPr>
          <p:cNvPr id="4" name="Right Brace 3">
            <a:extLst>
              <a:ext uri="{FF2B5EF4-FFF2-40B4-BE49-F238E27FC236}">
                <a16:creationId xmlns:a16="http://schemas.microsoft.com/office/drawing/2014/main" id="{D120B69D-8FE7-4A80-B4DD-81035D302E7F}"/>
              </a:ext>
            </a:extLst>
          </p:cNvPr>
          <p:cNvSpPr/>
          <p:nvPr/>
        </p:nvSpPr>
        <p:spPr>
          <a:xfrm>
            <a:off x="8749364" y="2329314"/>
            <a:ext cx="288758" cy="140528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7F16508-F36E-4FB4-80B7-DA28753FF5E5}"/>
              </a:ext>
            </a:extLst>
          </p:cNvPr>
          <p:cNvSpPr/>
          <p:nvPr/>
        </p:nvSpPr>
        <p:spPr>
          <a:xfrm>
            <a:off x="8749364" y="3845472"/>
            <a:ext cx="288758" cy="140528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4DDCD0-9D45-4324-BC84-05D48990C0DF}"/>
              </a:ext>
            </a:extLst>
          </p:cNvPr>
          <p:cNvSpPr/>
          <p:nvPr/>
        </p:nvSpPr>
        <p:spPr>
          <a:xfrm>
            <a:off x="9283033" y="2786299"/>
            <a:ext cx="23154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Mean=$4750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380E7-06AD-40E2-B057-9F46FEDFFD89}"/>
              </a:ext>
            </a:extLst>
          </p:cNvPr>
          <p:cNvSpPr/>
          <p:nvPr/>
        </p:nvSpPr>
        <p:spPr>
          <a:xfrm>
            <a:off x="9283032" y="4317283"/>
            <a:ext cx="23154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Mean=$4250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9598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Dealing with missing data 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C41977-3085-4B88-8FF5-797E1A4891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3831" y="1942075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67936688"/>
                    </a:ext>
                  </a:extLst>
                </a:gridCol>
                <a:gridCol w="2698996">
                  <a:extLst>
                    <a:ext uri="{9D8B030D-6E8A-4147-A177-3AD203B41FA5}">
                      <a16:colId xmlns:a16="http://schemas.microsoft.com/office/drawing/2014/main" val="3597551276"/>
                    </a:ext>
                  </a:extLst>
                </a:gridCol>
                <a:gridCol w="2719670">
                  <a:extLst>
                    <a:ext uri="{9D8B030D-6E8A-4147-A177-3AD203B41FA5}">
                      <a16:colId xmlns:a16="http://schemas.microsoft.com/office/drawing/2014/main" val="226756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78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8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25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9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51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Sarah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5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082769"/>
                  </a:ext>
                </a:extLst>
              </a:tr>
            </a:tbl>
          </a:graphicData>
        </a:graphic>
      </p:graphicFrame>
      <p:sp>
        <p:nvSpPr>
          <p:cNvPr id="4" name="Right Brace 3">
            <a:extLst>
              <a:ext uri="{FF2B5EF4-FFF2-40B4-BE49-F238E27FC236}">
                <a16:creationId xmlns:a16="http://schemas.microsoft.com/office/drawing/2014/main" id="{D120B69D-8FE7-4A80-B4DD-81035D302E7F}"/>
              </a:ext>
            </a:extLst>
          </p:cNvPr>
          <p:cNvSpPr/>
          <p:nvPr/>
        </p:nvSpPr>
        <p:spPr>
          <a:xfrm>
            <a:off x="8749364" y="2329314"/>
            <a:ext cx="288758" cy="140528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7F16508-F36E-4FB4-80B7-DA28753FF5E5}"/>
              </a:ext>
            </a:extLst>
          </p:cNvPr>
          <p:cNvSpPr/>
          <p:nvPr/>
        </p:nvSpPr>
        <p:spPr>
          <a:xfrm>
            <a:off x="8749364" y="3845472"/>
            <a:ext cx="288758" cy="140528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4DDCD0-9D45-4324-BC84-05D48990C0DF}"/>
              </a:ext>
            </a:extLst>
          </p:cNvPr>
          <p:cNvSpPr/>
          <p:nvPr/>
        </p:nvSpPr>
        <p:spPr>
          <a:xfrm>
            <a:off x="9283033" y="2786299"/>
            <a:ext cx="23154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Mean=$4500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380E7-06AD-40E2-B057-9F46FEDFFD89}"/>
              </a:ext>
            </a:extLst>
          </p:cNvPr>
          <p:cNvSpPr/>
          <p:nvPr/>
        </p:nvSpPr>
        <p:spPr>
          <a:xfrm>
            <a:off x="9283032" y="4317283"/>
            <a:ext cx="23154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Mean=$4000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252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Dealing with missing data 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C41977-3085-4B88-8FF5-797E1A4891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3831" y="1942075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67936688"/>
                    </a:ext>
                  </a:extLst>
                </a:gridCol>
                <a:gridCol w="2698996">
                  <a:extLst>
                    <a:ext uri="{9D8B030D-6E8A-4147-A177-3AD203B41FA5}">
                      <a16:colId xmlns:a16="http://schemas.microsoft.com/office/drawing/2014/main" val="3597551276"/>
                    </a:ext>
                  </a:extLst>
                </a:gridCol>
                <a:gridCol w="2719670">
                  <a:extLst>
                    <a:ext uri="{9D8B030D-6E8A-4147-A177-3AD203B41FA5}">
                      <a16:colId xmlns:a16="http://schemas.microsoft.com/office/drawing/2014/main" val="226756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78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8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25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9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51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Sarah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5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082769"/>
                  </a:ext>
                </a:extLst>
              </a:tr>
            </a:tbl>
          </a:graphicData>
        </a:graphic>
      </p:graphicFrame>
      <p:sp>
        <p:nvSpPr>
          <p:cNvPr id="4" name="Right Brace 3">
            <a:extLst>
              <a:ext uri="{FF2B5EF4-FFF2-40B4-BE49-F238E27FC236}">
                <a16:creationId xmlns:a16="http://schemas.microsoft.com/office/drawing/2014/main" id="{D120B69D-8FE7-4A80-B4DD-81035D302E7F}"/>
              </a:ext>
            </a:extLst>
          </p:cNvPr>
          <p:cNvSpPr/>
          <p:nvPr/>
        </p:nvSpPr>
        <p:spPr>
          <a:xfrm>
            <a:off x="8749364" y="2329314"/>
            <a:ext cx="288758" cy="140528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7F16508-F36E-4FB4-80B7-DA28753FF5E5}"/>
              </a:ext>
            </a:extLst>
          </p:cNvPr>
          <p:cNvSpPr/>
          <p:nvPr/>
        </p:nvSpPr>
        <p:spPr>
          <a:xfrm>
            <a:off x="8749364" y="3845472"/>
            <a:ext cx="288758" cy="140528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4DDCD0-9D45-4324-BC84-05D48990C0DF}"/>
              </a:ext>
            </a:extLst>
          </p:cNvPr>
          <p:cNvSpPr/>
          <p:nvPr/>
        </p:nvSpPr>
        <p:spPr>
          <a:xfrm>
            <a:off x="9283033" y="2786299"/>
            <a:ext cx="23154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Mean=$3500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380E7-06AD-40E2-B057-9F46FEDFFD89}"/>
              </a:ext>
            </a:extLst>
          </p:cNvPr>
          <p:cNvSpPr/>
          <p:nvPr/>
        </p:nvSpPr>
        <p:spPr>
          <a:xfrm>
            <a:off x="9283032" y="4317283"/>
            <a:ext cx="23154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Mean=$2500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469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Dealing with missing data 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C41977-3085-4B88-8FF5-797E1A4891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3831" y="1942075"/>
          <a:ext cx="819003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7743">
                  <a:extLst>
                    <a:ext uri="{9D8B030D-6E8A-4147-A177-3AD203B41FA5}">
                      <a16:colId xmlns:a16="http://schemas.microsoft.com/office/drawing/2014/main" val="967936688"/>
                    </a:ext>
                  </a:extLst>
                </a:gridCol>
                <a:gridCol w="2342834">
                  <a:extLst>
                    <a:ext uri="{9D8B030D-6E8A-4147-A177-3AD203B41FA5}">
                      <a16:colId xmlns:a16="http://schemas.microsoft.com/office/drawing/2014/main" val="3597551276"/>
                    </a:ext>
                  </a:extLst>
                </a:gridCol>
                <a:gridCol w="1010653">
                  <a:extLst>
                    <a:ext uri="{9D8B030D-6E8A-4147-A177-3AD203B41FA5}">
                      <a16:colId xmlns:a16="http://schemas.microsoft.com/office/drawing/2014/main" val="22675666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814493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78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Academic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8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Academic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25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9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51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Sarah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Academic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5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Academic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082769"/>
                  </a:ext>
                </a:extLst>
              </a:tr>
            </a:tbl>
          </a:graphicData>
        </a:graphic>
      </p:graphicFrame>
      <p:sp>
        <p:nvSpPr>
          <p:cNvPr id="4" name="Right Brace 3">
            <a:extLst>
              <a:ext uri="{FF2B5EF4-FFF2-40B4-BE49-F238E27FC236}">
                <a16:creationId xmlns:a16="http://schemas.microsoft.com/office/drawing/2014/main" id="{D120B69D-8FE7-4A80-B4DD-81035D302E7F}"/>
              </a:ext>
            </a:extLst>
          </p:cNvPr>
          <p:cNvSpPr/>
          <p:nvPr/>
        </p:nvSpPr>
        <p:spPr>
          <a:xfrm>
            <a:off x="8749364" y="2329314"/>
            <a:ext cx="288758" cy="140528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7F16508-F36E-4FB4-80B7-DA28753FF5E5}"/>
              </a:ext>
            </a:extLst>
          </p:cNvPr>
          <p:cNvSpPr/>
          <p:nvPr/>
        </p:nvSpPr>
        <p:spPr>
          <a:xfrm>
            <a:off x="8749364" y="3845472"/>
            <a:ext cx="288758" cy="140528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4DDCD0-9D45-4324-BC84-05D48990C0DF}"/>
              </a:ext>
            </a:extLst>
          </p:cNvPr>
          <p:cNvSpPr/>
          <p:nvPr/>
        </p:nvSpPr>
        <p:spPr>
          <a:xfrm>
            <a:off x="9283033" y="2786299"/>
            <a:ext cx="23154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Mean=$3500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380E7-06AD-40E2-B057-9F46FEDFFD89}"/>
              </a:ext>
            </a:extLst>
          </p:cNvPr>
          <p:cNvSpPr/>
          <p:nvPr/>
        </p:nvSpPr>
        <p:spPr>
          <a:xfrm>
            <a:off x="9283032" y="4317283"/>
            <a:ext cx="23154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Mean=$2500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4954B-196A-429D-AC32-BD6F3AFAEF51}"/>
              </a:ext>
            </a:extLst>
          </p:cNvPr>
          <p:cNvSpPr/>
          <p:nvPr/>
        </p:nvSpPr>
        <p:spPr>
          <a:xfrm>
            <a:off x="2223437" y="5810877"/>
            <a:ext cx="731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Is the distribution of missing values really random?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6361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Dealing with missing data 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C41977-3085-4B88-8FF5-797E1A4891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3831" y="1942075"/>
          <a:ext cx="819003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7743">
                  <a:extLst>
                    <a:ext uri="{9D8B030D-6E8A-4147-A177-3AD203B41FA5}">
                      <a16:colId xmlns:a16="http://schemas.microsoft.com/office/drawing/2014/main" val="967936688"/>
                    </a:ext>
                  </a:extLst>
                </a:gridCol>
                <a:gridCol w="2342834">
                  <a:extLst>
                    <a:ext uri="{9D8B030D-6E8A-4147-A177-3AD203B41FA5}">
                      <a16:colId xmlns:a16="http://schemas.microsoft.com/office/drawing/2014/main" val="3597551276"/>
                    </a:ext>
                  </a:extLst>
                </a:gridCol>
                <a:gridCol w="1010653">
                  <a:extLst>
                    <a:ext uri="{9D8B030D-6E8A-4147-A177-3AD203B41FA5}">
                      <a16:colId xmlns:a16="http://schemas.microsoft.com/office/drawing/2014/main" val="22675666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814493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78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Academic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8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Academic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25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9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51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Sarah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Academic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5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Academic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082769"/>
                  </a:ext>
                </a:extLst>
              </a:tr>
            </a:tbl>
          </a:graphicData>
        </a:graphic>
      </p:graphicFrame>
      <p:sp>
        <p:nvSpPr>
          <p:cNvPr id="4" name="Right Brace 3">
            <a:extLst>
              <a:ext uri="{FF2B5EF4-FFF2-40B4-BE49-F238E27FC236}">
                <a16:creationId xmlns:a16="http://schemas.microsoft.com/office/drawing/2014/main" id="{D120B69D-8FE7-4A80-B4DD-81035D302E7F}"/>
              </a:ext>
            </a:extLst>
          </p:cNvPr>
          <p:cNvSpPr/>
          <p:nvPr/>
        </p:nvSpPr>
        <p:spPr>
          <a:xfrm>
            <a:off x="8749364" y="2329314"/>
            <a:ext cx="288758" cy="140528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7F16508-F36E-4FB4-80B7-DA28753FF5E5}"/>
              </a:ext>
            </a:extLst>
          </p:cNvPr>
          <p:cNvSpPr/>
          <p:nvPr/>
        </p:nvSpPr>
        <p:spPr>
          <a:xfrm>
            <a:off x="8749364" y="3845472"/>
            <a:ext cx="288758" cy="140528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4DDCD0-9D45-4324-BC84-05D48990C0DF}"/>
              </a:ext>
            </a:extLst>
          </p:cNvPr>
          <p:cNvSpPr/>
          <p:nvPr/>
        </p:nvSpPr>
        <p:spPr>
          <a:xfrm>
            <a:off x="9283033" y="2786299"/>
            <a:ext cx="23154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Mean=$3500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380E7-06AD-40E2-B057-9F46FEDFFD89}"/>
              </a:ext>
            </a:extLst>
          </p:cNvPr>
          <p:cNvSpPr/>
          <p:nvPr/>
        </p:nvSpPr>
        <p:spPr>
          <a:xfrm>
            <a:off x="9283032" y="4317283"/>
            <a:ext cx="23154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Mean=$2500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4954B-196A-429D-AC32-BD6F3AFAEF51}"/>
              </a:ext>
            </a:extLst>
          </p:cNvPr>
          <p:cNvSpPr/>
          <p:nvPr/>
        </p:nvSpPr>
        <p:spPr>
          <a:xfrm>
            <a:off x="2223437" y="5466596"/>
            <a:ext cx="731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Is the distribution of missing values really random?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CB9C15-5106-4CFD-B89C-3F0DF9087402}"/>
              </a:ext>
            </a:extLst>
          </p:cNvPr>
          <p:cNvSpPr/>
          <p:nvPr/>
        </p:nvSpPr>
        <p:spPr>
          <a:xfrm>
            <a:off x="4658628" y="6028365"/>
            <a:ext cx="731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BC451B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Systematic bias!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srgbClr val="BC451B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795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Strategies dealing with missing data 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C41977-3085-4B88-8FF5-797E1A4891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3831" y="1942075"/>
          <a:ext cx="517732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32">
                  <a:extLst>
                    <a:ext uri="{9D8B030D-6E8A-4147-A177-3AD203B41FA5}">
                      <a16:colId xmlns:a16="http://schemas.microsoft.com/office/drawing/2014/main" val="967936688"/>
                    </a:ext>
                  </a:extLst>
                </a:gridCol>
                <a:gridCol w="1232034">
                  <a:extLst>
                    <a:ext uri="{9D8B030D-6E8A-4147-A177-3AD203B41FA5}">
                      <a16:colId xmlns:a16="http://schemas.microsoft.com/office/drawing/2014/main" val="3597551276"/>
                    </a:ext>
                  </a:extLst>
                </a:gridCol>
                <a:gridCol w="1328286">
                  <a:extLst>
                    <a:ext uri="{9D8B030D-6E8A-4147-A177-3AD203B41FA5}">
                      <a16:colId xmlns:a16="http://schemas.microsoft.com/office/drawing/2014/main" val="226756669"/>
                    </a:ext>
                  </a:extLst>
                </a:gridCol>
                <a:gridCol w="1665171">
                  <a:extLst>
                    <a:ext uri="{9D8B030D-6E8A-4147-A177-3AD203B41FA5}">
                      <a16:colId xmlns:a16="http://schemas.microsoft.com/office/drawing/2014/main" val="2814493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78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Academic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8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25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9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51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Sarah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Academic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5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08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academic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789964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F6EBAFC-0650-42AE-947B-CDB49600FE35}"/>
              </a:ext>
            </a:extLst>
          </p:cNvPr>
          <p:cNvSpPr txBox="1">
            <a:spLocks/>
          </p:cNvSpPr>
          <p:nvPr/>
        </p:nvSpPr>
        <p:spPr>
          <a:xfrm>
            <a:off x="5621154" y="1910971"/>
            <a:ext cx="6410519" cy="6127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1. Delete the column with missing data</a:t>
            </a:r>
            <a:endParaRPr kumimoji="0" lang="de-DE" sz="24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0385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53A6F9FF-A890-4137-BACA-462C183F6172}"/>
</file>

<file path=customXml/itemProps2.xml><?xml version="1.0" encoding="utf-8"?>
<ds:datastoreItem xmlns:ds="http://schemas.openxmlformats.org/officeDocument/2006/customXml" ds:itemID="{C79FF601-D879-494F-9EC7-1F4BD9109927}"/>
</file>

<file path=customXml/itemProps3.xml><?xml version="1.0" encoding="utf-8"?>
<ds:datastoreItem xmlns:ds="http://schemas.openxmlformats.org/officeDocument/2006/customXml" ds:itemID="{9E4306C5-A576-409F-AE58-FD9C695B151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1362</Words>
  <Application>Microsoft Office PowerPoint</Application>
  <PresentationFormat>Widescreen</PresentationFormat>
  <Paragraphs>766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돋움</vt:lpstr>
      <vt:lpstr>Arial</vt:lpstr>
      <vt:lpstr>Bahnschrift Light Condensed</vt:lpstr>
      <vt:lpstr>Calisto MT</vt:lpstr>
      <vt:lpstr>Trebuchet MS</vt:lpstr>
      <vt:lpstr>Wingdings 2</vt:lpstr>
      <vt:lpstr>Slate</vt:lpstr>
      <vt:lpstr>Dealing with missing data </vt:lpstr>
      <vt:lpstr>Dealing with missing data </vt:lpstr>
      <vt:lpstr>Dealing with missing data </vt:lpstr>
      <vt:lpstr>Dealing with missing data </vt:lpstr>
      <vt:lpstr>Dealing with missing data </vt:lpstr>
      <vt:lpstr>Dealing with missing data </vt:lpstr>
      <vt:lpstr>Dealing with missing data </vt:lpstr>
      <vt:lpstr>Dealing with missing data </vt:lpstr>
      <vt:lpstr>Strategies dealing with missing data </vt:lpstr>
      <vt:lpstr>Strategies dealing with missing data </vt:lpstr>
      <vt:lpstr>Strategies dealing with missing data </vt:lpstr>
      <vt:lpstr>Strategies dealing with missing data </vt:lpstr>
      <vt:lpstr>Strategies dealing with missing data </vt:lpstr>
      <vt:lpstr>Strategies dealing with missing data </vt:lpstr>
      <vt:lpstr>Strategies dealing with missing data </vt:lpstr>
      <vt:lpstr>Strategies dealing with missing data </vt:lpstr>
      <vt:lpstr>Strategies dealing with missing data </vt:lpstr>
      <vt:lpstr>Strategies dealing with missing data </vt:lpstr>
      <vt:lpstr>Strategies dealing with missing data </vt:lpstr>
      <vt:lpstr>Strategies dealing with missing data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Dealing with missing data </dc:title>
  <dc:creator>Nikolai Schuler</dc:creator>
  <cp:lastModifiedBy>Nikolai Schuler</cp:lastModifiedBy>
  <cp:revision>1</cp:revision>
  <dcterms:created xsi:type="dcterms:W3CDTF">2022-02-21T10:59:41Z</dcterms:created>
  <dcterms:modified xsi:type="dcterms:W3CDTF">2022-02-21T10:59:52Z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