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charts/style1.xml" ContentType="application/vnd.ms-office.chartstyle+xml"/>
  <Override PartName="/ppt/charts/colors1.xml" ContentType="application/vnd.ms-office.chartcolorstyle+xml"/>
  <Override PartName="/ppt/notesMasters/notesMaster1.xml" ContentType="application/vnd.openxmlformats-officedocument.presentationml.notesMaster+xml"/>
  <Override PartName="/ppt/charts/chart1.xml" ContentType="application/vnd.openxmlformats-officedocument.drawingml.char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0" r:id="rId1"/>
  </p:sldMasterIdLst>
  <p:notesMasterIdLst>
    <p:notesMasterId r:id="rId22"/>
  </p:notesMasterIdLst>
  <p:handoutMasterIdLst>
    <p:handoutMasterId r:id="rId23"/>
  </p:handoutMasterIdLst>
  <p:sldIdLst>
    <p:sldId id="265" r:id="rId2"/>
    <p:sldId id="531" r:id="rId3"/>
    <p:sldId id="530" r:id="rId4"/>
    <p:sldId id="257" r:id="rId5"/>
    <p:sldId id="258" r:id="rId6"/>
    <p:sldId id="260" r:id="rId7"/>
    <p:sldId id="259" r:id="rId8"/>
    <p:sldId id="261" r:id="rId9"/>
    <p:sldId id="262" r:id="rId10"/>
    <p:sldId id="532" r:id="rId11"/>
    <p:sldId id="533" r:id="rId12"/>
    <p:sldId id="534" r:id="rId13"/>
    <p:sldId id="537" r:id="rId14"/>
    <p:sldId id="538" r:id="rId15"/>
    <p:sldId id="535" r:id="rId16"/>
    <p:sldId id="536" r:id="rId17"/>
    <p:sldId id="539" r:id="rId18"/>
    <p:sldId id="540" r:id="rId19"/>
    <p:sldId id="266" r:id="rId20"/>
    <p:sldId id="263" r:id="rId21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2" userDrawn="1">
          <p15:clr>
            <a:srgbClr val="A4A3A4"/>
          </p15:clr>
        </p15:guide>
        <p15:guide id="2" orient="horz" pos="3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322" y="24"/>
      </p:cViewPr>
      <p:guideLst>
        <p:guide pos="272"/>
        <p:guide orient="horz" pos="3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937336587706261E-2"/>
          <c:y val="6.4816245733949451E-2"/>
          <c:w val="0.88974346712943786"/>
          <c:h val="0.846389738592701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-2σ</c:v>
                </c:pt>
                <c:pt idx="1">
                  <c:v>-1σ</c:v>
                </c:pt>
                <c:pt idx="2">
                  <c:v>0</c:v>
                </c:pt>
                <c:pt idx="3">
                  <c:v>1σ</c:v>
                </c:pt>
                <c:pt idx="4">
                  <c:v>2σ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D7-4DA0-B86B-B5918E3EB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9039519"/>
        <c:axId val="903507679"/>
      </c:lineChart>
      <c:catAx>
        <c:axId val="75903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03507679"/>
        <c:crosses val="autoZero"/>
        <c:auto val="1"/>
        <c:lblAlgn val="ctr"/>
        <c:lblOffset val="100"/>
        <c:noMultiLvlLbl val="0"/>
      </c:catAx>
      <c:valAx>
        <c:axId val="90350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5903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Statistics formula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78D96-0E3F-446D-9764-B784D8249EAB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18F6E-B620-49E3-9EEE-C72169816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13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Statistics formula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4B714-C71E-4139-9A48-B71B0FAD35A4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9A00A-C03D-4B5B-B2D6-82FB99133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396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69" y="9979025"/>
            <a:ext cx="7557707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875375"/>
            <a:ext cx="7557707" cy="99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71" y="1183227"/>
            <a:ext cx="6236732" cy="555974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089" y="6946437"/>
            <a:ext cx="6236732" cy="1781969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2"/>
                </a:solidFill>
                <a:latin typeface="+mj-lt"/>
              </a:defRPr>
            </a:lvl1pPr>
            <a:lvl2pPr marL="377967" indent="0" algn="ctr">
              <a:buNone/>
              <a:defRPr sz="1984"/>
            </a:lvl2pPr>
            <a:lvl3pPr marL="755934" indent="0" algn="ctr">
              <a:buNone/>
              <a:defRPr sz="1984"/>
            </a:lvl3pPr>
            <a:lvl4pPr marL="1133902" indent="0" algn="ctr">
              <a:buNone/>
              <a:defRPr sz="1653"/>
            </a:lvl4pPr>
            <a:lvl5pPr marL="1511869" indent="0" algn="ctr">
              <a:buNone/>
              <a:defRPr sz="1653"/>
            </a:lvl5pPr>
            <a:lvl6pPr marL="1889836" indent="0" algn="ctr">
              <a:buNone/>
              <a:defRPr sz="1653"/>
            </a:lvl6pPr>
            <a:lvl7pPr marL="2267803" indent="0" algn="ctr">
              <a:buNone/>
              <a:defRPr sz="1653"/>
            </a:lvl7pPr>
            <a:lvl8pPr marL="2645771" indent="0" algn="ctr">
              <a:buNone/>
              <a:defRPr sz="1653"/>
            </a:lvl8pPr>
            <a:lvl9pPr marL="3023738" indent="0" algn="ctr">
              <a:buNone/>
              <a:defRPr sz="16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542E-847D-4520-9905-A93BE262C040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48811" y="6771482"/>
            <a:ext cx="61233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8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8676-914D-4582-ADD8-30575258A92C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69" y="9979025"/>
            <a:ext cx="7557707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875375"/>
            <a:ext cx="7557707" cy="99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646653"/>
            <a:ext cx="1630055" cy="89759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646652"/>
            <a:ext cx="4795669" cy="897597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292-5462-4301-8B0A-C40845C86690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0632-90ED-438C-ADB9-E6FE834A8719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9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69" y="9979025"/>
            <a:ext cx="7557707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875375"/>
            <a:ext cx="7557707" cy="99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71" y="1183227"/>
            <a:ext cx="6236732" cy="5559743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71" y="6942550"/>
            <a:ext cx="6236732" cy="1781969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2"/>
                </a:solidFill>
                <a:latin typeface="+mj-lt"/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5C93-E946-4FA8-8EFE-82FD3FDE9CAA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48811" y="6771482"/>
            <a:ext cx="612333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0371" y="446824"/>
            <a:ext cx="6236732" cy="2261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71" y="2877551"/>
            <a:ext cx="3061668" cy="62725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5434" y="2877554"/>
            <a:ext cx="3061668" cy="627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98D1-D08E-4474-B41B-9AED0E15E8B0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4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0371" y="446824"/>
            <a:ext cx="6236732" cy="2261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71" y="2878047"/>
            <a:ext cx="3061668" cy="114788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3" b="0" cap="all" baseline="0">
                <a:solidFill>
                  <a:schemeClr val="tx2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71" y="4025931"/>
            <a:ext cx="3061668" cy="5124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5434" y="2878047"/>
            <a:ext cx="3061668" cy="114788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3" b="0" cap="all" baseline="0">
                <a:solidFill>
                  <a:schemeClr val="tx2"/>
                </a:solidFill>
              </a:defRPr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5434" y="4025931"/>
            <a:ext cx="3061668" cy="5124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0928-7500-4B4B-8086-2ED95A20ECAE}" type="datetime1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6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26D4-7469-4E0C-BE1D-73A05448311F}" type="datetime1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4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69" y="9979025"/>
            <a:ext cx="7557707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0" y="9875375"/>
            <a:ext cx="7557707" cy="99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CCEE6-7476-4AA6-BE20-32B8D61F4B26}" type="datetime1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Nikolai Schuler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4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0"/>
            <a:ext cx="2511701" cy="106918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505054" y="0"/>
            <a:ext cx="39688" cy="10691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88" y="926622"/>
            <a:ext cx="1984415" cy="3563938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703" y="1140460"/>
            <a:ext cx="4141446" cy="81970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88" y="4561840"/>
            <a:ext cx="1984415" cy="526814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88642" y="10070987"/>
            <a:ext cx="1623613" cy="569240"/>
          </a:xfrm>
        </p:spPr>
        <p:txBody>
          <a:bodyPr/>
          <a:lstStyle>
            <a:lvl1pPr algn="l">
              <a:defRPr/>
            </a:lvl1pPr>
          </a:lstStyle>
          <a:p>
            <a:fld id="{ADB79205-CEB7-48CB-BF05-E61F2073524D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6622" y="10070987"/>
            <a:ext cx="2882126" cy="56924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Nikolai Schuler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2D2B73-5B05-4472-A26B-8105E551D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5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721865"/>
            <a:ext cx="7557707" cy="2969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" y="7662740"/>
            <a:ext cx="7557707" cy="997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71" y="7911941"/>
            <a:ext cx="6274530" cy="1283018"/>
          </a:xfrm>
        </p:spPr>
        <p:txBody>
          <a:bodyPr tIns="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" y="0"/>
            <a:ext cx="7559666" cy="766274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5">
                <a:solidFill>
                  <a:schemeClr val="bg1"/>
                </a:solidFill>
              </a:defRPr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70" y="9209215"/>
            <a:ext cx="6274530" cy="926624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628F-BDF4-462B-9A30-932521BE7D66}" type="datetime1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79025"/>
            <a:ext cx="7559676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9875374"/>
            <a:ext cx="7559676" cy="1028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71" y="446824"/>
            <a:ext cx="6236732" cy="2261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70" y="2877551"/>
            <a:ext cx="6236733" cy="62725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372" y="10070987"/>
            <a:ext cx="153293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fld id="{EE0054E5-1437-468D-AE1C-CD823A687861}" type="datetime1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5627" y="10070987"/>
            <a:ext cx="2990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Nikolai Schuler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8800" y="10070987"/>
            <a:ext cx="81352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fld id="{EE2D2B73-5B05-4472-A26B-8105E551D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40052" y="2709349"/>
            <a:ext cx="618003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87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hdr="0" dt="0"/>
  <p:txStyles>
    <p:titleStyle>
      <a:lvl1pPr algn="l" defTabSz="755934" rtl="0" eaLnBrk="1" latinLnBrk="0" hangingPunct="1">
        <a:lnSpc>
          <a:spcPct val="85000"/>
        </a:lnSpc>
        <a:spcBef>
          <a:spcPct val="0"/>
        </a:spcBef>
        <a:buNone/>
        <a:defRPr sz="3968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593" indent="-75593" algn="l" defTabSz="755934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65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492" indent="-151187" algn="l" defTabSz="755934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679" indent="-151187" algn="l" defTabSz="755934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866" indent="-151187" algn="l" defTabSz="755934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053" indent="-151187" algn="l" defTabSz="755934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370" indent="-188984" algn="l" defTabSz="755934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710" indent="-188984" algn="l" defTabSz="755934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050" indent="-188984" algn="l" defTabSz="755934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390" indent="-188984" algn="l" defTabSz="755934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0050639" y="1033294"/>
            <a:ext cx="310178" cy="106918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77" y="2772276"/>
            <a:ext cx="6520220" cy="2066590"/>
          </a:xfr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GB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Statistics</a:t>
            </a:r>
            <a:br>
              <a:rPr lang="en-GB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</a:br>
            <a:r>
              <a:rPr lang="en-GB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Formulas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278753" y="342900"/>
            <a:ext cx="310178" cy="106918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5561832" y="-1191517"/>
            <a:ext cx="310178" cy="36855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6" name="Rectangle 45"/>
          <p:cNvSpPr/>
          <p:nvPr/>
        </p:nvSpPr>
        <p:spPr>
          <a:xfrm rot="5400000">
            <a:off x="1781995" y="-1285848"/>
            <a:ext cx="310178" cy="3874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E45FE-CEF5-4562-AEB3-86AD1A62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1FDB9-631A-41B9-A4BE-5FDB8C42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1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4EDF87-4E3A-4109-B118-5109832D6243}"/>
              </a:ext>
            </a:extLst>
          </p:cNvPr>
          <p:cNvSpPr/>
          <p:nvPr/>
        </p:nvSpPr>
        <p:spPr>
          <a:xfrm>
            <a:off x="1692219" y="6175477"/>
            <a:ext cx="41752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or Richard" panose="02080502050505020702" pitchFamily="18" charset="0"/>
              </a:rPr>
              <a:t>Statistics is</a:t>
            </a:r>
            <a:br>
              <a:rPr lang="en-US" sz="36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or Richard" panose="02080502050505020702" pitchFamily="18" charset="0"/>
              </a:rPr>
            </a:b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or Richard" panose="02080502050505020702" pitchFamily="18" charset="0"/>
              </a:rPr>
              <a:t>the grammar of science.</a:t>
            </a:r>
            <a:br>
              <a:rPr lang="en-US" sz="36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or Richard" panose="02080502050505020702" pitchFamily="18" charset="0"/>
              </a:rPr>
            </a:br>
            <a:r>
              <a:rPr lang="en-US" sz="3600" i="1" dirty="0">
                <a:solidFill>
                  <a:srgbClr val="51515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or Richard" panose="02080502050505020702" pitchFamily="18" charset="0"/>
              </a:rPr>
              <a:t>Karl Pearson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or Richard" panose="020805020505050207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72280" y="421093"/>
                <a:ext cx="7088399" cy="9934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Regression line</a:t>
                </a:r>
                <a:endParaRPr lang="en-GB" sz="2000" b="1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Bahnschrift" panose="020B0502040204020203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/>
                <a:r>
                  <a:rPr lang="en-US" dirty="0">
                    <a:latin typeface="Bahnschrift" panose="020B0502040204020203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𝑥𝑦</m:t>
                                </m:r>
                              </m:e>
                            </m:nary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i="1" dirty="0">
                  <a:latin typeface="Bahnschrift" panose="020B0502040204020203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Bahnschrift" panose="020B0502040204020203" pitchFamily="34" charset="0"/>
                </a:endParaRPr>
              </a:p>
              <a:p>
                <a:r>
                  <a:rPr lang="en-US" dirty="0">
                    <a:latin typeface="Bahnschrift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i="1" dirty="0">
                    <a:latin typeface="Bahnschrift" panose="020B0502040204020203" pitchFamily="34" charset="0"/>
                  </a:rPr>
                  <a:t> </a:t>
                </a:r>
                <a:r>
                  <a:rPr lang="en-US" dirty="0">
                    <a:latin typeface="Bahnschrift" panose="020B0502040204020203" pitchFamily="34" charset="0"/>
                  </a:rPr>
                  <a:t>		</a:t>
                </a:r>
              </a:p>
              <a:p>
                <a:endParaRPr lang="en-US" sz="1400" b="1" dirty="0">
                  <a:latin typeface="Bahnschrift" panose="020B0502040204020203" pitchFamily="34" charset="0"/>
                </a:endParaRPr>
              </a:p>
              <a:p>
                <a:r>
                  <a:rPr lang="en-US" sz="2000" b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Correlation coefficient</a:t>
                </a:r>
                <a:br>
                  <a:rPr lang="en-US" sz="2000" dirty="0">
                    <a:latin typeface="Bahnschrift" panose="020B0502040204020203" pitchFamily="34" charset="0"/>
                  </a:rPr>
                </a:br>
                <a:r>
                  <a:rPr lang="en-US" sz="2000" dirty="0">
                    <a:latin typeface="Bahnschrift" panose="020B0502040204020203" pitchFamily="34" charset="0"/>
                  </a:rPr>
                  <a:t>		</a:t>
                </a:r>
              </a:p>
              <a:p>
                <a:r>
                  <a:rPr lang="en-US" b="1" dirty="0">
                    <a:latin typeface="Bahnschrift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GB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GB" dirty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𝛴</m:t>
                            </m:r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𝛴</m:t>
                            </m:r>
                            <m:sSubSup>
                              <m:sSubSup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GB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  <m:t>𝛴</m:t>
                                    </m:r>
                                    <m:sSub>
                                      <m:sSubPr>
                                        <m:ctrlPr>
                                          <a:rPr lang="en-GB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𝛴</m:t>
                            </m:r>
                            <m:sSubSup>
                              <m:sSubSup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GB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  <m:t>𝛴</m:t>
                                    </m:r>
                                    <m:sSub>
                                      <m:sSubPr>
                                        <m:ctrlPr>
                                          <a:rPr lang="en-GB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GB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b="1" dirty="0">
                  <a:latin typeface="Bahnschrift" panose="020B0502040204020203" pitchFamily="34" charset="0"/>
                </a:endParaRPr>
              </a:p>
              <a:p>
                <a:endParaRPr lang="en-US" sz="1600" b="1" dirty="0">
                  <a:latin typeface="Bahnschrift" panose="020B0502040204020203" pitchFamily="34" charset="0"/>
                </a:endParaRPr>
              </a:p>
              <a:p>
                <a:r>
                  <a:rPr lang="en-US" sz="2000" b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Residual</a:t>
                </a:r>
                <a:endParaRPr lang="en-GB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Bahnschrift" panose="020B0502040204020203" pitchFamily="34" charset="0"/>
                </a:endParaRPr>
              </a:p>
              <a:p>
                <a:r>
                  <a:rPr lang="en-US" dirty="0">
                    <a:latin typeface="Bahnschrift" panose="020B0502040204020203" pitchFamily="34" charset="0"/>
                  </a:rPr>
                  <a:t>	residual = actual value − predicted value</a:t>
                </a:r>
              </a:p>
              <a:p>
                <a:endParaRPr lang="en-US" dirty="0">
                  <a:latin typeface="Bahnschrift" panose="020B0502040204020203" pitchFamily="34" charset="0"/>
                </a:endParaRPr>
              </a:p>
              <a:p>
                <a:r>
                  <a:rPr lang="en-US" dirty="0">
                    <a:latin typeface="Bahnschrift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Bahnschrift" panose="020B0502040204020203" pitchFamily="34" charset="0"/>
                </a:endParaRPr>
              </a:p>
              <a:p>
                <a:endParaRPr lang="en-US" dirty="0">
                  <a:latin typeface="Bahnschrift" panose="020B0502040204020203" pitchFamily="34" charset="0"/>
                </a:endParaRPr>
              </a:p>
              <a:p>
                <a:r>
                  <a:rPr lang="en-US" sz="2000" b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MSE  (Mean-Square-Error)</a:t>
                </a:r>
              </a:p>
              <a:p>
                <a:endParaRPr lang="en-GB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pPr/>
                <a:r>
                  <a:rPr lang="en-GB" dirty="0">
                    <a:latin typeface="Bahnschrift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GB" i="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GB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Bahnschrift" panose="020B0502040204020203" pitchFamily="34" charset="0"/>
                </a:endParaRPr>
              </a:p>
              <a:p>
                <a:r>
                  <a:rPr lang="en-US" sz="2000" b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MAE  (Mean-Absolute-Error)</a:t>
                </a:r>
              </a:p>
              <a:p>
                <a:endParaRPr lang="en-GB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Bahnschrift" panose="020B0502040204020203" pitchFamily="34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GB" dirty="0">
                  <a:latin typeface="Bahnschrift" panose="020B0502040204020203" pitchFamily="34" charset="0"/>
                  <a:ea typeface="Cambria" panose="02040503050406030204" pitchFamily="18" charset="0"/>
                </a:endParaRPr>
              </a:p>
              <a:p>
                <a:endParaRPr lang="en-GB" dirty="0">
                  <a:latin typeface="Bahnschrift" panose="020B0502040204020203" pitchFamily="34" charset="0"/>
                  <a:ea typeface="Cambria" panose="02040503050406030204" pitchFamily="18" charset="0"/>
                </a:endParaRPr>
              </a:p>
              <a:p>
                <a:r>
                  <a:rPr lang="en-US" sz="2000" b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RMSE  (Root-Mean-Square-Error)</a:t>
                </a:r>
              </a:p>
              <a:p>
                <a:endParaRPr lang="en-GB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Bahnschrift" panose="020B0502040204020203" pitchFamily="34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GB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grow m:val="on"/>
                                <m:subHide m:val="on"/>
                                <m:supHide m:val="on"/>
                                <m:ctrlPr>
                                  <a:rPr lang="en-GB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num>
                      <m:den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GB" dirty="0">
                  <a:latin typeface="Bahnschrift" panose="020B0502040204020203" pitchFamily="34" charset="0"/>
                  <a:ea typeface="Cambria" panose="02040503050406030204" pitchFamily="18" charset="0"/>
                </a:endParaRPr>
              </a:p>
              <a:p>
                <a:endParaRPr lang="en-GB" dirty="0">
                  <a:latin typeface="Bahnschrift" panose="020B0502040204020203" pitchFamily="34" charset="0"/>
                  <a:ea typeface="Cambria" panose="02040503050406030204" pitchFamily="18" charset="0"/>
                </a:endParaRPr>
              </a:p>
              <a:p>
                <a:endParaRPr lang="en-GB" dirty="0">
                  <a:latin typeface="Bahnschrift" panose="020B0502040204020203" pitchFamily="34" charset="0"/>
                  <a:ea typeface="Cambria" panose="02040503050406030204" pitchFamily="18" charset="0"/>
                </a:endParaRPr>
              </a:p>
              <a:p>
                <a:endParaRPr lang="en-US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80" y="421093"/>
                <a:ext cx="7088399" cy="9934514"/>
              </a:xfrm>
              <a:prstGeom prst="rect">
                <a:avLst/>
              </a:prstGeom>
              <a:blipFill>
                <a:blip r:embed="rId2"/>
                <a:stretch>
                  <a:fillRect l="-860" t="-3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1631F-C895-4E61-87ED-4E5E50C8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76BCA5-D899-4580-989A-2DCD8C83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D0CB7C-850B-4F07-9162-70260F621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19278"/>
              </p:ext>
            </p:extLst>
          </p:nvPr>
        </p:nvGraphicFramePr>
        <p:xfrm>
          <a:off x="694475" y="1264308"/>
          <a:ext cx="6170724" cy="7197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255">
                  <a:extLst>
                    <a:ext uri="{9D8B030D-6E8A-4147-A177-3AD203B41FA5}">
                      <a16:colId xmlns:a16="http://schemas.microsoft.com/office/drawing/2014/main" val="2158738968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1628366262"/>
                    </a:ext>
                  </a:extLst>
                </a:gridCol>
                <a:gridCol w="513938">
                  <a:extLst>
                    <a:ext uri="{9D8B030D-6E8A-4147-A177-3AD203B41FA5}">
                      <a16:colId xmlns:a16="http://schemas.microsoft.com/office/drawing/2014/main" val="1994200659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158066303"/>
                    </a:ext>
                  </a:extLst>
                </a:gridCol>
                <a:gridCol w="652840">
                  <a:extLst>
                    <a:ext uri="{9D8B030D-6E8A-4147-A177-3AD203B41FA5}">
                      <a16:colId xmlns:a16="http://schemas.microsoft.com/office/drawing/2014/main" val="950362981"/>
                    </a:ext>
                  </a:extLst>
                </a:gridCol>
                <a:gridCol w="583389">
                  <a:extLst>
                    <a:ext uri="{9D8B030D-6E8A-4147-A177-3AD203B41FA5}">
                      <a16:colId xmlns:a16="http://schemas.microsoft.com/office/drawing/2014/main" val="4157717678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328482287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3060586389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403690634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3821276656"/>
                    </a:ext>
                  </a:extLst>
                </a:gridCol>
                <a:gridCol w="531300">
                  <a:extLst>
                    <a:ext uri="{9D8B030D-6E8A-4147-A177-3AD203B41FA5}">
                      <a16:colId xmlns:a16="http://schemas.microsoft.com/office/drawing/2014/main" val="547111898"/>
                    </a:ext>
                  </a:extLst>
                </a:gridCol>
              </a:tblGrid>
              <a:tr h="199926"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b"/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 dirty="0">
                          <a:effectLst/>
                        </a:rPr>
                        <a:t>DF1</a:t>
                      </a:r>
                      <a:endParaRPr lang="de-DE" sz="800" b="0" i="0" u="none" strike="noStrike" dirty="0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009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DF2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328370435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39.86346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49.5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53.59324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55.83296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57.24008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58.20442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58.90595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59.43898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59.85759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60.19498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19623361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8.52632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9.16179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9.24342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9.29263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9.32553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9.34908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9.36677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9.38054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9.39157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0235787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5.53832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5.46238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5.39077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5.34264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5.30916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5.28473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5.26619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5.25167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5.23041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4434232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4.54477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4.32456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4.19086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4.10725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4.05058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4.00975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3.97897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3.95494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3.93567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3.91988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1104591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4.06042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3.77972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3.61948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3.5202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3.45298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3.40451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3.33928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3.31628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3.2974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6858598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3.4633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3.18076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3.10751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3.05455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3.01446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2.98304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2.95774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2.93693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2130966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3.58943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3.25744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3.07407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2.96053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2.88334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2.82739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2.78493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2.75158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2.72468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2.70251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7559718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3.45792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3.11312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2.9238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2.80643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2.62413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2.58935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2.56124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2.53804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0407446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9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2.81286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2.69268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2.55086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2.50531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2.46941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2.44034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2.41632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4630866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3.28502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2.92447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2.72767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2.52164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2.46058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2.41397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2.37715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2.34731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9957579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2.85951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2.66023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2.53619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2.45118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2.38907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2.24823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1479020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3.17655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2.4801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2.39402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2.33102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2.28278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2.24457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2.21352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2.18776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36990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13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3.13621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2.76317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2.56027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2.43371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2.34672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2.19535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2.16382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2.13763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7651511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3.10221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2.72647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2.52222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2.39469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2.30694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2.24256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2.19313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2.12195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15030130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3.07319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2.69517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2.48979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2.36143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2.27302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2.20808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2.15818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2.11853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2.05932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99149190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3.04811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2.46181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2.33274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2.24376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2.08798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2.05533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26373920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3.02623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2.64464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2.43743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2.30775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2.21825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2.15239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2.10169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2.06134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2.00094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09961294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3.00698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2.62395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2.41601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2.28577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2.19583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2.12958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2.07854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2.03789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2.00467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1.97698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497027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2.39702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2.2663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2.17596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2.10936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2.05802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1.98364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1.95573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36835851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2.97465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2.58925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2.38009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2.24893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2.15823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2.09132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1.99853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1.96485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38450936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2.96096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2.57457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2.36489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2.23334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2.14231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2.07512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2.02325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1.98186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1.94797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1.91967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70993921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2.94858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2.56131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2.35117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2.21927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2.12794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2.0605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1.9668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1.93273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1.90425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91861286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23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2.93736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2.54929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2.33873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2.20651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2.11491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2.04723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1.99492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1.95312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1.91888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1.89025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06662518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2.92712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2.53833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2.32739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2.19488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2.10303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2.03513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1.98263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1.94066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1.90625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1.87748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89760272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2.91774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2.52831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2.31702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2.18424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2.09216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2.02406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1.97138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1.92925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1.89469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1.86578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7580270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2.90913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2.30749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2.08218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2.01389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1.96104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1.88407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1.85503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20773849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2.90119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2.29871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2.16546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2.00452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1.95151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1.90909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1.87427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1.84511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7276565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2.89385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2.50276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2.15714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1.99585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1.90014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1.83593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67079192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29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2.88703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2.49548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2.28307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2.14941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2.05658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1.93452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1.89184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1.85679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1.82741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51350792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2.88069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2.48872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2.27607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2.14223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2.04925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1.98033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1.92692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1.88412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1.84896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1.81949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0646934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2.83535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2.44037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2.22609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2.09095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1.99682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1.92688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1.82886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1.7929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1.76269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08779155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2.79107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2.39325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2.17741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2.04099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1.94571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1.87472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1.81939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1.77483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1.73802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1.70701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7091886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2.74781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2.34734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2.12999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1.89587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1.82381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1.76748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1.72196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1.68425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1.65238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503859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∞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2.70554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2.30259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1.94486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1.84727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1.77411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1.71672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1.6702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1.63152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1.59872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94247456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02E4E3C-262D-4924-8094-8569EDCBA069}"/>
              </a:ext>
            </a:extLst>
          </p:cNvPr>
          <p:cNvSpPr/>
          <p:nvPr/>
        </p:nvSpPr>
        <p:spPr>
          <a:xfrm>
            <a:off x="2660013" y="298887"/>
            <a:ext cx="192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F Table for α=0.10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ADDD9-E7EA-4B11-90B7-FD2142C97225}"/>
              </a:ext>
            </a:extLst>
          </p:cNvPr>
          <p:cNvSpPr/>
          <p:nvPr/>
        </p:nvSpPr>
        <p:spPr>
          <a:xfrm>
            <a:off x="2546511" y="643098"/>
            <a:ext cx="2346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 (see next table below for 12 to ∞)</a:t>
            </a:r>
            <a:endParaRPr lang="de-DE" sz="12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BCE0EE9-E7B8-45FF-AF11-25E91DE5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5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76BCA5-D899-4580-989A-2DCD8C83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E4E3C-262D-4924-8094-8569EDCBA069}"/>
              </a:ext>
            </a:extLst>
          </p:cNvPr>
          <p:cNvSpPr/>
          <p:nvPr/>
        </p:nvSpPr>
        <p:spPr>
          <a:xfrm>
            <a:off x="2660013" y="298887"/>
            <a:ext cx="192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F Table for α=0.10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ADDD9-E7EA-4B11-90B7-FD2142C97225}"/>
              </a:ext>
            </a:extLst>
          </p:cNvPr>
          <p:cNvSpPr/>
          <p:nvPr/>
        </p:nvSpPr>
        <p:spPr>
          <a:xfrm>
            <a:off x="2936370" y="668219"/>
            <a:ext cx="1367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 (table for 12 to ∞)</a:t>
            </a:r>
            <a:endParaRPr lang="de-DE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DE0D4F-F768-4BC7-A3C8-80A11E709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78721"/>
              </p:ext>
            </p:extLst>
          </p:nvPr>
        </p:nvGraphicFramePr>
        <p:xfrm>
          <a:off x="661988" y="1264308"/>
          <a:ext cx="6235697" cy="7246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514">
                  <a:extLst>
                    <a:ext uri="{9D8B030D-6E8A-4147-A177-3AD203B41FA5}">
                      <a16:colId xmlns:a16="http://schemas.microsoft.com/office/drawing/2014/main" val="3747759179"/>
                    </a:ext>
                  </a:extLst>
                </a:gridCol>
                <a:gridCol w="556304">
                  <a:extLst>
                    <a:ext uri="{9D8B030D-6E8A-4147-A177-3AD203B41FA5}">
                      <a16:colId xmlns:a16="http://schemas.microsoft.com/office/drawing/2014/main" val="328023513"/>
                    </a:ext>
                  </a:extLst>
                </a:gridCol>
                <a:gridCol w="599937">
                  <a:extLst>
                    <a:ext uri="{9D8B030D-6E8A-4147-A177-3AD203B41FA5}">
                      <a16:colId xmlns:a16="http://schemas.microsoft.com/office/drawing/2014/main" val="4217833815"/>
                    </a:ext>
                  </a:extLst>
                </a:gridCol>
                <a:gridCol w="654475">
                  <a:extLst>
                    <a:ext uri="{9D8B030D-6E8A-4147-A177-3AD203B41FA5}">
                      <a16:colId xmlns:a16="http://schemas.microsoft.com/office/drawing/2014/main" val="1382609207"/>
                    </a:ext>
                  </a:extLst>
                </a:gridCol>
                <a:gridCol w="785372">
                  <a:extLst>
                    <a:ext uri="{9D8B030D-6E8A-4147-A177-3AD203B41FA5}">
                      <a16:colId xmlns:a16="http://schemas.microsoft.com/office/drawing/2014/main" val="3439131883"/>
                    </a:ext>
                  </a:extLst>
                </a:gridCol>
                <a:gridCol w="669019">
                  <a:extLst>
                    <a:ext uri="{9D8B030D-6E8A-4147-A177-3AD203B41FA5}">
                      <a16:colId xmlns:a16="http://schemas.microsoft.com/office/drawing/2014/main" val="3881902902"/>
                    </a:ext>
                  </a:extLst>
                </a:gridCol>
                <a:gridCol w="669019">
                  <a:extLst>
                    <a:ext uri="{9D8B030D-6E8A-4147-A177-3AD203B41FA5}">
                      <a16:colId xmlns:a16="http://schemas.microsoft.com/office/drawing/2014/main" val="3735551831"/>
                    </a:ext>
                  </a:extLst>
                </a:gridCol>
                <a:gridCol w="669019">
                  <a:extLst>
                    <a:ext uri="{9D8B030D-6E8A-4147-A177-3AD203B41FA5}">
                      <a16:colId xmlns:a16="http://schemas.microsoft.com/office/drawing/2014/main" val="3009622921"/>
                    </a:ext>
                  </a:extLst>
                </a:gridCol>
                <a:gridCol w="669019">
                  <a:extLst>
                    <a:ext uri="{9D8B030D-6E8A-4147-A177-3AD203B41FA5}">
                      <a16:colId xmlns:a16="http://schemas.microsoft.com/office/drawing/2014/main" val="3509941916"/>
                    </a:ext>
                  </a:extLst>
                </a:gridCol>
                <a:gridCol w="669019">
                  <a:extLst>
                    <a:ext uri="{9D8B030D-6E8A-4147-A177-3AD203B41FA5}">
                      <a16:colId xmlns:a16="http://schemas.microsoft.com/office/drawing/2014/main" val="3457854990"/>
                    </a:ext>
                  </a:extLst>
                </a:gridCol>
              </a:tblGrid>
              <a:tr h="201278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 dirty="0">
                          <a:effectLst/>
                        </a:rPr>
                        <a:t>DF1</a:t>
                      </a:r>
                      <a:endParaRPr lang="de-DE" sz="800" b="0" i="0" u="none" strike="noStrike" dirty="0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646798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DF2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50" u="none" strike="noStrike">
                          <a:effectLst/>
                        </a:rPr>
                        <a:t>∞</a:t>
                      </a:r>
                      <a:endParaRPr lang="de-DE" sz="1050" b="0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ctr"/>
                </a:tc>
                <a:extLst>
                  <a:ext uri="{0D108BD9-81ED-4DB2-BD59-A6C34878D82A}">
                    <a16:rowId xmlns:a16="http://schemas.microsoft.com/office/drawing/2014/main" val="123267090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60.70521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61.22034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61.74029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62.00205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62.26497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62.52905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62.79428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63.06064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63.32812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925638305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9.40813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9.42471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9.44131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9.44962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9.45793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9.46624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9.47456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9.48289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9.49122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661632516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5.21562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5.20031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5.18448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5.17636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5.16811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5.15972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5.15119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5.14251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5.1337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457054140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3.89553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3.87036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3.84434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3.83099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3.81742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3.80361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3.78957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3.77527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3.76073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704728656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3.26824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3.23801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3.20665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3.19052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3.17408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3.15732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3.14023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3.12279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40859161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2.90472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2.87122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2.83634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2.81834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2.79996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2.78117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2.76195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2.74229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2.72216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055495427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2.63223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2.59473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2.57533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2.55546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2.51422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2.49279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2.47079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010566942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2.50196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2.46422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2.42464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2.4041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2.38302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2.36136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2.31618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2.29257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007166452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2.37888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2.33962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2.29832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2.27683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2.25472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2.23196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2.20849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2.18427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2.15923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87990470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2.28405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2.24351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2.20074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2.17843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2.15543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2.13169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2.10716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2.08176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2.05542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231562669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2.20873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2.16709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2.12305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2.10001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2.05161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2.02612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1.99965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1.97211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9878249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2.14744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2.10485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2.05968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2.03599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2.01149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1.95973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1.93228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1.90361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103709955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2.09659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2.05316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2.00698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1.98272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1.95757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1.93147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1.90429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1.87591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999373454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2.05371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2.00953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1.96245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1.93766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1.91193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1.88516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1.85723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1.79728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62696514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2.01707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1.97222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1.92431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1.89904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1.87277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1.84539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1.81676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1.78672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1.75505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160435173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1.98539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1.93992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1.89127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1.86556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1.83879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1.81084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1.78156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1.75075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1.71817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416933537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1.95772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1.91169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1.86236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1.83624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1.80901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1.78053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1.75063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1.71909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1.68564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331206917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1.93334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1.88681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1.83685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1.81035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1.78269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1.75371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1.72322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1.69099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1.65671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527553726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1.86471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1.81416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1.78731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1.75924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1.72979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1.69876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1.66587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1.63077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620988579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1.89236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1.84494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1.79384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1.76667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1.73822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1.70833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1.67678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1.64326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1.60738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54091799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1.87497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1.82715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1.77555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1.74807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1.71927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1.68896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1.65691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1.62278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1.58615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346640795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1.85925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1.81106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1.75899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1.73122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1.70208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1.67138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1.63885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1.60415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1.56678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509441606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1.84497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1.79643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1.74392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1.71588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1.68643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1.65535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1.62237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1.58711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1.54903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182045610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1.83194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1.78308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1.73015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1.70185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1.6721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1.64067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1.60726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1.57146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1.5327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872896442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1.77083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1.71752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1.68898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1.65895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1.62718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1.59335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1.55703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1.5176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387885039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1.80902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1.75957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1.70589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1.67712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1.64682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1.61472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1.5805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1.54368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1.5036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292011048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1.79889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1.74917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1.69514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1.66616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1.6356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1.6032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1.56859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1.53129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1.49057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233817817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1.78951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1.73954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1.68519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1.62519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1.5925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1.55753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1.51976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1.47841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42119079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1.78081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1.7306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1.67593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1.64655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1.61551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1.58253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1.54721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1.50899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1.46704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671914164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1.7727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1.72227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1.66731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1.63774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1.60648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1.57323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1.53757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1.49891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1.45636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913114473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1.71456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1.66241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1.60515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1.57411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1.54108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1.50562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1.46716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1.42476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1.37691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117723396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1.65743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1.60337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1.54349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1.51072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1.47554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1.43734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1.3952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1.34757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1.29146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78167644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1.6012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1.48207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1.44723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1.40938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1.3676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1.32034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1.26457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1.19256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140701276"/>
                  </a:ext>
                </a:extLst>
              </a:tr>
              <a:tr h="20127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∞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1.54578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1.48714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1.4206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1.38318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1.34187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1.29513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1.23995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1.1686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67769908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E654D-339F-405F-B145-14ADAA29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9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76BCA5-D899-4580-989A-2DCD8C83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D0CB7C-850B-4F07-9162-70260F6216E0}"/>
              </a:ext>
            </a:extLst>
          </p:cNvPr>
          <p:cNvGraphicFramePr>
            <a:graphicFrameLocks noGrp="1"/>
          </p:cNvGraphicFramePr>
          <p:nvPr/>
        </p:nvGraphicFramePr>
        <p:xfrm>
          <a:off x="694475" y="1264308"/>
          <a:ext cx="6170724" cy="7197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255">
                  <a:extLst>
                    <a:ext uri="{9D8B030D-6E8A-4147-A177-3AD203B41FA5}">
                      <a16:colId xmlns:a16="http://schemas.microsoft.com/office/drawing/2014/main" val="2158738968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1628366262"/>
                    </a:ext>
                  </a:extLst>
                </a:gridCol>
                <a:gridCol w="513938">
                  <a:extLst>
                    <a:ext uri="{9D8B030D-6E8A-4147-A177-3AD203B41FA5}">
                      <a16:colId xmlns:a16="http://schemas.microsoft.com/office/drawing/2014/main" val="1994200659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158066303"/>
                    </a:ext>
                  </a:extLst>
                </a:gridCol>
                <a:gridCol w="652840">
                  <a:extLst>
                    <a:ext uri="{9D8B030D-6E8A-4147-A177-3AD203B41FA5}">
                      <a16:colId xmlns:a16="http://schemas.microsoft.com/office/drawing/2014/main" val="950362981"/>
                    </a:ext>
                  </a:extLst>
                </a:gridCol>
                <a:gridCol w="583389">
                  <a:extLst>
                    <a:ext uri="{9D8B030D-6E8A-4147-A177-3AD203B41FA5}">
                      <a16:colId xmlns:a16="http://schemas.microsoft.com/office/drawing/2014/main" val="4157717678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328482287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3060586389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403690634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3821276656"/>
                    </a:ext>
                  </a:extLst>
                </a:gridCol>
                <a:gridCol w="531300">
                  <a:extLst>
                    <a:ext uri="{9D8B030D-6E8A-4147-A177-3AD203B41FA5}">
                      <a16:colId xmlns:a16="http://schemas.microsoft.com/office/drawing/2014/main" val="547111898"/>
                    </a:ext>
                  </a:extLst>
                </a:gridCol>
              </a:tblGrid>
              <a:tr h="199926"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b"/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 dirty="0">
                          <a:effectLst/>
                        </a:rPr>
                        <a:t>DF1</a:t>
                      </a:r>
                      <a:endParaRPr lang="de-DE" sz="800" b="0" i="0" u="none" strike="noStrike" dirty="0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009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DF2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328370435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39.86346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49.5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53.59324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55.83296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57.24008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58.20442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58.90595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59.43898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59.85759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60.19498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19623361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8.52632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9.16179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9.24342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9.29263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9.32553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9.34908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9.36677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9.38054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9.39157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0235787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5.53832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5.46238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5.39077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5.34264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5.30916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5.28473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5.26619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5.25167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5.23041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4434232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4.54477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4.32456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4.19086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4.10725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4.05058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4.00975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3.97897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3.95494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3.93567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3.91988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1104591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4.06042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3.77972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3.61948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3.5202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3.45298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3.40451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3.33928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3.31628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3.2974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6858598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3.4633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3.18076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3.10751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3.05455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3.01446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2.98304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2.95774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2.93693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2130966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3.58943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3.25744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3.07407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2.96053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2.88334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2.82739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2.78493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2.75158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2.72468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2.70251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7559718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3.45792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3.11312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2.9238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2.80643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2.62413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2.58935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2.56124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2.53804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0407446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9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2.81286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2.69268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2.55086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2.50531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2.46941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2.44034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2.41632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4630866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3.28502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2.92447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2.72767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2.52164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2.46058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2.41397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2.37715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2.34731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9957579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2.85951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2.66023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2.53619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2.45118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2.38907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2.24823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1479020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3.17655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2.4801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2.39402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2.33102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2.28278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2.24457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2.21352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2.18776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36990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13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3.13621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2.76317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2.56027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2.43371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2.34672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2.19535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2.16382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2.13763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7651511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3.10221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2.72647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2.52222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2.39469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2.30694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2.24256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2.19313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2.12195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15030130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3.07319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2.69517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2.48979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2.36143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2.27302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2.20808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2.15818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2.11853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2.05932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99149190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3.04811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2.46181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2.33274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2.24376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2.08798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2.05533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26373920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3.02623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2.64464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2.43743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2.30775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2.21825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2.15239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2.10169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2.06134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2.00094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09961294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3.00698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2.62395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2.41601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2.28577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2.19583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2.12958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2.07854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2.03789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2.00467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1.97698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497027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2.39702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2.2663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2.17596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2.10936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2.05802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1.98364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1.95573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36835851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2.97465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2.58925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2.38009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2.24893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2.15823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2.09132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1.99853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1.96485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38450936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2.96096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2.57457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2.36489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2.23334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2.14231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2.07512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2.02325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1.98186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1.94797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1.91967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70993921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2.94858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2.56131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2.35117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2.21927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2.12794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2.0605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1.9668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1.93273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1.90425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91861286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23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2.93736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2.54929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2.33873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2.20651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2.11491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2.04723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1.99492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1.95312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1.91888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1.89025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06662518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2.92712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2.53833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2.32739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2.19488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2.10303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2.03513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1.98263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1.94066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1.90625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1.87748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89760272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2.91774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2.52831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2.31702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2.18424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2.09216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2.02406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1.97138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1.92925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1.89469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1.86578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7580270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2.90913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2.30749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2.08218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2.01389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1.96104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1.88407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1.85503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20773849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2.90119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2.29871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2.16546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2.00452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1.95151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1.90909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1.87427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1.84511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7276565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2.89385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2.50276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2.15714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1.99585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1.90014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1.83593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67079192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29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2.88703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2.49548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2.28307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2.14941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2.05658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1.93452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1.89184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1.85679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1.82741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51350792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2.88069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2.48872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2.27607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2.14223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2.04925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1.98033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1.92692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1.88412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1.84896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1.81949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0646934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2.83535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2.44037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2.22609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2.09095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1.99682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1.92688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1.82886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1.7929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1.76269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08779155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2.79107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2.39325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2.17741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2.04099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1.94571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1.87472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1.81939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1.77483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1.73802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1.70701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7091886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2.74781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2.34734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2.12999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1.89587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1.82381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1.76748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1.72196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1.68425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1.65238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503859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∞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2.70554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2.30259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1.94486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1.84727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1.77411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1.71672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1.6702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1.63152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1.59872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94247456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02E4E3C-262D-4924-8094-8569EDCBA069}"/>
              </a:ext>
            </a:extLst>
          </p:cNvPr>
          <p:cNvSpPr/>
          <p:nvPr/>
        </p:nvSpPr>
        <p:spPr>
          <a:xfrm>
            <a:off x="2660013" y="298887"/>
            <a:ext cx="192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F Table for α=0.05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ADDD9-E7EA-4B11-90B7-FD2142C97225}"/>
              </a:ext>
            </a:extLst>
          </p:cNvPr>
          <p:cNvSpPr/>
          <p:nvPr/>
        </p:nvSpPr>
        <p:spPr>
          <a:xfrm>
            <a:off x="2546511" y="643098"/>
            <a:ext cx="2346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 (see next table below for 12 to ∞)</a:t>
            </a:r>
            <a:endParaRPr lang="de-DE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FC37EE-75A0-4F42-A6B1-81D0D5266089}"/>
              </a:ext>
            </a:extLst>
          </p:cNvPr>
          <p:cNvGraphicFramePr>
            <a:graphicFrameLocks noGrp="1"/>
          </p:cNvGraphicFramePr>
          <p:nvPr/>
        </p:nvGraphicFramePr>
        <p:xfrm>
          <a:off x="694474" y="1264308"/>
          <a:ext cx="6170722" cy="7197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125">
                  <a:extLst>
                    <a:ext uri="{9D8B030D-6E8A-4147-A177-3AD203B41FA5}">
                      <a16:colId xmlns:a16="http://schemas.microsoft.com/office/drawing/2014/main" val="735386182"/>
                    </a:ext>
                  </a:extLst>
                </a:gridCol>
                <a:gridCol w="542022">
                  <a:extLst>
                    <a:ext uri="{9D8B030D-6E8A-4147-A177-3AD203B41FA5}">
                      <a16:colId xmlns:a16="http://schemas.microsoft.com/office/drawing/2014/main" val="3874701674"/>
                    </a:ext>
                  </a:extLst>
                </a:gridCol>
                <a:gridCol w="625411">
                  <a:extLst>
                    <a:ext uri="{9D8B030D-6E8A-4147-A177-3AD203B41FA5}">
                      <a16:colId xmlns:a16="http://schemas.microsoft.com/office/drawing/2014/main" val="1933066541"/>
                    </a:ext>
                  </a:extLst>
                </a:gridCol>
                <a:gridCol w="625411">
                  <a:extLst>
                    <a:ext uri="{9D8B030D-6E8A-4147-A177-3AD203B41FA5}">
                      <a16:colId xmlns:a16="http://schemas.microsoft.com/office/drawing/2014/main" val="327443650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756876143"/>
                    </a:ext>
                  </a:extLst>
                </a:gridCol>
                <a:gridCol w="667105">
                  <a:extLst>
                    <a:ext uri="{9D8B030D-6E8A-4147-A177-3AD203B41FA5}">
                      <a16:colId xmlns:a16="http://schemas.microsoft.com/office/drawing/2014/main" val="275400058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1669803209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479593975"/>
                    </a:ext>
                  </a:extLst>
                </a:gridCol>
                <a:gridCol w="681003">
                  <a:extLst>
                    <a:ext uri="{9D8B030D-6E8A-4147-A177-3AD203B41FA5}">
                      <a16:colId xmlns:a16="http://schemas.microsoft.com/office/drawing/2014/main" val="2009517807"/>
                    </a:ext>
                  </a:extLst>
                </a:gridCol>
                <a:gridCol w="656681">
                  <a:extLst>
                    <a:ext uri="{9D8B030D-6E8A-4147-A177-3AD203B41FA5}">
                      <a16:colId xmlns:a16="http://schemas.microsoft.com/office/drawing/2014/main" val="1433527500"/>
                    </a:ext>
                  </a:extLst>
                </a:gridCol>
              </a:tblGrid>
              <a:tr h="199926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DF1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4614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DF2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extLst>
                  <a:ext uri="{0D108BD9-81ED-4DB2-BD59-A6C34878D82A}">
                    <a16:rowId xmlns:a16="http://schemas.microsoft.com/office/drawing/2014/main" val="86627506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647.789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799.5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864.163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899.5833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921.8479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937.1111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956.6562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963.2846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968.6274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41542621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38.5063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39.1655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39.2484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39.2982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39.3315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39.373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39.3869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39.398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2439969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17.4434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16.0441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15.4392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15.101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14.8848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14.7347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14.5399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14.4731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14.4189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37415799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12.2179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10.6491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9.9792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9.6045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9.1973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8.9796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8.9047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8.8439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29457819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10.007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8.4336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7.7636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7.3879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7.1464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6.9777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6.7572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6.6811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6.6192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4905195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8.8131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7.2599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6.5988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6.2272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5.8198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5.5996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5.5234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5.4613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46034188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8.0727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6.5415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5.8898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5.5226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5.2852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5.1186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4.8993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4.8232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4.7611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03446574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7.5709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6.0595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5.0526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4.8173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4.6517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4.4333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4.3572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4.2951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26850107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7.2093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5.7147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4.7181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4.4844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4.3197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3.9639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30869761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6.9367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5.4564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4.8256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4.4683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4.2361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4.0721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3.8549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3.7168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2072811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6.7241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5.2559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4.2751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3.8807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3.5879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3.5257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4971047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6.5538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5.0959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4.4742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4.1212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3.8911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3.7283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3.5118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3.4358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3.3736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55544238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6.4143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4.9653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4.3472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3.9959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3.7667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3.6043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3.2497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53410767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6.2979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4.8567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4.2417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3.8919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3.5014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3.2093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3.1469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74241798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6.1995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4.1528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3.8043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3.5764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3.4147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3.1987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3.0602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73114090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6.1151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4.6867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4.0768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3.7294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3.5021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3.3406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3.0488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7781843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6.042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4.6189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4.0112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3.4379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3.2767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6054424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4.5597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3.9539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3.6083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2.8664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61420937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5.9216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4.5075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3.9034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3.5587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3.3327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2.9563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2.8172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2341723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5.8715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4.4613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3.8587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3.5147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2.9128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2.7737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5953356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5.8266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4.4199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3.8188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3.4754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3.0895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2.7977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2.7348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98945176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5.7863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4.3828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3.7829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3.4401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3.2151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3.0546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2.7628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2.6998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45627902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5.7498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4.3492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3.7505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3.4083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3.1835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3.0232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2.7313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71057338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5.7166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4.3187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3.7211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3.3794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3.1548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2.9946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2.7791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2.6396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97688652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5.6864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4.2909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2.6766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39068626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5.6586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4.2655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3.3289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2.6528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09887281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5.6331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4.2421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3.6472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3.3067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3.0828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2.6309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2808159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5.6096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4.2205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3.6264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3.0626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2.6872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54743911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5.5878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4.2006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3.6072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3.0438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2.5919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5634573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5.5675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4.1821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3.5894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3.2499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3.0265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2.8667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2.6513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96887572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5.4239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3.4633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2.7444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45604328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5.2856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3.9253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3.3425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8802042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5.1523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3.8046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2.2217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59395870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INF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5.0239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3.6889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3.1161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2.4082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2.0483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9774467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6BC77C-A4BF-483F-BDE3-E939EED91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56824"/>
              </p:ext>
            </p:extLst>
          </p:nvPr>
        </p:nvGraphicFramePr>
        <p:xfrm>
          <a:off x="694470" y="1485900"/>
          <a:ext cx="6170721" cy="6976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256">
                  <a:extLst>
                    <a:ext uri="{9D8B030D-6E8A-4147-A177-3AD203B41FA5}">
                      <a16:colId xmlns:a16="http://schemas.microsoft.com/office/drawing/2014/main" val="2318865699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1918753400"/>
                    </a:ext>
                  </a:extLst>
                </a:gridCol>
                <a:gridCol w="513937">
                  <a:extLst>
                    <a:ext uri="{9D8B030D-6E8A-4147-A177-3AD203B41FA5}">
                      <a16:colId xmlns:a16="http://schemas.microsoft.com/office/drawing/2014/main" val="1046513955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4037498023"/>
                    </a:ext>
                  </a:extLst>
                </a:gridCol>
                <a:gridCol w="652839">
                  <a:extLst>
                    <a:ext uri="{9D8B030D-6E8A-4147-A177-3AD203B41FA5}">
                      <a16:colId xmlns:a16="http://schemas.microsoft.com/office/drawing/2014/main" val="2324849567"/>
                    </a:ext>
                  </a:extLst>
                </a:gridCol>
                <a:gridCol w="583388">
                  <a:extLst>
                    <a:ext uri="{9D8B030D-6E8A-4147-A177-3AD203B41FA5}">
                      <a16:colId xmlns:a16="http://schemas.microsoft.com/office/drawing/2014/main" val="2274399236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3256455314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627363065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465508832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3484119843"/>
                    </a:ext>
                  </a:extLst>
                </a:gridCol>
                <a:gridCol w="531299">
                  <a:extLst>
                    <a:ext uri="{9D8B030D-6E8A-4147-A177-3AD203B41FA5}">
                      <a16:colId xmlns:a16="http://schemas.microsoft.com/office/drawing/2014/main" val="3938424363"/>
                    </a:ext>
                  </a:extLst>
                </a:gridCol>
              </a:tblGrid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DF2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2824809678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161.4476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199.5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215.7073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224.5832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230.1619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233.986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238.8827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240.5433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241.8817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3090468740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18.5128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19.1643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19.2468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19.2964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19.3295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19.371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19.3848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19.3959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976764171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10.128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9.5521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9.2766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9.1172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9.0135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8.9406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8.8452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8.8123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8.7855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3909165181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7.7086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6.9443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6.5914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6.3882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6.2561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6.1631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6.041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5.9988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5.9644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160734072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6.6079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5.7861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5.4095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5.1922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5.0503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4.9503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4.8183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4.7725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4.7351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1134945303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5.9874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5.1433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4.7571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4.5337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4.3874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4.2839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4.1468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3154798480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5.5914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4.7374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4.3468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4.1203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3.9715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3.7257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3.6767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3.6365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2255565158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5.3177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4.0662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3.8379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3.6875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3.5806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3.4381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3.3881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3.3472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3707388931"/>
                  </a:ext>
                </a:extLst>
              </a:tr>
              <a:tr h="129927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5.1174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4.2565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3.8625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3.6331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3.4817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3.3738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3.1373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2109083852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4.9646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4.1028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3.7083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3.3258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3.2172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3.0204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2.9782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1274855424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4.8443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3.9823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3.5874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3.3567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3.2039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3.0946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2.8962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2.8536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2779743931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4.7472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3.8853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3.4903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2.9961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2.8486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2.7964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142055482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4.6672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3.8056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3.4105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3.0254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2.9153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2.7669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2.7144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2732195563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4.6001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3.7389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3.3439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3.1122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2.9582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2.8477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2.6987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2.6458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1060998666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4.5431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3.6823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3.0556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2.7905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2.6408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2464851484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3.6337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3.2389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2.8524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2.7413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2.5911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2513515820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4.4513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3.5915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3.1968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2.6987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1089243717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4.4139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3.5546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3.1599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2.7729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3924565987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4.3807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3.5219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2.8951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2.7401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2.4768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2.4227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2.3779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2315027498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4.3512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3.4928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3.0984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2.8661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2.7109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2549411775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4.3248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3.4668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2.8401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2.6848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2.4205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3238633360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4.3009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3.4434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3.0491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2.8167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943766061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4.2793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3.4221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2.7955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2.3748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2110034548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4.2597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3.4028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2.7763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2.3551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2.2547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1583560416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4.2417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3.3852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2.9912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2131378586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2.9752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2.7426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2.5868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2.4741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2.2655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1940365414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3.3541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1.7306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1.6717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3742067236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3.3404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2.7141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2091382146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3.3277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2.2229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3877255733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4.1709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3.3158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2.6896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2.4205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2.2662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504229305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4.0847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3.2317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74548159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4.0012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3.1504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2.2541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3271954155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3.9201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2.6802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1106612497"/>
                  </a:ext>
                </a:extLst>
              </a:tr>
              <a:tr h="201348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50" u="none" strike="noStrike">
                          <a:effectLst/>
                        </a:rPr>
                        <a:t>∞</a:t>
                      </a:r>
                      <a:endParaRPr lang="de-DE" sz="105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3.8415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2.9957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2.3719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1.8307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b"/>
                </a:tc>
                <a:extLst>
                  <a:ext uri="{0D108BD9-81ED-4DB2-BD59-A6C34878D82A}">
                    <a16:rowId xmlns:a16="http://schemas.microsoft.com/office/drawing/2014/main" val="238371750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3C08-EA93-485A-B6EF-821FC36B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76BCA5-D899-4580-989A-2DCD8C83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D0CB7C-850B-4F07-9162-70260F6216E0}"/>
              </a:ext>
            </a:extLst>
          </p:cNvPr>
          <p:cNvGraphicFramePr>
            <a:graphicFrameLocks noGrp="1"/>
          </p:cNvGraphicFramePr>
          <p:nvPr/>
        </p:nvGraphicFramePr>
        <p:xfrm>
          <a:off x="694475" y="1264308"/>
          <a:ext cx="6170724" cy="7197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255">
                  <a:extLst>
                    <a:ext uri="{9D8B030D-6E8A-4147-A177-3AD203B41FA5}">
                      <a16:colId xmlns:a16="http://schemas.microsoft.com/office/drawing/2014/main" val="2158738968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1628366262"/>
                    </a:ext>
                  </a:extLst>
                </a:gridCol>
                <a:gridCol w="513938">
                  <a:extLst>
                    <a:ext uri="{9D8B030D-6E8A-4147-A177-3AD203B41FA5}">
                      <a16:colId xmlns:a16="http://schemas.microsoft.com/office/drawing/2014/main" val="1994200659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158066303"/>
                    </a:ext>
                  </a:extLst>
                </a:gridCol>
                <a:gridCol w="652840">
                  <a:extLst>
                    <a:ext uri="{9D8B030D-6E8A-4147-A177-3AD203B41FA5}">
                      <a16:colId xmlns:a16="http://schemas.microsoft.com/office/drawing/2014/main" val="950362981"/>
                    </a:ext>
                  </a:extLst>
                </a:gridCol>
                <a:gridCol w="583389">
                  <a:extLst>
                    <a:ext uri="{9D8B030D-6E8A-4147-A177-3AD203B41FA5}">
                      <a16:colId xmlns:a16="http://schemas.microsoft.com/office/drawing/2014/main" val="4157717678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328482287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3060586389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403690634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3821276656"/>
                    </a:ext>
                  </a:extLst>
                </a:gridCol>
                <a:gridCol w="531300">
                  <a:extLst>
                    <a:ext uri="{9D8B030D-6E8A-4147-A177-3AD203B41FA5}">
                      <a16:colId xmlns:a16="http://schemas.microsoft.com/office/drawing/2014/main" val="547111898"/>
                    </a:ext>
                  </a:extLst>
                </a:gridCol>
              </a:tblGrid>
              <a:tr h="199926"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b"/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 dirty="0">
                          <a:effectLst/>
                        </a:rPr>
                        <a:t>DF1</a:t>
                      </a:r>
                      <a:endParaRPr lang="de-DE" sz="800" b="0" i="0" u="none" strike="noStrike" dirty="0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009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DF2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328370435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39.86346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49.5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53.59324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55.83296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57.24008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58.20442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58.90595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59.43898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59.85759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60.19498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19623361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8.52632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9.16179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9.24342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9.29263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9.32553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9.34908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9.36677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9.38054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9.39157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0235787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5.53832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5.46238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5.39077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5.34264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5.30916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5.28473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5.26619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5.25167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5.23041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4434232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4.54477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4.32456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4.19086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4.10725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4.05058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4.00975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3.97897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3.95494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3.93567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3.91988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1104591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4.06042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3.77972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3.61948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3.5202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3.45298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3.40451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3.33928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3.31628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3.2974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6858598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3.4633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3.18076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3.10751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3.05455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3.01446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2.98304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2.95774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2.93693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2130966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3.58943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3.25744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3.07407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2.96053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2.88334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2.82739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2.78493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2.75158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2.72468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2.70251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7559718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3.45792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3.11312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2.9238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2.80643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2.62413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2.58935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2.56124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2.53804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0407446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9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2.81286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2.69268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2.55086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2.50531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2.46941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2.44034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2.41632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4630866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3.28502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2.92447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2.72767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2.52164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2.46058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2.41397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2.37715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2.34731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9957579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2.85951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2.66023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2.53619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2.45118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2.38907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2.24823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1479020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3.17655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2.4801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2.39402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2.33102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2.28278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2.24457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2.21352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2.18776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36990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13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3.13621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2.76317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2.56027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2.43371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2.34672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2.19535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2.16382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2.13763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7651511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3.10221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2.72647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2.52222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2.39469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2.30694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2.24256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2.19313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2.12195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15030130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3.07319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2.69517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2.48979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2.36143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2.27302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2.20808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2.15818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2.11853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2.05932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99149190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3.04811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2.46181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2.33274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2.24376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2.08798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2.05533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26373920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3.02623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2.64464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2.43743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2.30775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2.21825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2.15239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2.10169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2.06134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2.00094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09961294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3.00698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2.62395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2.41601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2.28577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2.19583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2.12958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2.07854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2.03789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2.00467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1.97698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497027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2.39702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2.2663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2.17596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2.10936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2.05802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1.98364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1.95573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36835851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2.97465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2.58925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2.38009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2.24893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2.15823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2.09132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1.99853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1.96485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38450936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2.96096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2.57457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2.36489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2.23334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2.14231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2.07512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2.02325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1.98186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1.94797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1.91967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70993921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2.94858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2.56131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2.35117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2.21927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2.12794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2.0605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1.9668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1.93273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1.90425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91861286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23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2.93736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2.54929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2.33873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2.20651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2.11491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2.04723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1.99492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1.95312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1.91888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1.89025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06662518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2.92712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2.53833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2.32739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2.19488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2.10303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2.03513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1.98263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1.94066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1.90625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1.87748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89760272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2.91774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2.52831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2.31702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2.18424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2.09216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2.02406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1.97138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1.92925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1.89469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1.86578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7580270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2.90913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2.30749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2.08218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2.01389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1.96104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1.88407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1.85503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20773849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2.90119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2.29871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2.16546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2.00452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1.95151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1.90909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1.87427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1.84511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7276565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2.89385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2.50276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2.15714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1.99585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1.90014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1.83593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67079192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29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2.88703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2.49548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2.28307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2.14941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2.05658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1.93452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1.89184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1.85679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1.82741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51350792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2.88069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2.48872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2.27607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2.14223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2.04925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1.98033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1.92692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1.88412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1.84896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1.81949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0646934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2.83535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2.44037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2.22609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2.09095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1.99682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1.92688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1.82886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1.7929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1.76269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08779155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2.79107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2.39325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2.17741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2.04099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1.94571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1.87472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1.81939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1.77483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1.73802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1.70701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7091886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2.74781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2.34734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2.12999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1.89587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1.82381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1.76748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1.72196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1.68425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1.65238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503859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∞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2.70554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2.30259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1.94486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1.84727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1.77411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1.71672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1.6702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1.63152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1.59872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94247456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02E4E3C-262D-4924-8094-8569EDCBA069}"/>
              </a:ext>
            </a:extLst>
          </p:cNvPr>
          <p:cNvSpPr/>
          <p:nvPr/>
        </p:nvSpPr>
        <p:spPr>
          <a:xfrm>
            <a:off x="2660013" y="298887"/>
            <a:ext cx="192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F Table for α=0.05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ADDD9-E7EA-4B11-90B7-FD2142C97225}"/>
              </a:ext>
            </a:extLst>
          </p:cNvPr>
          <p:cNvSpPr/>
          <p:nvPr/>
        </p:nvSpPr>
        <p:spPr>
          <a:xfrm>
            <a:off x="2936370" y="668219"/>
            <a:ext cx="1367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 (table for 12 to ∞)</a:t>
            </a:r>
            <a:endParaRPr lang="de-DE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FC37EE-75A0-4F42-A6B1-81D0D5266089}"/>
              </a:ext>
            </a:extLst>
          </p:cNvPr>
          <p:cNvGraphicFramePr>
            <a:graphicFrameLocks noGrp="1"/>
          </p:cNvGraphicFramePr>
          <p:nvPr/>
        </p:nvGraphicFramePr>
        <p:xfrm>
          <a:off x="694474" y="1264308"/>
          <a:ext cx="6170722" cy="7197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125">
                  <a:extLst>
                    <a:ext uri="{9D8B030D-6E8A-4147-A177-3AD203B41FA5}">
                      <a16:colId xmlns:a16="http://schemas.microsoft.com/office/drawing/2014/main" val="735386182"/>
                    </a:ext>
                  </a:extLst>
                </a:gridCol>
                <a:gridCol w="542022">
                  <a:extLst>
                    <a:ext uri="{9D8B030D-6E8A-4147-A177-3AD203B41FA5}">
                      <a16:colId xmlns:a16="http://schemas.microsoft.com/office/drawing/2014/main" val="3874701674"/>
                    </a:ext>
                  </a:extLst>
                </a:gridCol>
                <a:gridCol w="625411">
                  <a:extLst>
                    <a:ext uri="{9D8B030D-6E8A-4147-A177-3AD203B41FA5}">
                      <a16:colId xmlns:a16="http://schemas.microsoft.com/office/drawing/2014/main" val="1933066541"/>
                    </a:ext>
                  </a:extLst>
                </a:gridCol>
                <a:gridCol w="625411">
                  <a:extLst>
                    <a:ext uri="{9D8B030D-6E8A-4147-A177-3AD203B41FA5}">
                      <a16:colId xmlns:a16="http://schemas.microsoft.com/office/drawing/2014/main" val="327443650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756876143"/>
                    </a:ext>
                  </a:extLst>
                </a:gridCol>
                <a:gridCol w="667105">
                  <a:extLst>
                    <a:ext uri="{9D8B030D-6E8A-4147-A177-3AD203B41FA5}">
                      <a16:colId xmlns:a16="http://schemas.microsoft.com/office/drawing/2014/main" val="275400058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1669803209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479593975"/>
                    </a:ext>
                  </a:extLst>
                </a:gridCol>
                <a:gridCol w="681003">
                  <a:extLst>
                    <a:ext uri="{9D8B030D-6E8A-4147-A177-3AD203B41FA5}">
                      <a16:colId xmlns:a16="http://schemas.microsoft.com/office/drawing/2014/main" val="2009517807"/>
                    </a:ext>
                  </a:extLst>
                </a:gridCol>
                <a:gridCol w="656681">
                  <a:extLst>
                    <a:ext uri="{9D8B030D-6E8A-4147-A177-3AD203B41FA5}">
                      <a16:colId xmlns:a16="http://schemas.microsoft.com/office/drawing/2014/main" val="1433527500"/>
                    </a:ext>
                  </a:extLst>
                </a:gridCol>
              </a:tblGrid>
              <a:tr h="199926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de-DE" sz="600" u="none" strike="noStrike">
                          <a:effectLst/>
                        </a:rPr>
                        <a:t>DF1</a:t>
                      </a:r>
                      <a:endParaRPr lang="de-DE" sz="6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4614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DF2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extLst>
                  <a:ext uri="{0D108BD9-81ED-4DB2-BD59-A6C34878D82A}">
                    <a16:rowId xmlns:a16="http://schemas.microsoft.com/office/drawing/2014/main" val="86627506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647.789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799.5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864.163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899.5833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921.8479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937.1111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956.6562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963.2846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968.6274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41542621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38.5063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39.1655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39.2484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39.2982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39.3315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39.373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39.3869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39.398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2439969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17.4434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16.0441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15.4392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15.101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14.8848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14.7347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14.5399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14.4731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14.4189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37415799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12.2179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10.6491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9.9792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9.6045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9.3645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9.1973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8.9796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8.9047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8.8439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29457819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10.007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8.4336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7.7636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7.3879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7.1464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6.9777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6.7572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6.6811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6.6192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4905195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8.8131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7.2599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6.5988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6.2272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5.9876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5.8198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5.5996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5.5234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5.4613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46034188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8.0727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6.5415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5.8898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5.5226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5.2852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5.1186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4.8993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4.8232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4.7611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03446574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7.5709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6.0595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5.416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5.0526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4.8173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4.6517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4.4333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4.3572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4.2951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26850107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7.2093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5.7147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5.0781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4.7181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4.4844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4.3197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4.102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4.026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3.9639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30869761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6.9367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5.4564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4.8256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4.4683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4.2361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4.0721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3.8549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3.7168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2072811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11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6.7241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5.2559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4.2751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4.044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3.8807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3.6638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3.5879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3.5257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4971047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12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6.5538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5.0959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4.4742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4.1212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3.8911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3.7283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3.5118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3.4358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3.3736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55544238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13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6.4143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4.9653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4.3472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3.9959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3.7667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3.6043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3.388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3.312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3.2497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53410767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6.2979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4.8567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4.2417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3.8919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3.6634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3.5014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3.2853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3.2093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3.1469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74241798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15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6.1995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4.765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4.1528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3.8043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3.5764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3.4147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3.1987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3.1227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3.0602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73114090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16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6.1151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4.6867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4.0768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3.7294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3.5021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3.3406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3.1248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3.0488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2.9862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7781843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17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6.042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4.6189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4.0112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3.6648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3.4379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3.2767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3.061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2.9849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2.9222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6054424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18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5.9781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4.5597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3.9539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3.6083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3.382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3.2209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3.0053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2.9291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2.8664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61420937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19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5.9216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4.5075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3.9034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3.5587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3.3327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3.1718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2.9563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2.8801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2.8172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2341723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5.8715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4.4613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3.8587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3.5147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3.2891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3.1283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2.9128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2.8365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2.7737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5953356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21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5.8266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4.4199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3.8188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3.4754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3.2501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3.0895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2.7977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2.7348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98945176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22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5.7863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4.3828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3.7829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3.4401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3.2151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3.0546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2.8392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2.7628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2.6998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45627902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23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5.7498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4.3492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3.7505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3.4083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3.1835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3.0232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2.8077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2.7313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2.6682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71057338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24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5.7166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4.3187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3.7211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3.3794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3.1548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2.9946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2.7791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2.7027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2.6396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97688652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25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5.6864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4.2909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3.6943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3.353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3.1287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2.9685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2.7531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2.6766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2.6135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39068626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26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5.6586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4.2655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3.6697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3.3289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3.1048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2.9447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2.7293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2.6528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1.878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09887281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27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5.6331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4.2421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3.6472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3.3067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3.0828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2.9228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2.7074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2.6309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2.5676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2808159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28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5.6096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4.2205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3.6264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3.2863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3.0626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2.9027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2.6872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2.6106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2.5473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54743911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29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5.5878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4.2006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3.6072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3.2674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3.0438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2.884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2.6686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2.5919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2.5286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5634573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5.5675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4.1821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3.5894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3.2499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3.0265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2.8667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2.6513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2.5746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2.5112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96887572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5.4239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4.051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3.4633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3.1261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2.9037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2.7444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2.5289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2.4519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2.3882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45604328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5.2856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3.9253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3.3425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3.0077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2.7863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2.6274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2.4117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2.3344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2.2702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8802042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120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5.1523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3.8046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3.2269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2.8943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2.5154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2.2994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2.2217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2.157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59395870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INF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5.0239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3.6889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3.1161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2.7858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2.5665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2.4082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2.1918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2.1136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 dirty="0">
                          <a:effectLst/>
                        </a:rPr>
                        <a:t>2.0483</a:t>
                      </a:r>
                      <a:endParaRPr lang="de-DE" sz="6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9774467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5CE2CB-D727-4531-B9B8-A54068A4CD9F}"/>
              </a:ext>
            </a:extLst>
          </p:cNvPr>
          <p:cNvGraphicFramePr>
            <a:graphicFrameLocks noGrp="1"/>
          </p:cNvGraphicFramePr>
          <p:nvPr/>
        </p:nvGraphicFramePr>
        <p:xfrm>
          <a:off x="694471" y="1264308"/>
          <a:ext cx="6170723" cy="7217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697">
                  <a:extLst>
                    <a:ext uri="{9D8B030D-6E8A-4147-A177-3AD203B41FA5}">
                      <a16:colId xmlns:a16="http://schemas.microsoft.com/office/drawing/2014/main" val="775021977"/>
                    </a:ext>
                  </a:extLst>
                </a:gridCol>
                <a:gridCol w="686907">
                  <a:extLst>
                    <a:ext uri="{9D8B030D-6E8A-4147-A177-3AD203B41FA5}">
                      <a16:colId xmlns:a16="http://schemas.microsoft.com/office/drawing/2014/main" val="1141007346"/>
                    </a:ext>
                  </a:extLst>
                </a:gridCol>
                <a:gridCol w="686907">
                  <a:extLst>
                    <a:ext uri="{9D8B030D-6E8A-4147-A177-3AD203B41FA5}">
                      <a16:colId xmlns:a16="http://schemas.microsoft.com/office/drawing/2014/main" val="2698120273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3204719993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1174211775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86329908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1302424396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3624356283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686894976"/>
                    </a:ext>
                  </a:extLst>
                </a:gridCol>
              </a:tblGrid>
              <a:tr h="200492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DF1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31632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DF2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∞</a:t>
                      </a:r>
                      <a:endParaRPr lang="de-DE" sz="800" b="0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ctr"/>
                </a:tc>
                <a:extLst>
                  <a:ext uri="{0D108BD9-81ED-4DB2-BD59-A6C34878D82A}">
                    <a16:rowId xmlns:a16="http://schemas.microsoft.com/office/drawing/2014/main" val="2968697876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976.7079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984.8668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993.1028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997.2492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1001.414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1005.598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1014.02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1018.258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219886892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39.4146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39.4313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39.4479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39.4562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02731632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14.3366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14.2527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14.1674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14.1241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14.081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14.037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13.947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13.902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453556563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8.7512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8.6565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8.5599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8.5109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8.461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8.309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8.257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369365172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6.5245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6.4277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6.3286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6.278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6.227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6.175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6.069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6.015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76127136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5.3662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5.2687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5.1684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5.1172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4.904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55769303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4.6658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4.5678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4.4667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944190147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4.1997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4.1012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3.9995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3.9472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01110886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3.8682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3.7694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3.6142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966753634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3.6209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3.5217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3.4185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136048606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3.4296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3.3299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535417336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3.2773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3.0187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762891329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3.1532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3.0527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2.8932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46653549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3.0502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2.8437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999446659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344953561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2.6808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63516411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2.8249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209765633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2.7689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312457554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2.7196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835426013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2.6758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2.4076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84184857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2.6368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2.4247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704761248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66998959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2.3567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839168278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2.2693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998613304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21539297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645776547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2.2533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759137225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13961016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2.4295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933778802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993115921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858544877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1.8817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231022871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1.7597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056438734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INF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1.8326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1.7085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1.6402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1.268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256061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45FC28-E4B6-45B4-8159-B7CB47515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760073"/>
              </p:ext>
            </p:extLst>
          </p:nvPr>
        </p:nvGraphicFramePr>
        <p:xfrm>
          <a:off x="694466" y="1264286"/>
          <a:ext cx="6170723" cy="7217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615">
                  <a:extLst>
                    <a:ext uri="{9D8B030D-6E8A-4147-A177-3AD203B41FA5}">
                      <a16:colId xmlns:a16="http://schemas.microsoft.com/office/drawing/2014/main" val="1177876304"/>
                    </a:ext>
                  </a:extLst>
                </a:gridCol>
                <a:gridCol w="550828">
                  <a:extLst>
                    <a:ext uri="{9D8B030D-6E8A-4147-A177-3AD203B41FA5}">
                      <a16:colId xmlns:a16="http://schemas.microsoft.com/office/drawing/2014/main" val="649399850"/>
                    </a:ext>
                  </a:extLst>
                </a:gridCol>
                <a:gridCol w="594031">
                  <a:extLst>
                    <a:ext uri="{9D8B030D-6E8A-4147-A177-3AD203B41FA5}">
                      <a16:colId xmlns:a16="http://schemas.microsoft.com/office/drawing/2014/main" val="3452245857"/>
                    </a:ext>
                  </a:extLst>
                </a:gridCol>
                <a:gridCol w="648033">
                  <a:extLst>
                    <a:ext uri="{9D8B030D-6E8A-4147-A177-3AD203B41FA5}">
                      <a16:colId xmlns:a16="http://schemas.microsoft.com/office/drawing/2014/main" val="3525915303"/>
                    </a:ext>
                  </a:extLst>
                </a:gridCol>
                <a:gridCol w="777641">
                  <a:extLst>
                    <a:ext uri="{9D8B030D-6E8A-4147-A177-3AD203B41FA5}">
                      <a16:colId xmlns:a16="http://schemas.microsoft.com/office/drawing/2014/main" val="2653148567"/>
                    </a:ext>
                  </a:extLst>
                </a:gridCol>
                <a:gridCol w="662435">
                  <a:extLst>
                    <a:ext uri="{9D8B030D-6E8A-4147-A177-3AD203B41FA5}">
                      <a16:colId xmlns:a16="http://schemas.microsoft.com/office/drawing/2014/main" val="2905011829"/>
                    </a:ext>
                  </a:extLst>
                </a:gridCol>
                <a:gridCol w="662435">
                  <a:extLst>
                    <a:ext uri="{9D8B030D-6E8A-4147-A177-3AD203B41FA5}">
                      <a16:colId xmlns:a16="http://schemas.microsoft.com/office/drawing/2014/main" val="2324848835"/>
                    </a:ext>
                  </a:extLst>
                </a:gridCol>
                <a:gridCol w="662435">
                  <a:extLst>
                    <a:ext uri="{9D8B030D-6E8A-4147-A177-3AD203B41FA5}">
                      <a16:colId xmlns:a16="http://schemas.microsoft.com/office/drawing/2014/main" val="1474820827"/>
                    </a:ext>
                  </a:extLst>
                </a:gridCol>
                <a:gridCol w="662435">
                  <a:extLst>
                    <a:ext uri="{9D8B030D-6E8A-4147-A177-3AD203B41FA5}">
                      <a16:colId xmlns:a16="http://schemas.microsoft.com/office/drawing/2014/main" val="1662793312"/>
                    </a:ext>
                  </a:extLst>
                </a:gridCol>
                <a:gridCol w="658835">
                  <a:extLst>
                    <a:ext uri="{9D8B030D-6E8A-4147-A177-3AD203B41FA5}">
                      <a16:colId xmlns:a16="http://schemas.microsoft.com/office/drawing/2014/main" val="43618475"/>
                    </a:ext>
                  </a:extLst>
                </a:gridCol>
              </a:tblGrid>
              <a:tr h="190733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DF1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6222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DF2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50" u="none" strike="noStrike">
                          <a:effectLst/>
                        </a:rPr>
                        <a:t>∞</a:t>
                      </a:r>
                      <a:endParaRPr lang="de-DE" sz="1050" b="0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1112036181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243.906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245.9499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248.0131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249.0518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250.0951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251.1432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253.2529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254.3144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3577259352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19.4125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19.4291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19.4458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19.4541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19.4624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19.4707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19.4874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19.4957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3437700223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8.7446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8.7029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8.6602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8.6385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8.6166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8.5944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8.5494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8.5264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3997514589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5.9117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5.8578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5.8025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5.7744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5.7459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5.6581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5.6281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3659673297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4.6777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4.6188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4.5581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4.5272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4.4957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4.4638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4.3985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1576683814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3.9999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3.9381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3.8742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3.8415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3.8082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3.7047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180761441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3.5747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3.5107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3.4445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3.4105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3.3758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3.3404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2757399375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3.2184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3.1503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3.1152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3.0428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425654185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2.8637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2.8259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2.7475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1756380216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2.7372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2.6996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2.5801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3243470327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2.7186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2.6464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2.4045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3317731995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2.6866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2.4259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1031185047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2.4202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2.2524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1225891882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2.2664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34104308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2.4753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2.4034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4006670905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2.4247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2.3522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419026015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1.9604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399014538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2.2686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1.9681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3481883060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4284419428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3551425237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2.2504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1.8117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1771742297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2.2258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1.7831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2015516857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1.9605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1.8128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1409602223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1.7896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1883312852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1.9643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1.7684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1852733412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1.8533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1.7488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1.6906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4257086515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1.9736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1.8842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1.8361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1.7306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1.6717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4067335726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1.7138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1.6541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396180533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1.8543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1.8055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1.6981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1.6376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4018496269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1.8874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1.7918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1.6835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1.6223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1514229609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1.8389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1.7929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1.7444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1.6928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1.5766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1.5089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2668334861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1.8364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1.7001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1.6491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1.4673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1.3893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3928712544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1.8337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1.7505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1.6587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1.6084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1.5543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1.4952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1.3519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1.2539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722912190"/>
                  </a:ext>
                </a:extLst>
              </a:tr>
              <a:tr h="200771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>
                          <a:effectLst/>
                        </a:rPr>
                        <a:t>∞</a:t>
                      </a:r>
                      <a:endParaRPr lang="de-DE" sz="11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1.7522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1.6664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1.5705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1.5173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1.4591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1.394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1.2214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extLst>
                  <a:ext uri="{0D108BD9-81ED-4DB2-BD59-A6C34878D82A}">
                    <a16:rowId xmlns:a16="http://schemas.microsoft.com/office/drawing/2014/main" val="1915579207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810D0-ADEE-4003-9D27-4605DEB9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76BCA5-D899-4580-989A-2DCD8C83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D0CB7C-850B-4F07-9162-70260F6216E0}"/>
              </a:ext>
            </a:extLst>
          </p:cNvPr>
          <p:cNvGraphicFramePr>
            <a:graphicFrameLocks noGrp="1"/>
          </p:cNvGraphicFramePr>
          <p:nvPr/>
        </p:nvGraphicFramePr>
        <p:xfrm>
          <a:off x="694475" y="1264308"/>
          <a:ext cx="6170724" cy="7197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255">
                  <a:extLst>
                    <a:ext uri="{9D8B030D-6E8A-4147-A177-3AD203B41FA5}">
                      <a16:colId xmlns:a16="http://schemas.microsoft.com/office/drawing/2014/main" val="2158738968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1628366262"/>
                    </a:ext>
                  </a:extLst>
                </a:gridCol>
                <a:gridCol w="513938">
                  <a:extLst>
                    <a:ext uri="{9D8B030D-6E8A-4147-A177-3AD203B41FA5}">
                      <a16:colId xmlns:a16="http://schemas.microsoft.com/office/drawing/2014/main" val="1994200659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158066303"/>
                    </a:ext>
                  </a:extLst>
                </a:gridCol>
                <a:gridCol w="652840">
                  <a:extLst>
                    <a:ext uri="{9D8B030D-6E8A-4147-A177-3AD203B41FA5}">
                      <a16:colId xmlns:a16="http://schemas.microsoft.com/office/drawing/2014/main" val="950362981"/>
                    </a:ext>
                  </a:extLst>
                </a:gridCol>
                <a:gridCol w="583389">
                  <a:extLst>
                    <a:ext uri="{9D8B030D-6E8A-4147-A177-3AD203B41FA5}">
                      <a16:colId xmlns:a16="http://schemas.microsoft.com/office/drawing/2014/main" val="4157717678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328482287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3060586389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403690634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3821276656"/>
                    </a:ext>
                  </a:extLst>
                </a:gridCol>
                <a:gridCol w="531300">
                  <a:extLst>
                    <a:ext uri="{9D8B030D-6E8A-4147-A177-3AD203B41FA5}">
                      <a16:colId xmlns:a16="http://schemas.microsoft.com/office/drawing/2014/main" val="547111898"/>
                    </a:ext>
                  </a:extLst>
                </a:gridCol>
              </a:tblGrid>
              <a:tr h="199926"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b"/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 dirty="0">
                          <a:effectLst/>
                        </a:rPr>
                        <a:t>DF1</a:t>
                      </a:r>
                      <a:endParaRPr lang="de-DE" sz="800" b="0" i="0" u="none" strike="noStrike" dirty="0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009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DF2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328370435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39.86346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49.5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53.59324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55.83296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57.24008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58.20442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58.90595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59.43898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59.85759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60.19498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19623361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8.52632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9.16179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9.24342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9.29263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9.32553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9.34908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9.36677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9.38054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9.39157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0235787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5.53832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5.46238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5.39077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5.34264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5.30916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5.28473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5.26619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5.25167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5.23041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4434232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4.54477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4.32456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4.19086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4.10725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4.05058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4.00975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3.97897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3.95494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3.93567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3.91988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1104591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4.06042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3.77972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3.61948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3.5202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3.45298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3.40451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3.33928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3.31628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3.2974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6858598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3.4633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3.18076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3.10751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3.05455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3.01446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2.98304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2.95774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2.93693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2130966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3.58943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3.25744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3.07407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2.96053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2.88334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2.82739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2.78493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2.75158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2.72468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2.70251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7559718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3.45792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3.11312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2.9238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2.80643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2.62413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2.58935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2.56124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2.53804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0407446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9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2.81286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2.69268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2.55086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2.50531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2.46941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2.44034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2.41632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4630866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3.28502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2.92447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2.72767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2.52164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2.46058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2.41397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2.37715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2.34731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9957579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2.85951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2.66023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2.53619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2.45118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2.38907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2.24823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1479020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3.17655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2.4801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2.39402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2.33102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2.28278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2.24457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2.21352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2.18776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36990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13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3.13621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2.76317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2.56027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2.43371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2.34672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2.19535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2.16382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2.13763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7651511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3.10221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2.72647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2.52222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2.39469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2.30694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2.24256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2.19313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2.12195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15030130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3.07319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2.69517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2.48979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2.36143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2.27302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2.20808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2.15818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2.11853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2.05932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99149190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3.04811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2.46181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2.33274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2.24376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2.08798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2.05533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26373920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3.02623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2.64464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2.43743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2.30775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2.21825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2.15239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2.10169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2.06134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2.00094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09961294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3.00698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2.62395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2.41601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2.28577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2.19583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2.12958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2.07854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2.03789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2.00467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1.97698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497027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2.39702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2.2663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2.17596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2.10936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2.05802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1.98364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1.95573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36835851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2.97465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2.58925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2.38009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2.24893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2.15823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2.09132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1.99853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1.96485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38450936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2.96096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2.57457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2.36489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2.23334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2.14231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2.07512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2.02325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1.98186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1.94797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1.91967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70993921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2.94858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2.56131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2.35117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2.21927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2.12794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2.0605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1.9668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1.93273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1.90425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91861286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23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2.93736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2.54929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2.33873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2.20651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2.11491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2.04723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1.99492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1.95312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1.91888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1.89025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06662518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2.92712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2.53833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2.32739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2.19488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2.10303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2.03513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1.98263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1.94066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1.90625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1.87748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89760272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2.91774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2.52831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2.31702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2.18424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2.09216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2.02406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1.97138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1.92925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1.89469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1.86578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7580270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2.90913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2.30749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2.08218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2.01389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1.96104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1.88407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1.85503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20773849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2.90119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2.29871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2.16546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2.00452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1.95151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1.90909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1.87427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1.84511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7276565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2.89385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2.50276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2.15714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1.99585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1.90014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1.83593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67079192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29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2.88703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2.49548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2.28307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2.14941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2.05658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1.93452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1.89184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1.85679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1.82741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51350792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2.88069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2.48872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2.27607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2.14223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2.04925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1.98033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1.92692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1.88412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1.84896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1.81949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0646934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2.83535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2.44037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2.22609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2.09095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1.99682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1.92688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1.82886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1.7929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1.76269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08779155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2.79107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2.39325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2.17741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2.04099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1.94571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1.87472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1.81939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1.77483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1.73802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1.70701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7091886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2.74781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2.34734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2.12999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1.89587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1.82381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1.76748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1.72196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1.68425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1.65238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503859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∞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2.70554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2.30259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1.94486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1.84727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1.77411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1.71672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1.6702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1.63152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1.59872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94247456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02E4E3C-262D-4924-8094-8569EDCBA069}"/>
              </a:ext>
            </a:extLst>
          </p:cNvPr>
          <p:cNvSpPr/>
          <p:nvPr/>
        </p:nvSpPr>
        <p:spPr>
          <a:xfrm>
            <a:off x="2660013" y="298887"/>
            <a:ext cx="203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F Table for α=0.025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ADDD9-E7EA-4B11-90B7-FD2142C97225}"/>
              </a:ext>
            </a:extLst>
          </p:cNvPr>
          <p:cNvSpPr/>
          <p:nvPr/>
        </p:nvSpPr>
        <p:spPr>
          <a:xfrm>
            <a:off x="2546511" y="643098"/>
            <a:ext cx="2346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 (see next table below for 12 to ∞)</a:t>
            </a:r>
            <a:endParaRPr lang="de-DE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FC37EE-75A0-4F42-A6B1-81D0D5266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755242"/>
              </p:ext>
            </p:extLst>
          </p:nvPr>
        </p:nvGraphicFramePr>
        <p:xfrm>
          <a:off x="694474" y="1264308"/>
          <a:ext cx="6170722" cy="7197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125">
                  <a:extLst>
                    <a:ext uri="{9D8B030D-6E8A-4147-A177-3AD203B41FA5}">
                      <a16:colId xmlns:a16="http://schemas.microsoft.com/office/drawing/2014/main" val="735386182"/>
                    </a:ext>
                  </a:extLst>
                </a:gridCol>
                <a:gridCol w="542022">
                  <a:extLst>
                    <a:ext uri="{9D8B030D-6E8A-4147-A177-3AD203B41FA5}">
                      <a16:colId xmlns:a16="http://schemas.microsoft.com/office/drawing/2014/main" val="3874701674"/>
                    </a:ext>
                  </a:extLst>
                </a:gridCol>
                <a:gridCol w="625411">
                  <a:extLst>
                    <a:ext uri="{9D8B030D-6E8A-4147-A177-3AD203B41FA5}">
                      <a16:colId xmlns:a16="http://schemas.microsoft.com/office/drawing/2014/main" val="1933066541"/>
                    </a:ext>
                  </a:extLst>
                </a:gridCol>
                <a:gridCol w="625411">
                  <a:extLst>
                    <a:ext uri="{9D8B030D-6E8A-4147-A177-3AD203B41FA5}">
                      <a16:colId xmlns:a16="http://schemas.microsoft.com/office/drawing/2014/main" val="327443650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756876143"/>
                    </a:ext>
                  </a:extLst>
                </a:gridCol>
                <a:gridCol w="667105">
                  <a:extLst>
                    <a:ext uri="{9D8B030D-6E8A-4147-A177-3AD203B41FA5}">
                      <a16:colId xmlns:a16="http://schemas.microsoft.com/office/drawing/2014/main" val="275400058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1669803209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479593975"/>
                    </a:ext>
                  </a:extLst>
                </a:gridCol>
                <a:gridCol w="681003">
                  <a:extLst>
                    <a:ext uri="{9D8B030D-6E8A-4147-A177-3AD203B41FA5}">
                      <a16:colId xmlns:a16="http://schemas.microsoft.com/office/drawing/2014/main" val="2009517807"/>
                    </a:ext>
                  </a:extLst>
                </a:gridCol>
                <a:gridCol w="656681">
                  <a:extLst>
                    <a:ext uri="{9D8B030D-6E8A-4147-A177-3AD203B41FA5}">
                      <a16:colId xmlns:a16="http://schemas.microsoft.com/office/drawing/2014/main" val="1433527500"/>
                    </a:ext>
                  </a:extLst>
                </a:gridCol>
              </a:tblGrid>
              <a:tr h="199926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DF1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4614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DF2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extLst>
                  <a:ext uri="{0D108BD9-81ED-4DB2-BD59-A6C34878D82A}">
                    <a16:rowId xmlns:a16="http://schemas.microsoft.com/office/drawing/2014/main" val="86627506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647.789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799.5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864.163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899.5833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921.8479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937.1111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956.6562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963.2846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968.6274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41542621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38.5063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39.1655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39.2484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39.2982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39.3315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39.373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39.3869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39.398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2439969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17.4434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16.0441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15.4392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15.101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14.8848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14.7347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14.5399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14.4731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14.4189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37415799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12.2179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10.6491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9.9792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9.6045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9.1973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8.9796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8.9047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8.8439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29457819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10.007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8.4336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7.7636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7.3879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7.1464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6.9777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6.7572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6.6811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6.6192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4905195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8.8131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7.2599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6.5988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6.2272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5.8198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5.5996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5.5234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5.4613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46034188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8.0727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6.5415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5.8898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5.5226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5.2852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5.1186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4.8993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4.8232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4.7611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03446574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7.5709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6.0595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5.0526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4.8173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4.6517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4.4333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4.3572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4.2951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26850107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7.2093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5.7147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4.7181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4.4844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4.3197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3.9639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30869761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6.9367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5.4564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4.8256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4.4683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4.2361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4.0721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3.8549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3.7168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2072811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6.7241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5.2559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4.2751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3.8807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3.5879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3.5257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4971047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6.5538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5.0959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4.4742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4.1212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3.8911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3.7283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3.5118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3.4358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3.3736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55544238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6.4143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4.9653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4.3472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3.9959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3.7667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3.6043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3.2497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53410767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6.2979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4.8567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4.2417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3.8919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3.5014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3.2093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3.1469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74241798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6.1995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4.1528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3.8043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3.5764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3.4147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3.1987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3.0602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73114090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6.1151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4.6867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4.0768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3.7294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3.5021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3.3406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3.0488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7781843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6.042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4.6189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4.0112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3.4379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3.2767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6054424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4.5597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3.9539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3.6083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2.8664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61420937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5.9216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4.5075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3.9034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3.5587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3.3327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2.9563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2.8172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2341723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5.8715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4.4613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3.8587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3.5147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2.9128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2.7737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5953356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5.8266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4.4199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3.8188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3.4754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3.0895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2.7977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2.7348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98945176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5.7863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4.3828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3.7829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3.4401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3.2151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3.0546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2.7628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2.6998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45627902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5.7498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4.3492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3.7505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3.4083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3.1835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3.0232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2.7313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71057338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5.7166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4.3187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3.7211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3.3794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3.1548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2.9946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2.7791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2.6396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97688652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5.6864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4.2909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2.6766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39068626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5.6586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4.2655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3.3289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2.6528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09887281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5.6331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4.2421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3.6472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3.3067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3.0828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2.6309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2808159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5.6096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4.2205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3.6264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3.0626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2.6872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54743911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5.5878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4.2006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3.6072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3.0438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2.5919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5634573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5.5675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4.1821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3.5894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3.2499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3.0265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2.8667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2.6513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96887572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5.4239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3.4633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2.7444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45604328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5.2856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3.9253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3.3425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8802042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5.1523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3.8046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2.2217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59395870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INF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5.0239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3.6889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3.1161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2.4082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2.0483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97744679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7B9AA-8DCC-4BF9-9DC5-E986C12A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76BCA5-D899-4580-989A-2DCD8C83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D0CB7C-850B-4F07-9162-70260F6216E0}"/>
              </a:ext>
            </a:extLst>
          </p:cNvPr>
          <p:cNvGraphicFramePr>
            <a:graphicFrameLocks noGrp="1"/>
          </p:cNvGraphicFramePr>
          <p:nvPr/>
        </p:nvGraphicFramePr>
        <p:xfrm>
          <a:off x="694475" y="1264308"/>
          <a:ext cx="6170724" cy="7197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255">
                  <a:extLst>
                    <a:ext uri="{9D8B030D-6E8A-4147-A177-3AD203B41FA5}">
                      <a16:colId xmlns:a16="http://schemas.microsoft.com/office/drawing/2014/main" val="2158738968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1628366262"/>
                    </a:ext>
                  </a:extLst>
                </a:gridCol>
                <a:gridCol w="513938">
                  <a:extLst>
                    <a:ext uri="{9D8B030D-6E8A-4147-A177-3AD203B41FA5}">
                      <a16:colId xmlns:a16="http://schemas.microsoft.com/office/drawing/2014/main" val="1994200659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158066303"/>
                    </a:ext>
                  </a:extLst>
                </a:gridCol>
                <a:gridCol w="652840">
                  <a:extLst>
                    <a:ext uri="{9D8B030D-6E8A-4147-A177-3AD203B41FA5}">
                      <a16:colId xmlns:a16="http://schemas.microsoft.com/office/drawing/2014/main" val="950362981"/>
                    </a:ext>
                  </a:extLst>
                </a:gridCol>
                <a:gridCol w="583389">
                  <a:extLst>
                    <a:ext uri="{9D8B030D-6E8A-4147-A177-3AD203B41FA5}">
                      <a16:colId xmlns:a16="http://schemas.microsoft.com/office/drawing/2014/main" val="4157717678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328482287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3060586389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403690634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3821276656"/>
                    </a:ext>
                  </a:extLst>
                </a:gridCol>
                <a:gridCol w="531300">
                  <a:extLst>
                    <a:ext uri="{9D8B030D-6E8A-4147-A177-3AD203B41FA5}">
                      <a16:colId xmlns:a16="http://schemas.microsoft.com/office/drawing/2014/main" val="547111898"/>
                    </a:ext>
                  </a:extLst>
                </a:gridCol>
              </a:tblGrid>
              <a:tr h="199926"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b"/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 dirty="0">
                          <a:effectLst/>
                        </a:rPr>
                        <a:t>DF1</a:t>
                      </a:r>
                      <a:endParaRPr lang="de-DE" sz="800" b="0" i="0" u="none" strike="noStrike" dirty="0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009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DF2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328370435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39.86346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49.5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53.59324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55.83296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57.24008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58.20442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58.90595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59.43898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59.85759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60.19498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19623361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8.52632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9.16179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9.24342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9.29263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9.32553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9.34908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9.36677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9.38054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9.39157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0235787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5.53832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5.46238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5.39077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5.34264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5.30916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5.28473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5.26619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5.25167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5.23041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4434232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4.54477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4.32456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4.19086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4.10725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4.05058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4.00975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3.97897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3.95494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3.93567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3.91988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1104591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4.06042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3.77972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3.61948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3.5202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3.45298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3.40451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3.33928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3.31628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3.2974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6858598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3.4633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3.18076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3.10751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3.05455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3.01446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2.98304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2.95774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2.93693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2130966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3.58943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3.25744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3.07407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2.96053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2.88334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2.82739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2.78493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2.75158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2.72468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2.70251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7559718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3.45792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3.11312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2.9238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2.80643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2.62413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2.58935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2.56124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2.53804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0407446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9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2.81286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2.69268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2.55086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2.50531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2.46941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2.44034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2.41632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4630866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3.28502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2.92447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2.72767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2.52164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2.46058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2.41397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2.37715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2.34731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9957579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2.85951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2.66023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2.53619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2.45118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2.38907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2.24823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1479020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3.17655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2.4801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2.39402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2.33102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2.28278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2.24457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2.21352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2.18776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36990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13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3.13621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2.76317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2.56027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2.43371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2.34672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2.19535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2.16382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2.13763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7651511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3.10221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2.72647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2.52222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2.39469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2.30694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2.24256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2.19313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2.12195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15030130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3.07319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2.69517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2.48979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2.36143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2.27302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2.20808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2.15818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2.11853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2.05932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99149190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3.04811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2.46181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2.33274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2.24376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2.08798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2.05533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26373920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3.02623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2.64464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2.43743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2.30775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2.21825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2.15239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2.10169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2.06134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2.00094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09961294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3.00698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2.62395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2.41601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2.28577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2.19583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2.12958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2.07854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2.03789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2.00467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1.97698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497027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2.39702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2.2663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2.17596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2.10936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2.05802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1.98364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1.95573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36835851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2.97465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2.58925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2.38009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2.24893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2.15823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2.09132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1.99853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1.96485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38450936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2.96096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2.57457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2.36489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2.23334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2.14231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2.07512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2.02325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1.98186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1.94797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1.91967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70993921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2.94858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2.56131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2.35117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2.21927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2.12794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2.0605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1.9668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1.93273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1.90425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91861286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23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2.93736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2.54929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2.33873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2.20651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2.11491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2.04723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1.99492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1.95312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1.91888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1.89025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06662518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2.92712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2.53833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2.32739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2.19488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2.10303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2.03513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1.98263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1.94066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1.90625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1.87748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89760272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2.91774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2.52831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2.31702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2.18424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2.09216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2.02406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1.97138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1.92925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1.89469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1.86578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7580270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2.90913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2.30749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2.08218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2.01389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1.96104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1.88407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1.85503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20773849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2.90119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2.29871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2.16546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2.00452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1.95151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1.90909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1.87427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1.84511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7276565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2.89385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2.50276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2.15714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1.99585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1.90014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1.83593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67079192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29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2.88703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2.49548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2.28307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2.14941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2.05658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1.93452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1.89184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1.85679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1.82741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51350792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2.88069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2.48872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2.27607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2.14223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2.04925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1.98033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1.92692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1.88412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1.84896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1.81949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0646934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2.83535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2.44037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2.22609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2.09095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1.99682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1.92688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1.82886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1.7929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1.76269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08779155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2.79107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2.39325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2.17741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2.04099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1.94571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1.87472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1.81939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1.77483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1.73802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1.70701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7091886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2.74781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2.34734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2.12999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1.89587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1.82381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1.76748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1.72196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1.68425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1.65238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503859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∞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2.70554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2.30259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1.94486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1.84727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1.77411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1.71672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1.6702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1.63152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1.59872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94247456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02E4E3C-262D-4924-8094-8569EDCBA069}"/>
              </a:ext>
            </a:extLst>
          </p:cNvPr>
          <p:cNvSpPr/>
          <p:nvPr/>
        </p:nvSpPr>
        <p:spPr>
          <a:xfrm>
            <a:off x="2660013" y="298887"/>
            <a:ext cx="203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F Table for α=0.025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ADDD9-E7EA-4B11-90B7-FD2142C97225}"/>
              </a:ext>
            </a:extLst>
          </p:cNvPr>
          <p:cNvSpPr/>
          <p:nvPr/>
        </p:nvSpPr>
        <p:spPr>
          <a:xfrm>
            <a:off x="2994880" y="668219"/>
            <a:ext cx="1367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 (table for 12 to ∞)</a:t>
            </a:r>
            <a:endParaRPr lang="de-DE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FC37EE-75A0-4F42-A6B1-81D0D5266089}"/>
              </a:ext>
            </a:extLst>
          </p:cNvPr>
          <p:cNvGraphicFramePr>
            <a:graphicFrameLocks noGrp="1"/>
          </p:cNvGraphicFramePr>
          <p:nvPr/>
        </p:nvGraphicFramePr>
        <p:xfrm>
          <a:off x="694474" y="1264308"/>
          <a:ext cx="6170722" cy="7197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125">
                  <a:extLst>
                    <a:ext uri="{9D8B030D-6E8A-4147-A177-3AD203B41FA5}">
                      <a16:colId xmlns:a16="http://schemas.microsoft.com/office/drawing/2014/main" val="735386182"/>
                    </a:ext>
                  </a:extLst>
                </a:gridCol>
                <a:gridCol w="542022">
                  <a:extLst>
                    <a:ext uri="{9D8B030D-6E8A-4147-A177-3AD203B41FA5}">
                      <a16:colId xmlns:a16="http://schemas.microsoft.com/office/drawing/2014/main" val="3874701674"/>
                    </a:ext>
                  </a:extLst>
                </a:gridCol>
                <a:gridCol w="625411">
                  <a:extLst>
                    <a:ext uri="{9D8B030D-6E8A-4147-A177-3AD203B41FA5}">
                      <a16:colId xmlns:a16="http://schemas.microsoft.com/office/drawing/2014/main" val="1933066541"/>
                    </a:ext>
                  </a:extLst>
                </a:gridCol>
                <a:gridCol w="625411">
                  <a:extLst>
                    <a:ext uri="{9D8B030D-6E8A-4147-A177-3AD203B41FA5}">
                      <a16:colId xmlns:a16="http://schemas.microsoft.com/office/drawing/2014/main" val="327443650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756876143"/>
                    </a:ext>
                  </a:extLst>
                </a:gridCol>
                <a:gridCol w="667105">
                  <a:extLst>
                    <a:ext uri="{9D8B030D-6E8A-4147-A177-3AD203B41FA5}">
                      <a16:colId xmlns:a16="http://schemas.microsoft.com/office/drawing/2014/main" val="275400058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1669803209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479593975"/>
                    </a:ext>
                  </a:extLst>
                </a:gridCol>
                <a:gridCol w="681003">
                  <a:extLst>
                    <a:ext uri="{9D8B030D-6E8A-4147-A177-3AD203B41FA5}">
                      <a16:colId xmlns:a16="http://schemas.microsoft.com/office/drawing/2014/main" val="2009517807"/>
                    </a:ext>
                  </a:extLst>
                </a:gridCol>
                <a:gridCol w="656681">
                  <a:extLst>
                    <a:ext uri="{9D8B030D-6E8A-4147-A177-3AD203B41FA5}">
                      <a16:colId xmlns:a16="http://schemas.microsoft.com/office/drawing/2014/main" val="1433527500"/>
                    </a:ext>
                  </a:extLst>
                </a:gridCol>
              </a:tblGrid>
              <a:tr h="199926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de-DE" sz="600" u="none" strike="noStrike">
                          <a:effectLst/>
                        </a:rPr>
                        <a:t>DF1</a:t>
                      </a:r>
                      <a:endParaRPr lang="de-DE" sz="6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4614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DF2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extLst>
                  <a:ext uri="{0D108BD9-81ED-4DB2-BD59-A6C34878D82A}">
                    <a16:rowId xmlns:a16="http://schemas.microsoft.com/office/drawing/2014/main" val="86627506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647.789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799.5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864.163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899.5833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921.8479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937.1111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956.6562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963.2846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968.6274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41542621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38.5063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39.1655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39.2484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39.2982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39.3315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39.373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39.3869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39.398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2439969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17.4434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16.0441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15.4392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15.101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14.8848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14.7347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14.5399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14.4731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14.4189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37415799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12.2179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10.6491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9.9792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9.6045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9.3645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9.1973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8.9796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8.9047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8.8439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29457819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10.007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8.4336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7.7636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7.3879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7.1464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6.9777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6.7572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6.6811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6.6192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4905195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8.8131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7.2599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6.5988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6.2272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5.9876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5.8198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5.5996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5.5234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5.4613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46034188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8.0727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6.5415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5.8898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5.5226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5.2852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5.1186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4.8993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4.8232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4.7611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03446574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7.5709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6.0595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5.416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5.0526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4.8173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4.6517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4.4333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4.3572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4.2951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26850107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7.2093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5.7147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5.0781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4.7181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4.4844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4.3197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4.102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4.026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3.9639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30869761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6.9367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5.4564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4.8256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4.4683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4.2361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4.0721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3.8549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3.7168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2072811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11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6.7241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5.2559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4.2751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4.044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3.8807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3.6638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3.5879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3.5257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4971047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12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6.5538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5.0959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4.4742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4.1212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3.8911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3.7283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3.5118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3.4358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3.3736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55544238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13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6.4143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4.9653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4.3472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3.9959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3.7667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3.6043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3.388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3.312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3.2497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53410767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6.2979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4.8567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4.2417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3.8919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3.6634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3.5014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3.2853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3.2093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3.1469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74241798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15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6.1995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4.765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4.1528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3.8043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3.5764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3.4147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3.1987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3.1227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3.0602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73114090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16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6.1151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4.6867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4.0768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3.7294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3.5021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3.3406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3.1248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3.0488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2.9862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7781843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17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6.042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4.6189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4.0112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3.6648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3.4379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3.2767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3.061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2.9849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2.9222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6054424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18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5.9781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4.5597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3.9539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3.6083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3.382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3.2209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3.0053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2.9291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2.8664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61420937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19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5.9216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4.5075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3.9034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3.5587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3.3327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3.1718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2.9563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2.8801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2.8172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2341723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5.8715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4.4613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3.8587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3.5147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3.2891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3.1283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2.9128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2.8365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2.7737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5953356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21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5.8266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4.4199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3.8188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3.4754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3.2501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3.0895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2.7977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2.7348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98945176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22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5.7863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4.3828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3.7829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3.4401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3.2151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3.0546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2.8392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2.7628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2.6998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45627902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23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5.7498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4.3492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3.7505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3.4083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3.1835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3.0232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2.8077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2.7313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2.6682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71057338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24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5.7166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4.3187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3.7211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3.3794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3.1548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2.9946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2.7791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2.7027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2.6396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97688652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25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5.6864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4.2909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3.6943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3.353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3.1287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2.9685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2.7531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2.6766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2.6135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39068626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26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5.6586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4.2655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3.6697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3.3289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3.1048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2.9447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2.7293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2.6528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1.878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09887281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27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5.6331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4.2421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3.6472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3.3067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3.0828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2.9228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2.7074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2.6309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2.5676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2808159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28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5.6096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4.2205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3.6264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3.2863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3.0626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2.9027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2.6872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2.6106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2.5473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54743911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29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5.5878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4.2006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3.6072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3.2674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3.0438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2.884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2.6686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2.5919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2.5286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5634573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5.5675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4.1821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3.5894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3.2499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3.0265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2.8667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2.6513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2.5746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2.5112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96887572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5.4239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4.051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3.4633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3.1261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2.9037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2.7444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2.5289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2.4519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2.3882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45604328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5.2856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3.9253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3.3425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3.0077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2.7863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2.6274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2.4117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2.3344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2.2702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8802042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120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5.1523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3.8046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3.2269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2.8943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2.5154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2.2994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2.2217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2.157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59395870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INF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5.0239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3.6889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3.1161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2.7858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2.5665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2.4082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2.1918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2.1136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 dirty="0">
                          <a:effectLst/>
                        </a:rPr>
                        <a:t>2.0483</a:t>
                      </a:r>
                      <a:endParaRPr lang="de-DE" sz="6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9774467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5CE2CB-D727-4531-B9B8-A54068A4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658504"/>
              </p:ext>
            </p:extLst>
          </p:nvPr>
        </p:nvGraphicFramePr>
        <p:xfrm>
          <a:off x="694471" y="1264308"/>
          <a:ext cx="6170723" cy="7217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697">
                  <a:extLst>
                    <a:ext uri="{9D8B030D-6E8A-4147-A177-3AD203B41FA5}">
                      <a16:colId xmlns:a16="http://schemas.microsoft.com/office/drawing/2014/main" val="775021977"/>
                    </a:ext>
                  </a:extLst>
                </a:gridCol>
                <a:gridCol w="686907">
                  <a:extLst>
                    <a:ext uri="{9D8B030D-6E8A-4147-A177-3AD203B41FA5}">
                      <a16:colId xmlns:a16="http://schemas.microsoft.com/office/drawing/2014/main" val="1141007346"/>
                    </a:ext>
                  </a:extLst>
                </a:gridCol>
                <a:gridCol w="686907">
                  <a:extLst>
                    <a:ext uri="{9D8B030D-6E8A-4147-A177-3AD203B41FA5}">
                      <a16:colId xmlns:a16="http://schemas.microsoft.com/office/drawing/2014/main" val="2698120273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3204719993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1174211775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86329908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1302424396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3624356283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686894976"/>
                    </a:ext>
                  </a:extLst>
                </a:gridCol>
              </a:tblGrid>
              <a:tr h="200492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DF1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31632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DF2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∞</a:t>
                      </a:r>
                      <a:endParaRPr lang="de-DE" sz="800" b="0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ctr"/>
                </a:tc>
                <a:extLst>
                  <a:ext uri="{0D108BD9-81ED-4DB2-BD59-A6C34878D82A}">
                    <a16:rowId xmlns:a16="http://schemas.microsoft.com/office/drawing/2014/main" val="2968697876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976.7079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984.8668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993.1028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997.2492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1001.414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1005.598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1014.02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1018.258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219886892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39.4146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39.4313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39.4479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39.4562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02731632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14.3366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14.2527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14.1674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14.1241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14.081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14.037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13.947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13.902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453556563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8.7512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8.6565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8.5599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8.5109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8.461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8.309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8.257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369365172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6.5245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6.4277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6.3286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6.278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6.227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6.175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6.069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6.015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76127136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5.3662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5.2687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5.1684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5.1172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4.904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55769303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4.6658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4.5678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4.4667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944190147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4.1997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4.1012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3.9995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3.9472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01110886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3.8682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3.7694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3.6142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966753634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3.6209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3.5217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3.4185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136048606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3.4296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3.3299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535417336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3.2773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3.0187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762891329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3.1532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3.0527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2.8932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46653549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3.0502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2.8437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999446659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344953561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2.6808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63516411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2.8249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209765633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2.7689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312457554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2.7196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835426013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2.6758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2.4076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84184857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2.6368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2.4247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704761248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66998959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2.3567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839168278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2.2693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998613304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21539297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645776547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2.2533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759137225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13961016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2.4295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933778802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993115921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858544877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1.8817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231022871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1.7597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056438734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INF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1.8326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1.7085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1.6402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1.268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2560614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F3B66-3137-4B39-BAF6-977D9E5B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30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76BCA5-D899-4580-989A-2DCD8C83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D0CB7C-850B-4F07-9162-70260F6216E0}"/>
              </a:ext>
            </a:extLst>
          </p:cNvPr>
          <p:cNvGraphicFramePr>
            <a:graphicFrameLocks noGrp="1"/>
          </p:cNvGraphicFramePr>
          <p:nvPr/>
        </p:nvGraphicFramePr>
        <p:xfrm>
          <a:off x="694475" y="1264308"/>
          <a:ext cx="6170724" cy="7197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255">
                  <a:extLst>
                    <a:ext uri="{9D8B030D-6E8A-4147-A177-3AD203B41FA5}">
                      <a16:colId xmlns:a16="http://schemas.microsoft.com/office/drawing/2014/main" val="2158738968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1628366262"/>
                    </a:ext>
                  </a:extLst>
                </a:gridCol>
                <a:gridCol w="513938">
                  <a:extLst>
                    <a:ext uri="{9D8B030D-6E8A-4147-A177-3AD203B41FA5}">
                      <a16:colId xmlns:a16="http://schemas.microsoft.com/office/drawing/2014/main" val="1994200659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158066303"/>
                    </a:ext>
                  </a:extLst>
                </a:gridCol>
                <a:gridCol w="652840">
                  <a:extLst>
                    <a:ext uri="{9D8B030D-6E8A-4147-A177-3AD203B41FA5}">
                      <a16:colId xmlns:a16="http://schemas.microsoft.com/office/drawing/2014/main" val="950362981"/>
                    </a:ext>
                  </a:extLst>
                </a:gridCol>
                <a:gridCol w="583389">
                  <a:extLst>
                    <a:ext uri="{9D8B030D-6E8A-4147-A177-3AD203B41FA5}">
                      <a16:colId xmlns:a16="http://schemas.microsoft.com/office/drawing/2014/main" val="4157717678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328482287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3060586389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403690634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3821276656"/>
                    </a:ext>
                  </a:extLst>
                </a:gridCol>
                <a:gridCol w="531300">
                  <a:extLst>
                    <a:ext uri="{9D8B030D-6E8A-4147-A177-3AD203B41FA5}">
                      <a16:colId xmlns:a16="http://schemas.microsoft.com/office/drawing/2014/main" val="547111898"/>
                    </a:ext>
                  </a:extLst>
                </a:gridCol>
              </a:tblGrid>
              <a:tr h="199926"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b"/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 dirty="0">
                          <a:effectLst/>
                        </a:rPr>
                        <a:t>DF1</a:t>
                      </a:r>
                      <a:endParaRPr lang="de-DE" sz="800" b="0" i="0" u="none" strike="noStrike" dirty="0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009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DF2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328370435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39.86346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49.5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53.59324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55.83296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57.24008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58.20442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58.90595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59.43898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59.85759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60.19498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19623361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8.52632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9.16179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9.24342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9.29263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9.32553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9.34908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9.36677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9.38054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9.39157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0235787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5.53832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5.46238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5.39077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5.34264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5.30916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5.28473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5.26619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5.25167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5.23041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4434232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4.54477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4.32456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4.19086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4.10725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4.05058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4.00975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3.97897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3.95494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3.93567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3.91988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1104591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4.06042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3.77972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3.61948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3.5202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3.45298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3.40451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3.33928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3.31628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3.2974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6858598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3.4633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3.18076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3.10751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3.05455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3.01446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2.98304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2.95774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2.93693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2130966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3.58943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3.25744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3.07407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2.96053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2.88334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2.82739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2.78493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2.75158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2.72468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2.70251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7559718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3.45792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3.11312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2.9238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2.80643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2.62413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2.58935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2.56124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2.53804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0407446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9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2.81286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2.69268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2.55086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2.50531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2.46941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2.44034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2.41632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4630866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3.28502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2.92447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2.72767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2.52164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2.46058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2.41397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2.37715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2.34731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9957579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2.85951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2.66023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2.53619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2.45118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2.38907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2.24823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1479020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3.17655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2.4801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2.39402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2.33102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2.28278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2.24457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2.21352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2.18776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36990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13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3.13621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2.76317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2.56027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2.43371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2.34672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2.19535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2.16382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2.13763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7651511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3.10221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2.72647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2.52222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2.39469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2.30694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2.24256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2.19313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2.12195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15030130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3.07319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2.69517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2.48979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2.36143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2.27302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2.20808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2.15818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2.11853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2.05932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99149190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3.04811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2.46181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2.33274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2.24376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2.08798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2.05533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26373920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3.02623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2.64464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2.43743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2.30775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2.21825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2.15239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2.10169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2.06134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2.00094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09961294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3.00698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2.62395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2.41601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2.28577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2.19583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2.12958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2.07854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2.03789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2.00467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1.97698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497027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2.39702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2.2663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2.17596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2.10936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2.05802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1.98364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1.95573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36835851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2.97465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2.58925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2.38009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2.24893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2.15823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2.09132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1.99853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1.96485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38450936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2.96096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2.57457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2.36489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2.23334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2.14231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2.07512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2.02325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1.98186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1.94797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1.91967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70993921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2.94858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2.56131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2.35117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2.21927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2.12794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2.0605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1.9668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1.93273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1.90425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91861286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23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2.93736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2.54929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2.33873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2.20651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2.11491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2.04723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1.99492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1.95312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1.91888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1.89025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06662518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2.92712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2.53833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2.32739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2.19488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2.10303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2.03513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1.98263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1.94066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1.90625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1.87748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89760272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2.91774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2.52831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2.31702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2.18424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2.09216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2.02406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1.97138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1.92925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1.89469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1.86578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7580270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2.90913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2.30749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2.08218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2.01389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1.96104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1.88407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1.85503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20773849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2.90119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2.29871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2.16546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2.00452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1.95151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1.90909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1.87427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1.84511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7276565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2.89385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2.50276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2.15714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1.99585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1.90014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1.83593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67079192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29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2.88703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2.49548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2.28307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2.14941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2.05658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1.93452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1.89184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1.85679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1.82741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51350792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2.88069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2.48872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2.27607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2.14223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2.04925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1.98033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1.92692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1.88412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1.84896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1.81949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0646934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2.83535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2.44037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2.22609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2.09095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1.99682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1.92688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1.82886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1.7929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1.76269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08779155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2.79107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2.39325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2.17741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2.04099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1.94571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1.87472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1.81939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1.77483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1.73802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1.70701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7091886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2.74781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2.34734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2.12999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1.89587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1.82381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1.76748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1.72196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1.68425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1.65238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503859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∞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2.70554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2.30259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1.94486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1.84727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1.77411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1.71672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1.6702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1.63152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1.59872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94247456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02E4E3C-262D-4924-8094-8569EDCBA069}"/>
              </a:ext>
            </a:extLst>
          </p:cNvPr>
          <p:cNvSpPr/>
          <p:nvPr/>
        </p:nvSpPr>
        <p:spPr>
          <a:xfrm>
            <a:off x="2660013" y="298887"/>
            <a:ext cx="192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F Table for α=0.01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ADDD9-E7EA-4B11-90B7-FD2142C97225}"/>
              </a:ext>
            </a:extLst>
          </p:cNvPr>
          <p:cNvSpPr/>
          <p:nvPr/>
        </p:nvSpPr>
        <p:spPr>
          <a:xfrm>
            <a:off x="2546511" y="643098"/>
            <a:ext cx="23461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 (see next table below for 12 to ∞)</a:t>
            </a:r>
            <a:endParaRPr lang="de-DE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FC37EE-75A0-4F42-A6B1-81D0D5266089}"/>
              </a:ext>
            </a:extLst>
          </p:cNvPr>
          <p:cNvGraphicFramePr>
            <a:graphicFrameLocks noGrp="1"/>
          </p:cNvGraphicFramePr>
          <p:nvPr/>
        </p:nvGraphicFramePr>
        <p:xfrm>
          <a:off x="694474" y="1264308"/>
          <a:ext cx="6170722" cy="7197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125">
                  <a:extLst>
                    <a:ext uri="{9D8B030D-6E8A-4147-A177-3AD203B41FA5}">
                      <a16:colId xmlns:a16="http://schemas.microsoft.com/office/drawing/2014/main" val="735386182"/>
                    </a:ext>
                  </a:extLst>
                </a:gridCol>
                <a:gridCol w="542022">
                  <a:extLst>
                    <a:ext uri="{9D8B030D-6E8A-4147-A177-3AD203B41FA5}">
                      <a16:colId xmlns:a16="http://schemas.microsoft.com/office/drawing/2014/main" val="3874701674"/>
                    </a:ext>
                  </a:extLst>
                </a:gridCol>
                <a:gridCol w="625411">
                  <a:extLst>
                    <a:ext uri="{9D8B030D-6E8A-4147-A177-3AD203B41FA5}">
                      <a16:colId xmlns:a16="http://schemas.microsoft.com/office/drawing/2014/main" val="1933066541"/>
                    </a:ext>
                  </a:extLst>
                </a:gridCol>
                <a:gridCol w="625411">
                  <a:extLst>
                    <a:ext uri="{9D8B030D-6E8A-4147-A177-3AD203B41FA5}">
                      <a16:colId xmlns:a16="http://schemas.microsoft.com/office/drawing/2014/main" val="327443650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756876143"/>
                    </a:ext>
                  </a:extLst>
                </a:gridCol>
                <a:gridCol w="667105">
                  <a:extLst>
                    <a:ext uri="{9D8B030D-6E8A-4147-A177-3AD203B41FA5}">
                      <a16:colId xmlns:a16="http://schemas.microsoft.com/office/drawing/2014/main" val="275400058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1669803209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479593975"/>
                    </a:ext>
                  </a:extLst>
                </a:gridCol>
                <a:gridCol w="681003">
                  <a:extLst>
                    <a:ext uri="{9D8B030D-6E8A-4147-A177-3AD203B41FA5}">
                      <a16:colId xmlns:a16="http://schemas.microsoft.com/office/drawing/2014/main" val="2009517807"/>
                    </a:ext>
                  </a:extLst>
                </a:gridCol>
                <a:gridCol w="656681">
                  <a:extLst>
                    <a:ext uri="{9D8B030D-6E8A-4147-A177-3AD203B41FA5}">
                      <a16:colId xmlns:a16="http://schemas.microsoft.com/office/drawing/2014/main" val="1433527500"/>
                    </a:ext>
                  </a:extLst>
                </a:gridCol>
              </a:tblGrid>
              <a:tr h="199926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DF1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4614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DF2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extLst>
                  <a:ext uri="{0D108BD9-81ED-4DB2-BD59-A6C34878D82A}">
                    <a16:rowId xmlns:a16="http://schemas.microsoft.com/office/drawing/2014/main" val="86627506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647.789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799.5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864.163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899.5833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921.8479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937.1111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956.6562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963.2846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968.6274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41542621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38.5063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39.1655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39.2484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39.2982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39.3315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39.373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39.3869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39.398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2439969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17.4434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16.0441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15.4392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15.101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14.8848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14.7347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14.5399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14.4731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14.4189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37415799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12.2179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10.6491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9.9792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9.6045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9.1973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8.9796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8.9047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8.8439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29457819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10.007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8.4336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7.7636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7.3879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7.1464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6.9777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6.7572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6.6811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6.6192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4905195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8.8131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7.2599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6.5988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6.2272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5.8198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5.5996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5.5234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5.4613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46034188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8.0727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6.5415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5.8898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5.5226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5.2852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5.1186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4.8993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4.8232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4.7611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03446574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7.5709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6.0595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5.0526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4.8173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4.6517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4.4333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4.3572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4.2951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26850107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7.2093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5.7147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4.7181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4.4844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4.3197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3.9639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30869761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6.9367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5.4564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4.8256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4.4683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4.2361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4.0721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3.8549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3.7168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2072811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6.7241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5.2559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4.2751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3.8807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3.5879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3.5257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4971047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6.5538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5.0959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4.4742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4.1212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3.8911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3.7283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3.5118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3.4358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3.3736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55544238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6.4143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4.9653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4.3472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3.9959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3.7667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3.6043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3.2497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53410767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6.2979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4.8567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4.2417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3.8919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3.5014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3.2093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3.1469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74241798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6.1995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4.1528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3.8043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3.5764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3.4147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3.1987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3.0602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73114090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6.1151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4.6867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4.0768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3.7294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3.5021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3.3406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3.0488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7781843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6.042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4.6189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4.0112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3.4379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3.2767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6054424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4.5597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3.9539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3.6083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2.8664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61420937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5.9216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4.5075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3.9034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3.5587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3.3327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2.9563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2.8172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2341723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5.8715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4.4613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3.8587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3.5147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2.9128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2.7737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5953356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5.8266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4.4199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3.8188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3.4754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3.0895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2.7977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2.7348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98945176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5.7863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4.3828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3.7829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3.4401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3.2151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3.0546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2.7628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2.6998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45627902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5.7498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4.3492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3.7505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3.4083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3.1835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3.0232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2.7313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71057338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5.7166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4.3187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3.7211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3.3794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3.1548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2.9946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2.7791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2.6396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97688652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5.6864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4.2909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2.6766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39068626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5.6586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4.2655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3.3289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2.6528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09887281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5.6331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4.2421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3.6472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3.3067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3.0828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2.6309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2808159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5.6096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4.2205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3.6264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3.0626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2.6872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54743911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5.5878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4.2006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3.6072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3.0438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2.5919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5634573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5.5675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4.1821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3.5894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3.2499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3.0265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2.8667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2.6513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96887572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5.4239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3.4633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2.7444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45604328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5.2856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3.9253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3.3425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8802042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5.1523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3.8046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2.2217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59395870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INF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5.0239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3.6889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3.1161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2.4082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2.0483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9774467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8940FA-C517-4243-8A24-9D2CEB968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1029"/>
              </p:ext>
            </p:extLst>
          </p:nvPr>
        </p:nvGraphicFramePr>
        <p:xfrm>
          <a:off x="694471" y="1264308"/>
          <a:ext cx="6170722" cy="7197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125">
                  <a:extLst>
                    <a:ext uri="{9D8B030D-6E8A-4147-A177-3AD203B41FA5}">
                      <a16:colId xmlns:a16="http://schemas.microsoft.com/office/drawing/2014/main" val="2358517178"/>
                    </a:ext>
                  </a:extLst>
                </a:gridCol>
                <a:gridCol w="542022">
                  <a:extLst>
                    <a:ext uri="{9D8B030D-6E8A-4147-A177-3AD203B41FA5}">
                      <a16:colId xmlns:a16="http://schemas.microsoft.com/office/drawing/2014/main" val="1092362519"/>
                    </a:ext>
                  </a:extLst>
                </a:gridCol>
                <a:gridCol w="625412">
                  <a:extLst>
                    <a:ext uri="{9D8B030D-6E8A-4147-A177-3AD203B41FA5}">
                      <a16:colId xmlns:a16="http://schemas.microsoft.com/office/drawing/2014/main" val="1271041263"/>
                    </a:ext>
                  </a:extLst>
                </a:gridCol>
                <a:gridCol w="625412">
                  <a:extLst>
                    <a:ext uri="{9D8B030D-6E8A-4147-A177-3AD203B41FA5}">
                      <a16:colId xmlns:a16="http://schemas.microsoft.com/office/drawing/2014/main" val="1520474940"/>
                    </a:ext>
                  </a:extLst>
                </a:gridCol>
                <a:gridCol w="614987">
                  <a:extLst>
                    <a:ext uri="{9D8B030D-6E8A-4147-A177-3AD203B41FA5}">
                      <a16:colId xmlns:a16="http://schemas.microsoft.com/office/drawing/2014/main" val="467356552"/>
                    </a:ext>
                  </a:extLst>
                </a:gridCol>
                <a:gridCol w="667105">
                  <a:extLst>
                    <a:ext uri="{9D8B030D-6E8A-4147-A177-3AD203B41FA5}">
                      <a16:colId xmlns:a16="http://schemas.microsoft.com/office/drawing/2014/main" val="1334952331"/>
                    </a:ext>
                  </a:extLst>
                </a:gridCol>
                <a:gridCol w="614987">
                  <a:extLst>
                    <a:ext uri="{9D8B030D-6E8A-4147-A177-3AD203B41FA5}">
                      <a16:colId xmlns:a16="http://schemas.microsoft.com/office/drawing/2014/main" val="1914738762"/>
                    </a:ext>
                  </a:extLst>
                </a:gridCol>
                <a:gridCol w="614987">
                  <a:extLst>
                    <a:ext uri="{9D8B030D-6E8A-4147-A177-3AD203B41FA5}">
                      <a16:colId xmlns:a16="http://schemas.microsoft.com/office/drawing/2014/main" val="3102502300"/>
                    </a:ext>
                  </a:extLst>
                </a:gridCol>
                <a:gridCol w="681003">
                  <a:extLst>
                    <a:ext uri="{9D8B030D-6E8A-4147-A177-3AD203B41FA5}">
                      <a16:colId xmlns:a16="http://schemas.microsoft.com/office/drawing/2014/main" val="3779087868"/>
                    </a:ext>
                  </a:extLst>
                </a:gridCol>
                <a:gridCol w="656682">
                  <a:extLst>
                    <a:ext uri="{9D8B030D-6E8A-4147-A177-3AD203B41FA5}">
                      <a16:colId xmlns:a16="http://schemas.microsoft.com/office/drawing/2014/main" val="1598820391"/>
                    </a:ext>
                  </a:extLst>
                </a:gridCol>
              </a:tblGrid>
              <a:tr h="190194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DF1</a:t>
                      </a:r>
                      <a:endParaRPr lang="de-DE" sz="800" b="0" i="0" u="none" strike="noStrike">
                        <a:solidFill>
                          <a:srgbClr val="80808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63509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DF2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extLst>
                  <a:ext uri="{0D108BD9-81ED-4DB2-BD59-A6C34878D82A}">
                    <a16:rowId xmlns:a16="http://schemas.microsoft.com/office/drawing/2014/main" val="3031593330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4052.181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4999.5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5403.352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5624.583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5763.65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5858.986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5981.07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6022.473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6055.847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446005912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98.503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99.166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99.249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99.299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99.333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99.374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99.388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99.399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3614069607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34.116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30.817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29.457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28.71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28.237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27.911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27.489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27.345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27.229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2145224038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21.198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16.694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15.977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15.522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15.207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14.799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14.659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14.546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2658234720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16.258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13.274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12.06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11.392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10.967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10.672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10.289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10.158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10.051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3358965000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13.745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10.925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9.78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9.148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8.746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8.466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8.102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7.976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7.874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1883970956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12.246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9.547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8.451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7.847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7.46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7.191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6.84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6.719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6.62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1334539746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11.259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8.649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7.591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7.006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6.632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6.371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6.029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5.911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5.814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4041501528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10.561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8.022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6.992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6.422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6.057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5.802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5.467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5.351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5.257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2087778477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10.044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7.559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6.552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5.994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5.636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5.386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5.057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4.942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4.849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45797884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9.646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7.206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6.217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5.668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5.316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5.069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4.744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4.632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4.539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1053815666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6.927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5.953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5.412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5.064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4.821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4.499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4.388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4.296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3692743289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9.074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6.701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5.739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5.205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4.862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4.302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4.191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4285708343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8.862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6.515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5.564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5.035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4.695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4.456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3.939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4266165381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8.683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6.359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5.417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4.893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4.556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4.318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4.004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3.895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3.805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412710718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8.531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6.226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5.292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4.773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4.437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4.202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3.691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3759902741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6.112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5.185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4.669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4.336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4.102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3.791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3.682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3.593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1929548463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8.285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6.013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5.092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4.579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4.248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4.015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3.705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3.597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3.508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981088059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8.185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5.926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4.171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3.939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3.631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3.523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3.434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619833307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20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8.096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5.849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4.938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4.431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4.103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3.871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3.564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3.457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614297900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8.017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4.874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4.369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4.042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3.812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3.506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3.398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491544303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7.945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5.719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4.817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4.313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3.988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3.758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3.453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3.346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1082535452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7.881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5.664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4.765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4.264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3.939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3.406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3.299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3.211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570962678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7.823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5.614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4.718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4.218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3.895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3.168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1337823504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7.77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5.568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4.675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4.177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3.855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3.627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3.324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3.217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1968059598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7.721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5.526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4.637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3.818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3.591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3.182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3.094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1096570019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7.677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5.488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4.601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4.106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3.785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3.558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3.149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3.062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738803171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7.636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5.453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4.568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4.074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3.754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3.528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3.032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3089687083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7.598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4.538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4.045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3.725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3.499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3.198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3.092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4159514465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7.562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4.018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3.699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3.473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3.067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2.979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194876816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7.314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5.179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4.313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3.828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3.514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3.291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2.993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3771589574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7.077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4.977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4.126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3.649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3.339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3.119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2.823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2.718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2.632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1411558230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6.851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4.787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3.949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2.956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2.472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4174112435"/>
                  </a:ext>
                </a:extLst>
              </a:tr>
              <a:tr h="20020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050" u="none" strike="noStrike">
                          <a:effectLst/>
                        </a:rPr>
                        <a:t>∞</a:t>
                      </a:r>
                      <a:endParaRPr lang="de-DE" sz="105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24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6.635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4.605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3.782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3.319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3.017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2.407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2.321</a:t>
                      </a:r>
                      <a:endParaRPr lang="de-DE" sz="800" b="0" i="0" u="none" strike="noStrike" dirty="0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512" marR="8724" marT="8724" marB="0" anchor="ctr"/>
                </a:tc>
                <a:extLst>
                  <a:ext uri="{0D108BD9-81ED-4DB2-BD59-A6C34878D82A}">
                    <a16:rowId xmlns:a16="http://schemas.microsoft.com/office/drawing/2014/main" val="355255882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C41A7-E4A8-414D-A595-6B5E6AEF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76BCA5-D899-4580-989A-2DCD8C83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D0CB7C-850B-4F07-9162-70260F6216E0}"/>
              </a:ext>
            </a:extLst>
          </p:cNvPr>
          <p:cNvGraphicFramePr>
            <a:graphicFrameLocks noGrp="1"/>
          </p:cNvGraphicFramePr>
          <p:nvPr/>
        </p:nvGraphicFramePr>
        <p:xfrm>
          <a:off x="694475" y="1264308"/>
          <a:ext cx="6170724" cy="7197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255">
                  <a:extLst>
                    <a:ext uri="{9D8B030D-6E8A-4147-A177-3AD203B41FA5}">
                      <a16:colId xmlns:a16="http://schemas.microsoft.com/office/drawing/2014/main" val="2158738968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1628366262"/>
                    </a:ext>
                  </a:extLst>
                </a:gridCol>
                <a:gridCol w="513938">
                  <a:extLst>
                    <a:ext uri="{9D8B030D-6E8A-4147-A177-3AD203B41FA5}">
                      <a16:colId xmlns:a16="http://schemas.microsoft.com/office/drawing/2014/main" val="1994200659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158066303"/>
                    </a:ext>
                  </a:extLst>
                </a:gridCol>
                <a:gridCol w="652840">
                  <a:extLst>
                    <a:ext uri="{9D8B030D-6E8A-4147-A177-3AD203B41FA5}">
                      <a16:colId xmlns:a16="http://schemas.microsoft.com/office/drawing/2014/main" val="950362981"/>
                    </a:ext>
                  </a:extLst>
                </a:gridCol>
                <a:gridCol w="583389">
                  <a:extLst>
                    <a:ext uri="{9D8B030D-6E8A-4147-A177-3AD203B41FA5}">
                      <a16:colId xmlns:a16="http://schemas.microsoft.com/office/drawing/2014/main" val="4157717678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328482287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3060586389"/>
                    </a:ext>
                  </a:extLst>
                </a:gridCol>
                <a:gridCol w="625059">
                  <a:extLst>
                    <a:ext uri="{9D8B030D-6E8A-4147-A177-3AD203B41FA5}">
                      <a16:colId xmlns:a16="http://schemas.microsoft.com/office/drawing/2014/main" val="2403690634"/>
                    </a:ext>
                  </a:extLst>
                </a:gridCol>
                <a:gridCol w="572971">
                  <a:extLst>
                    <a:ext uri="{9D8B030D-6E8A-4147-A177-3AD203B41FA5}">
                      <a16:colId xmlns:a16="http://schemas.microsoft.com/office/drawing/2014/main" val="3821276656"/>
                    </a:ext>
                  </a:extLst>
                </a:gridCol>
                <a:gridCol w="531300">
                  <a:extLst>
                    <a:ext uri="{9D8B030D-6E8A-4147-A177-3AD203B41FA5}">
                      <a16:colId xmlns:a16="http://schemas.microsoft.com/office/drawing/2014/main" val="547111898"/>
                    </a:ext>
                  </a:extLst>
                </a:gridCol>
              </a:tblGrid>
              <a:tr h="199926"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b"/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 dirty="0">
                          <a:effectLst/>
                        </a:rPr>
                        <a:t>DF1</a:t>
                      </a:r>
                      <a:endParaRPr lang="de-DE" sz="800" b="0" i="0" u="none" strike="noStrike" dirty="0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4009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DF2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328370435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39.86346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49.5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53.59324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55.83296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57.24008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58.20442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58.90595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59.43898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59.85759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60.19498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19623361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8.52632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9.16179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9.24342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9.29263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9.32553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9.34908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9.36677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9.38054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9.39157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0235787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5.53832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5.46238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5.39077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5.34264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5.30916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5.28473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5.26619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5.25167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5.23041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4434232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4.54477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4.32456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4.19086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4.10725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4.05058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4.00975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3.97897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3.95494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3.93567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3.91988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1104591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4.06042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3.77972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3.61948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3.5202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3.45298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3.40451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3.33928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3.31628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3.2974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6858598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3.77595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3.4633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3.18076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3.10751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3.05455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3.01446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2.98304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2.95774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2.93693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21309660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3.58943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3.25744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3.07407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2.96053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2.88334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2.82739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2.78493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2.75158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2.72468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2.70251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7559718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3.45792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3.11312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2.9238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2.80643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2.62413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2.58935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2.56124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2.53804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0407446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9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2.81286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2.69268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2.55086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2.50531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2.46941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2.44034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2.41632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4630866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3.28502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2.92447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2.72767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2.52164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2.46058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2.41397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2.37715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2.34731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9957579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2.85951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2.66023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2.53619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2.45118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2.38907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2.24823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1479020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3.17655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2.4801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2.39402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2.33102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2.28278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2.24457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2.21352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2.18776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36990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13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3.13621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2.76317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2.56027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2.43371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2.34672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2.19535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2.16382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2.13763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7651511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3.10221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2.72647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2.52222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2.39469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2.30694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2.24256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2.19313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2.12195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415030130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3.07319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2.69517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2.48979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2.36143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2.27302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2.20808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2.15818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2.11853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2.05932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99149190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3.04811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2.66817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2.46181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2.33274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2.24376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2.17833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2.08798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2.05533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26373920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3.02623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2.64464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2.43743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2.30775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2.21825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2.15239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2.10169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2.06134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2.00094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09961294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3.00698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2.62395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2.41601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2.28577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2.19583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2.12958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2.07854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2.03789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2.00467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1.97698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497027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2.9899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2.60561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2.39702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2.2663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2.17596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2.10936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2.05802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1.98364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1.95573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36835851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2.97465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2.58925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2.38009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2.24893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2.15823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2.09132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1.99853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1.96485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38450936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21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2.96096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2.57457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2.36489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2.23334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2.14231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2.07512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2.02325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1.98186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1.94797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1.91967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70993921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22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2.94858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2.56131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2.35117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2.21927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2.12794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2.0605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1.9668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1.93273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1.90425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91861286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23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2.93736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2.54929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2.33873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2.20651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2.11491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2.04723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1.99492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1.95312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1.91888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1.89025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06662518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24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2.92712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2.53833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2.32739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2.19488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2.10303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2.03513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1.98263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1.94066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1.90625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1.87748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89760272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25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2.91774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2.52831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2.31702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2.18424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2.09216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2.02406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1.97138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1.92925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1.89469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1.86578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77580270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26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2.90913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2.5191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2.30749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2.08218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2.01389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1.96104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1.91876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1.88407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1.85503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20773849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27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2.90119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2.29871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2.16546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2.07298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2.00452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1.95151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1.90909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1.87427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1.84511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72765657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28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2.89385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2.50276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2.15714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1.99585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1.90014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1.83593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67079192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29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2.88703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2.49548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2.28307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2.14941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2.05658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1.93452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1.89184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1.85679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1.82741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351350792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30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2.88069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2.48872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2.27607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2.14223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2.04925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1.98033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1.92692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1.88412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1.84896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1.81949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0646934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40</a:t>
                      </a:r>
                      <a:endParaRPr lang="de-DE" sz="800" b="0" i="0" u="none" strike="noStrike" dirty="0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2.83535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2.44037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2.22609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2.09095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1.99682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1.92688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1.82886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1.7929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1.76269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208779155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2.79107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2.39325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2.17741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2.04099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1.94571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1.87472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1.81939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1.77483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1.73802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1.70701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57091886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2.74781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2.34734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2.12999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1.9923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1.89587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1.82381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1.76748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1.72196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1.68425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1.65238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1503859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∞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2.70554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2.30259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1.94486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1.84727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1.77411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1.71672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1.6702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1.63152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1.59872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1546" marR="7950" marT="7950" marB="0" anchor="ctr"/>
                </a:tc>
                <a:extLst>
                  <a:ext uri="{0D108BD9-81ED-4DB2-BD59-A6C34878D82A}">
                    <a16:rowId xmlns:a16="http://schemas.microsoft.com/office/drawing/2014/main" val="194247456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02E4E3C-262D-4924-8094-8569EDCBA069}"/>
              </a:ext>
            </a:extLst>
          </p:cNvPr>
          <p:cNvSpPr/>
          <p:nvPr/>
        </p:nvSpPr>
        <p:spPr>
          <a:xfrm>
            <a:off x="2660013" y="298887"/>
            <a:ext cx="1920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F Table for α=0.01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ADDD9-E7EA-4B11-90B7-FD2142C97225}"/>
              </a:ext>
            </a:extLst>
          </p:cNvPr>
          <p:cNvSpPr/>
          <p:nvPr/>
        </p:nvSpPr>
        <p:spPr>
          <a:xfrm>
            <a:off x="2994880" y="668219"/>
            <a:ext cx="1367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 (table for 12 to ∞)</a:t>
            </a:r>
            <a:endParaRPr lang="de-DE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FC37EE-75A0-4F42-A6B1-81D0D5266089}"/>
              </a:ext>
            </a:extLst>
          </p:cNvPr>
          <p:cNvGraphicFramePr>
            <a:graphicFrameLocks noGrp="1"/>
          </p:cNvGraphicFramePr>
          <p:nvPr/>
        </p:nvGraphicFramePr>
        <p:xfrm>
          <a:off x="694474" y="1264308"/>
          <a:ext cx="6170722" cy="7197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125">
                  <a:extLst>
                    <a:ext uri="{9D8B030D-6E8A-4147-A177-3AD203B41FA5}">
                      <a16:colId xmlns:a16="http://schemas.microsoft.com/office/drawing/2014/main" val="735386182"/>
                    </a:ext>
                  </a:extLst>
                </a:gridCol>
                <a:gridCol w="542022">
                  <a:extLst>
                    <a:ext uri="{9D8B030D-6E8A-4147-A177-3AD203B41FA5}">
                      <a16:colId xmlns:a16="http://schemas.microsoft.com/office/drawing/2014/main" val="3874701674"/>
                    </a:ext>
                  </a:extLst>
                </a:gridCol>
                <a:gridCol w="625411">
                  <a:extLst>
                    <a:ext uri="{9D8B030D-6E8A-4147-A177-3AD203B41FA5}">
                      <a16:colId xmlns:a16="http://schemas.microsoft.com/office/drawing/2014/main" val="1933066541"/>
                    </a:ext>
                  </a:extLst>
                </a:gridCol>
                <a:gridCol w="625411">
                  <a:extLst>
                    <a:ext uri="{9D8B030D-6E8A-4147-A177-3AD203B41FA5}">
                      <a16:colId xmlns:a16="http://schemas.microsoft.com/office/drawing/2014/main" val="327443650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756876143"/>
                    </a:ext>
                  </a:extLst>
                </a:gridCol>
                <a:gridCol w="667105">
                  <a:extLst>
                    <a:ext uri="{9D8B030D-6E8A-4147-A177-3AD203B41FA5}">
                      <a16:colId xmlns:a16="http://schemas.microsoft.com/office/drawing/2014/main" val="275400058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1669803209"/>
                    </a:ext>
                  </a:extLst>
                </a:gridCol>
                <a:gridCol w="614988">
                  <a:extLst>
                    <a:ext uri="{9D8B030D-6E8A-4147-A177-3AD203B41FA5}">
                      <a16:colId xmlns:a16="http://schemas.microsoft.com/office/drawing/2014/main" val="479593975"/>
                    </a:ext>
                  </a:extLst>
                </a:gridCol>
                <a:gridCol w="681003">
                  <a:extLst>
                    <a:ext uri="{9D8B030D-6E8A-4147-A177-3AD203B41FA5}">
                      <a16:colId xmlns:a16="http://schemas.microsoft.com/office/drawing/2014/main" val="2009517807"/>
                    </a:ext>
                  </a:extLst>
                </a:gridCol>
                <a:gridCol w="656681">
                  <a:extLst>
                    <a:ext uri="{9D8B030D-6E8A-4147-A177-3AD203B41FA5}">
                      <a16:colId xmlns:a16="http://schemas.microsoft.com/office/drawing/2014/main" val="1433527500"/>
                    </a:ext>
                  </a:extLst>
                </a:gridCol>
              </a:tblGrid>
              <a:tr h="199926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de-DE" sz="600" u="none" strike="noStrike">
                          <a:effectLst/>
                        </a:rPr>
                        <a:t>DF1</a:t>
                      </a:r>
                      <a:endParaRPr lang="de-DE" sz="6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4614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DF2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extLst>
                  <a:ext uri="{0D108BD9-81ED-4DB2-BD59-A6C34878D82A}">
                    <a16:rowId xmlns:a16="http://schemas.microsoft.com/office/drawing/2014/main" val="86627506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647.789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799.5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864.163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899.5833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921.8479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937.1111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956.6562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963.2846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968.6274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41542621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38.5063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39.1655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39.2484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39.2982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39.3315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39.373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39.3869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39.398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2439969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17.4434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16.0441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15.4392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15.101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14.8848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14.7347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14.5399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14.4731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14.4189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37415799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12.2179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10.6491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9.9792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9.6045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9.3645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9.1973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8.9796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8.9047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8.8439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29457819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10.007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8.4336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7.7636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7.3879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7.1464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6.9777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6.7572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6.6811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6.6192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4905195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8.8131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7.2599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6.5988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6.2272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5.9876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5.8198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5.5996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5.5234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5.4613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46034188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8.0727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6.5415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5.8898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5.5226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5.2852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5.1186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4.8993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4.8232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4.7611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03446574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8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7.5709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6.0595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5.416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5.0526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4.8173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4.6517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4.4333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4.3572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4.2951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26850107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9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7.2093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5.7147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5.0781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4.7181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4.4844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4.3197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4.102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4.026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3.9639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30869761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6.9367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5.4564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4.8256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4.4683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4.2361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4.0721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3.8549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3.7168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2072811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11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6.7241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5.2559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4.2751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4.044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3.8807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3.6638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3.5879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3.5257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4971047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12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6.5538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5.0959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4.4742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4.1212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3.8911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3.7283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3.5118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3.4358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3.3736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555442388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13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6.4143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4.9653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4.3472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3.9959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3.7667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3.6043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3.388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3.312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3.2497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53410767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14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6.2979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4.8567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4.2417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3.8919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3.6634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3.5014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3.2853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3.2093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3.1469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74241798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15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6.1995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4.765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4.1528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3.8043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3.5764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3.4147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3.1987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3.1227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3.0602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731140906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16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6.1151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4.6867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4.0768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3.7294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3.5021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3.3406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3.1248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3.0488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2.9862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7781843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17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6.042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4.6189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4.0112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3.6648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3.4379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3.2767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3.061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2.9849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2.9222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6054424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18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5.9781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4.5597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3.9539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3.6083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3.382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3.2209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3.0053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2.9291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2.8664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61420937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19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5.9216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4.5075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3.9034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3.5587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3.3327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3.1718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2.9563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2.8801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2.8172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2341723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5.8715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4.4613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3.8587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3.5147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3.2891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3.1283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2.9128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2.8365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2.7737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5953356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21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5.8266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4.4199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3.8188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3.4754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3.2501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3.0895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2.7977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2.7348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98945176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22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5.7863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4.3828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3.7829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3.4401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3.2151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3.0546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2.8392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2.7628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2.6998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456279022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23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5.7498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4.3492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3.7505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3.4083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3.1835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3.0232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2.8077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2.7313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2.6682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710573384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24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5.7166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4.3187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3.7211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3.3794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3.1548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2.9946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2.7791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2.7027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2.6396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976886525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25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5.6864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4.2909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3.6943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3.353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3.1287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2.9685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2.7531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2.6766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2.6135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39068626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26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5.6586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4.2655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3.6697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3.3289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3.1048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2.9447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2.7293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2.6528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1.878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09887281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27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5.6331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4.2421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3.6472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3.3067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3.0828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2.9228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2.7074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2.6309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2.5676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82808159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28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5.6096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4.2205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3.6264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3.2863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3.0626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2.9027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2.6872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2.6106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2.5473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54743911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29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5.5878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4.2006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3.6072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3.2674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3.0438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2.884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2.6686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2.5919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2.5286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56345738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5.5675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4.1821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3.5894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3.2499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3.0265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2.8667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2.6513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2.5746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2.5112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968875729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5.4239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4.051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3.4633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3.1261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2.9037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2.7444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2.5289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2.4519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2.3882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456043281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60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5.2856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3.9253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3.3425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3.0077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2.7863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2.6274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2.4117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2.3344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2.2702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880204260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120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5.1523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3.8046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3.2269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2.8943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2.674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2.5154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2.2994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2.2217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2.157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593958703"/>
                  </a:ext>
                </a:extLst>
              </a:tr>
              <a:tr h="199926"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INF</a:t>
                      </a:r>
                      <a:endParaRPr lang="de-DE" sz="6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5.0239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3.6889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3.1161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2.7858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2.5665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2.4082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2.1918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>
                          <a:effectLst/>
                        </a:rPr>
                        <a:t>2.1136</a:t>
                      </a:r>
                      <a:endParaRPr lang="de-DE" sz="6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600" u="none" strike="noStrike" dirty="0">
                          <a:effectLst/>
                        </a:rPr>
                        <a:t>2.0483</a:t>
                      </a:r>
                      <a:endParaRPr lang="de-DE" sz="6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9774467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5CE2CB-D727-4531-B9B8-A54068A4CD9F}"/>
              </a:ext>
            </a:extLst>
          </p:cNvPr>
          <p:cNvGraphicFramePr>
            <a:graphicFrameLocks noGrp="1"/>
          </p:cNvGraphicFramePr>
          <p:nvPr/>
        </p:nvGraphicFramePr>
        <p:xfrm>
          <a:off x="694471" y="1264308"/>
          <a:ext cx="6170723" cy="7217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697">
                  <a:extLst>
                    <a:ext uri="{9D8B030D-6E8A-4147-A177-3AD203B41FA5}">
                      <a16:colId xmlns:a16="http://schemas.microsoft.com/office/drawing/2014/main" val="775021977"/>
                    </a:ext>
                  </a:extLst>
                </a:gridCol>
                <a:gridCol w="686907">
                  <a:extLst>
                    <a:ext uri="{9D8B030D-6E8A-4147-A177-3AD203B41FA5}">
                      <a16:colId xmlns:a16="http://schemas.microsoft.com/office/drawing/2014/main" val="1141007346"/>
                    </a:ext>
                  </a:extLst>
                </a:gridCol>
                <a:gridCol w="686907">
                  <a:extLst>
                    <a:ext uri="{9D8B030D-6E8A-4147-A177-3AD203B41FA5}">
                      <a16:colId xmlns:a16="http://schemas.microsoft.com/office/drawing/2014/main" val="2698120273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3204719993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1174211775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86329908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1302424396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3624356283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686894976"/>
                    </a:ext>
                  </a:extLst>
                </a:gridCol>
              </a:tblGrid>
              <a:tr h="200492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de-DE" sz="800" u="none" strike="noStrike">
                          <a:effectLst/>
                        </a:rPr>
                        <a:t>DF1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31632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DF2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∞</a:t>
                      </a:r>
                      <a:endParaRPr lang="de-DE" sz="800" b="0" i="0" u="none" strike="noStrike">
                        <a:solidFill>
                          <a:srgbClr val="26262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11" marR="8711" marT="8711" marB="0" anchor="ctr"/>
                </a:tc>
                <a:extLst>
                  <a:ext uri="{0D108BD9-81ED-4DB2-BD59-A6C34878D82A}">
                    <a16:rowId xmlns:a16="http://schemas.microsoft.com/office/drawing/2014/main" val="2968697876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976.7079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984.8668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993.1028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997.2492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1001.414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1005.598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1014.02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1018.258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219886892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39.4146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39.4313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39.4479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39.4562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39.498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02731632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14.3366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14.2527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14.1674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14.1241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14.081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14.037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13.947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13.902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453556563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8.7512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8.6565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8.5599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8.5109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8.461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8.309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8.257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369365172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6.5245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6.4277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6.3286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6.278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6.227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6.175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6.069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6.015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76127136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5.3662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5.2687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5.1684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5.1172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5.012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4.904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55769303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4.6658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4.5678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4.4667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4.362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944190147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4.1997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4.1012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3.9995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3.9472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01110886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3.8682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3.7694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3.6142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966753634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3.6209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3.5217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3.4185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136048606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3.4296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3.3299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535417336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3.2773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3.0187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762891329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3.1532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3.0527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2.8932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46653549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3.0502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2.9493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2.8437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2.732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999446659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2.9633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2.8621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344953561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2.6808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2.316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63516411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2.8249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2.5598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209765633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2.7689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2.5027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312457554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2.7196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2.6171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2.4523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2.394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835426013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2.6758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2.4076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84184857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21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2.6368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2.4247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704761248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22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66998959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23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2.5699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2.4665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2.3567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2.2989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839168278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2.4374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2.3273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2.2693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998613304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25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2.3005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2.2422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21539297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2.4908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2.3867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645776547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27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2.4688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2.2533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2.1946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1.853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759137225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28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2.3438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2.1735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139610160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29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2.4295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2.154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1.886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1.807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933778802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2.3072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2.1952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2.1359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2.074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1.787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3993115921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2.1819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2.0677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1.724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1.637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858544877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2.1692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2.0613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1.8817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1.815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1.744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1.581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1.482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4231022871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2.0548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1.8249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1.7597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1.69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1.614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1.433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1.31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1056438734"/>
                  </a:ext>
                </a:extLst>
              </a:tr>
              <a:tr h="200492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INF</a:t>
                      </a:r>
                      <a:endParaRPr lang="de-DE" sz="800" b="0" i="0" u="none" strike="noStrike">
                        <a:solidFill>
                          <a:srgbClr val="666666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711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1.9447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1.8326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1.7085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1.6402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1.566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1.484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1.268</a:t>
                      </a:r>
                      <a:endParaRPr lang="de-DE" sz="800" b="0" i="0" u="none" strike="noStrike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777777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78403" marR="8711" marT="8711" marB="0" anchor="ctr"/>
                </a:tc>
                <a:extLst>
                  <a:ext uri="{0D108BD9-81ED-4DB2-BD59-A6C34878D82A}">
                    <a16:rowId xmlns:a16="http://schemas.microsoft.com/office/drawing/2014/main" val="2256061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3C8091-F12C-4E1B-8EBE-879C61C3D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49523"/>
              </p:ext>
            </p:extLst>
          </p:nvPr>
        </p:nvGraphicFramePr>
        <p:xfrm>
          <a:off x="694466" y="1479036"/>
          <a:ext cx="6170724" cy="6982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696">
                  <a:extLst>
                    <a:ext uri="{9D8B030D-6E8A-4147-A177-3AD203B41FA5}">
                      <a16:colId xmlns:a16="http://schemas.microsoft.com/office/drawing/2014/main" val="310529309"/>
                    </a:ext>
                  </a:extLst>
                </a:gridCol>
                <a:gridCol w="686908">
                  <a:extLst>
                    <a:ext uri="{9D8B030D-6E8A-4147-A177-3AD203B41FA5}">
                      <a16:colId xmlns:a16="http://schemas.microsoft.com/office/drawing/2014/main" val="3395855366"/>
                    </a:ext>
                  </a:extLst>
                </a:gridCol>
                <a:gridCol w="686908">
                  <a:extLst>
                    <a:ext uri="{9D8B030D-6E8A-4147-A177-3AD203B41FA5}">
                      <a16:colId xmlns:a16="http://schemas.microsoft.com/office/drawing/2014/main" val="178400749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2699930009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2478432915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826582853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74870478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3439495271"/>
                    </a:ext>
                  </a:extLst>
                </a:gridCol>
                <a:gridCol w="732702">
                  <a:extLst>
                    <a:ext uri="{9D8B030D-6E8A-4147-A177-3AD203B41FA5}">
                      <a16:colId xmlns:a16="http://schemas.microsoft.com/office/drawing/2014/main" val="129529988"/>
                    </a:ext>
                  </a:extLst>
                </a:gridCol>
              </a:tblGrid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DF2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20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∞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0" marR="8960" marT="8960" marB="0" anchor="ctr"/>
                </a:tc>
                <a:extLst>
                  <a:ext uri="{0D108BD9-81ED-4DB2-BD59-A6C34878D82A}">
                    <a16:rowId xmlns:a16="http://schemas.microsoft.com/office/drawing/2014/main" val="1163503653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6106.321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6157.285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6208.73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6234.631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6260.649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6286.782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6339.391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6365.864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2792988404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99.416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99.433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99.449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99.458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99.466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99.474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99.491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99.499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1476561230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27.052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26.872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26.69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26.598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26.505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26.411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26.221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26.125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3723250841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14.374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14.198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14.02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13.929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13.838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13.745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13.558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13.463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3311558343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9.888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9.722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9.553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9.466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9.379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9.291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9.112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9.02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808183978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7.718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7.559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7.396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7.313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7.229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7.143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6.969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6.88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1293415965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6.469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6.314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6.155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6.074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5.992</a:t>
                      </a:r>
                      <a:endParaRPr lang="de-DE" sz="800" b="0" i="0" u="none" strike="noStrike" dirty="0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5.908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5.737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1917780227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5.667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5.515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5.359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5.279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5.198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5.116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4.946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4.859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1991035115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5.111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4.962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4.808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4.729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4.649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4.567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4.398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4.311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830486638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10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4.706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4.558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4.405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4.327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4.247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4.165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3.996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3.909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4224646379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4.397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4.251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4.099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4.021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3.941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3.602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2367711399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4.155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4.01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3.858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3.701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3.619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3.449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3.361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2212053861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3.815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3.587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3.507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3.425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3.341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3.165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3.1748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133363952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3.656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3.505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3.427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3.348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3.266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3.094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440818450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3.666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3.522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3.372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3.294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3.214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3.132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2.959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2.868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770780981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3.553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3.409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3.259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3.181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3.101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3.018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2.845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3415627296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3.455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3.312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3.162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3.084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2.746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2.653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3797443524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3.371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3.227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2.999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2.919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2.835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2.566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1033825407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3.297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3.153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3.003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2.844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2.761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2.584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2.489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4209503254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20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3.231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3.088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2.859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2.778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2.695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2.517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2.421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3228982570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3.173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2.801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2.636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1167049060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3.121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2.978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2.827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2.749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2.583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2.403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2.305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564466183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3.074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2.931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2.702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2.354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2.256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2553662449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3.032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2.889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2.738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2.659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2.211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73410001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2.993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2.699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2.538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2.453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4064423112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2.958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2.815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2.585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2.503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2.233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1256243916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2.926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2.783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2.632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2.552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2.097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849999914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2.896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2.753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2.602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2.354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2.167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2.064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2786925520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2.868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2.726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2.574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2.412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2.325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2.138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2970744775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30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2.843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2.549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2.469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2.386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2.299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2.006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4209219496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40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2.665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2.522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2.369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2.288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2.203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2.114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1.917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1.805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224420547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60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2.496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2.352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2.115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2.028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1.936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1.726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1.601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786724538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120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2.336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2.192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1.95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1.763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1.533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1.381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2212573628"/>
                  </a:ext>
                </a:extLst>
              </a:tr>
              <a:tr h="199503"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∞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60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2.185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2.039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1.878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1.791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1.696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1.592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>
                          <a:effectLst/>
                        </a:rPr>
                        <a:t>1.325</a:t>
                      </a:r>
                      <a:endParaRPr lang="de-DE" sz="800" b="0" i="0" u="none" strike="noStrike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800" u="none" strike="noStrike" dirty="0">
                          <a:effectLst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595959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0643" marR="8960" marT="8960" marB="0" anchor="ctr"/>
                </a:tc>
                <a:extLst>
                  <a:ext uri="{0D108BD9-81ED-4DB2-BD59-A6C34878D82A}">
                    <a16:rowId xmlns:a16="http://schemas.microsoft.com/office/drawing/2014/main" val="3122862431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7749E-1678-4466-8049-4C345D23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6000"/>
              </a:schemeClr>
            </a:gs>
            <a:gs pos="0">
              <a:schemeClr val="bg2">
                <a:lumMod val="19000"/>
                <a:lumOff val="81000"/>
                <a:alpha val="67000"/>
              </a:schemeClr>
            </a:gs>
            <a:gs pos="61000">
              <a:srgbClr val="F6E6D4">
                <a:lumMod val="60000"/>
                <a:lumOff val="40000"/>
              </a:srgbClr>
            </a:gs>
            <a:gs pos="1000">
              <a:schemeClr val="bg1">
                <a:lumMod val="19000"/>
                <a:lumOff val="81000"/>
              </a:schemeClr>
            </a:gs>
            <a:gs pos="100000">
              <a:schemeClr val="bg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FB5346-F7DA-488A-A41F-9BC2D84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FBFD5-67AC-49CC-9A04-E46CE0AF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6A8BB-0944-49DA-820C-D45590546A16}"/>
              </a:ext>
            </a:extLst>
          </p:cNvPr>
          <p:cNvSpPr/>
          <p:nvPr/>
        </p:nvSpPr>
        <p:spPr>
          <a:xfrm>
            <a:off x="1355696" y="2024303"/>
            <a:ext cx="4848281" cy="4524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3200" b="1" dirty="0">
                <a:solidFill>
                  <a:srgbClr val="000000"/>
                </a:solidFill>
                <a:latin typeface="Poor Richard" panose="02080502050505020702" pitchFamily="18" charset="0"/>
              </a:rPr>
              <a:t>Statistical thinking</a:t>
            </a:r>
            <a:br>
              <a:rPr lang="en-US" sz="3200" b="1" dirty="0">
                <a:solidFill>
                  <a:srgbClr val="000000"/>
                </a:solidFill>
                <a:latin typeface="Poor Richard" panose="02080502050505020702" pitchFamily="18" charset="0"/>
              </a:rPr>
            </a:br>
            <a:r>
              <a:rPr lang="en-US" sz="3200" b="1" dirty="0">
                <a:solidFill>
                  <a:srgbClr val="000000"/>
                </a:solidFill>
                <a:latin typeface="Poor Richard" panose="02080502050505020702" pitchFamily="18" charset="0"/>
              </a:rPr>
              <a:t>will one day be</a:t>
            </a:r>
            <a:br>
              <a:rPr lang="en-US" sz="3200" b="1" dirty="0">
                <a:solidFill>
                  <a:srgbClr val="000000"/>
                </a:solidFill>
                <a:latin typeface="Poor Richard" panose="02080502050505020702" pitchFamily="18" charset="0"/>
              </a:rPr>
            </a:br>
            <a:r>
              <a:rPr lang="en-US" sz="3200" b="1" dirty="0">
                <a:solidFill>
                  <a:srgbClr val="000000"/>
                </a:solidFill>
                <a:latin typeface="Poor Richard" panose="02080502050505020702" pitchFamily="18" charset="0"/>
              </a:rPr>
              <a:t>as necessary a qualification</a:t>
            </a:r>
            <a:br>
              <a:rPr lang="en-US" sz="3200" b="1" dirty="0">
                <a:solidFill>
                  <a:srgbClr val="000000"/>
                </a:solidFill>
                <a:latin typeface="Poor Richard" panose="02080502050505020702" pitchFamily="18" charset="0"/>
              </a:rPr>
            </a:br>
            <a:r>
              <a:rPr lang="en-US" sz="3200" b="1" dirty="0">
                <a:solidFill>
                  <a:srgbClr val="000000"/>
                </a:solidFill>
                <a:latin typeface="Poor Richard" panose="02080502050505020702" pitchFamily="18" charset="0"/>
              </a:rPr>
              <a:t>for efficient citizenship</a:t>
            </a:r>
            <a:br>
              <a:rPr lang="en-US" sz="3200" b="1" dirty="0">
                <a:solidFill>
                  <a:srgbClr val="000000"/>
                </a:solidFill>
                <a:latin typeface="Poor Richard" panose="02080502050505020702" pitchFamily="18" charset="0"/>
              </a:rPr>
            </a:br>
            <a:r>
              <a:rPr lang="en-US" sz="3200" b="1" dirty="0">
                <a:solidFill>
                  <a:srgbClr val="000000"/>
                </a:solidFill>
                <a:latin typeface="Poor Richard" panose="02080502050505020702" pitchFamily="18" charset="0"/>
              </a:rPr>
              <a:t>as the ability</a:t>
            </a:r>
            <a:br>
              <a:rPr lang="en-US" sz="3200" b="1" dirty="0">
                <a:solidFill>
                  <a:srgbClr val="000000"/>
                </a:solidFill>
                <a:latin typeface="Poor Richard" panose="02080502050505020702" pitchFamily="18" charset="0"/>
              </a:rPr>
            </a:br>
            <a:r>
              <a:rPr lang="en-US" sz="3200" b="1" dirty="0">
                <a:solidFill>
                  <a:srgbClr val="000000"/>
                </a:solidFill>
                <a:latin typeface="Poor Richard" panose="02080502050505020702" pitchFamily="18" charset="0"/>
              </a:rPr>
              <a:t>to read and write.</a:t>
            </a:r>
          </a:p>
          <a:p>
            <a:pPr algn="ctr" fontAlgn="base"/>
            <a:br>
              <a:rPr lang="en-US" sz="3200" i="1" dirty="0">
                <a:solidFill>
                  <a:srgbClr val="515151"/>
                </a:solidFill>
                <a:latin typeface="Poor Richard" panose="02080502050505020702" pitchFamily="18" charset="0"/>
              </a:rPr>
            </a:br>
            <a:r>
              <a:rPr lang="en-US" sz="3200" i="1" dirty="0">
                <a:solidFill>
                  <a:srgbClr val="515151"/>
                </a:solidFill>
                <a:latin typeface="Poor Richard" panose="02080502050505020702" pitchFamily="18" charset="0"/>
              </a:rPr>
              <a:t>Herbert George “H. G.” Wells</a:t>
            </a:r>
            <a:endParaRPr lang="en-US" sz="3200" dirty="0">
              <a:solidFill>
                <a:srgbClr val="515151"/>
              </a:solidFill>
              <a:latin typeface="Poor Richard" panose="02080502050505020702" pitchFamily="18" charset="0"/>
            </a:endParaRPr>
          </a:p>
          <a:p>
            <a:pPr algn="ctr" fontAlgn="base"/>
            <a:r>
              <a:rPr lang="en-US" sz="3200" i="1" dirty="0">
                <a:solidFill>
                  <a:srgbClr val="515151"/>
                </a:solidFill>
                <a:latin typeface="Poor Richard" panose="02080502050505020702" pitchFamily="18" charset="0"/>
              </a:rPr>
              <a:t>(1866 – 1946, English writer)</a:t>
            </a:r>
            <a:endParaRPr lang="en-US" sz="3200" b="0" i="1" dirty="0">
              <a:solidFill>
                <a:srgbClr val="515151"/>
              </a:solidFill>
              <a:effectLst/>
              <a:latin typeface="Poor Richard" panose="020805020505050207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4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281330" y="5442495"/>
                <a:ext cx="6953305" cy="3924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Bahnschrift Light Condensed" panose="020B0502040204020203" pitchFamily="34" charset="0"/>
                    <a:cs typeface="Arial" panose="020B0604020202020204" pitchFamily="34" charset="0"/>
                  </a:rPr>
                  <a:t>Empirical rule</a:t>
                </a:r>
              </a:p>
              <a:p>
                <a:r>
                  <a:rPr lang="en-GB" dirty="0">
                    <a:latin typeface="Bahnschrift Light Condensed" panose="020B0502040204020203" pitchFamily="34" charset="0"/>
                    <a:cs typeface="Arial" panose="020B0604020202020204" pitchFamily="34" charset="0"/>
                  </a:rPr>
                  <a:t>For normal distributions, there’s a</a:t>
                </a:r>
              </a:p>
              <a:p>
                <a:pPr marL="14400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Bahnschrift Light Condensed" panose="020B0502040204020203" pitchFamily="34" charset="0"/>
                    <a:cs typeface="Arial" panose="020B0604020202020204" pitchFamily="34" charset="0"/>
                  </a:rPr>
                  <a:t>68% chance a data point falls within 1 standard deviation of the </a:t>
                </a:r>
                <a:r>
                  <a:rPr lang="en-US" dirty="0">
                    <a:latin typeface="Bahnschrift Light Condensed" panose="020B0502040204020203" pitchFamily="34" charset="0"/>
                    <a:cs typeface="Arial" panose="020B0604020202020204" pitchFamily="34" charset="0"/>
                  </a:rPr>
                  <a:t>mean.</a:t>
                </a:r>
              </a:p>
              <a:p>
                <a:pPr marL="14400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Bahnschrift Light Condensed" panose="020B0502040204020203" pitchFamily="34" charset="0"/>
                    <a:cs typeface="Arial" panose="020B0604020202020204" pitchFamily="34" charset="0"/>
                  </a:rPr>
                  <a:t>95% chance a data point falls within 2 standard deviations of the </a:t>
                </a:r>
                <a:r>
                  <a:rPr lang="en-US" dirty="0">
                    <a:latin typeface="Bahnschrift Light Condensed" panose="020B0502040204020203" pitchFamily="34" charset="0"/>
                    <a:cs typeface="Arial" panose="020B0604020202020204" pitchFamily="34" charset="0"/>
                  </a:rPr>
                  <a:t>mean.</a:t>
                </a:r>
              </a:p>
              <a:p>
                <a:pPr marL="14400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Bahnschrift Light Condensed" panose="020B0502040204020203" pitchFamily="34" charset="0"/>
                    <a:cs typeface="Arial" panose="020B0604020202020204" pitchFamily="34" charset="0"/>
                  </a:rPr>
                  <a:t>99.7% chance a data point falls within 3 standard deviations of the </a:t>
                </a:r>
                <a:r>
                  <a:rPr lang="en-US" dirty="0">
                    <a:latin typeface="Bahnschrift Light Condensed" panose="020B0502040204020203" pitchFamily="34" charset="0"/>
                    <a:cs typeface="Arial" panose="020B0604020202020204" pitchFamily="34" charset="0"/>
                  </a:rPr>
                  <a:t>mean.</a:t>
                </a:r>
              </a:p>
              <a:p>
                <a:endParaRPr lang="en-GB" dirty="0">
                  <a:latin typeface="Bahnschrift Light Condensed" panose="020B0502040204020203" pitchFamily="34" charset="0"/>
                  <a:cs typeface="Arial" panose="020B0604020202020204" pitchFamily="34" charset="0"/>
                </a:endParaRPr>
              </a:p>
              <a:p>
                <a:r>
                  <a:rPr lang="en-US" b="1" dirty="0">
                    <a:latin typeface="Bahnschrift Light Condensed" panose="020B0502040204020203" pitchFamily="34" charset="0"/>
                    <a:cs typeface="Arial" panose="020B0604020202020204" pitchFamily="34" charset="0"/>
                  </a:rPr>
                  <a:t>Z-score</a:t>
                </a:r>
              </a:p>
              <a:p>
                <a:endParaRPr lang="en-GB" dirty="0">
                  <a:latin typeface="Bahnschrift Light Condensed" panose="020B0502040204020203" pitchFamily="34" charset="0"/>
                </a:endParaRPr>
              </a:p>
              <a:p>
                <a:r>
                  <a:rPr lang="en-GB" dirty="0">
                    <a:latin typeface="Bahnschrift Light Condensed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b="1" i="1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1" i="1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</m:oMath>
                </a14:m>
                <a:endParaRPr lang="en-GB" dirty="0">
                  <a:latin typeface="Bahnschrift Light Condensed" panose="020B0502040204020203" pitchFamily="34" charset="0"/>
                </a:endParaRPr>
              </a:p>
              <a:p>
                <a:endParaRPr lang="en-GB" dirty="0">
                  <a:latin typeface="Bahnschrift Light Condensed" panose="020B0502040204020203" pitchFamily="34" charset="0"/>
                </a:endParaRPr>
              </a:p>
              <a:p>
                <a:endParaRPr lang="en-GB" dirty="0">
                  <a:latin typeface="Bahnschrift Light Condensed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Bahnschrift Light Condensed" panose="020B0502040204020203" pitchFamily="34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30" y="5442495"/>
                <a:ext cx="6953305" cy="3924344"/>
              </a:xfrm>
              <a:prstGeom prst="rect">
                <a:avLst/>
              </a:prstGeom>
              <a:blipFill>
                <a:blip r:embed="rId2"/>
                <a:stretch>
                  <a:fillRect l="-789" t="-9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98793" y="553838"/>
                <a:ext cx="6762087" cy="9158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400" b="1" dirty="0">
                    <a:solidFill>
                      <a:srgbClr val="1A1A1A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Descriptive Statistics</a:t>
                </a:r>
              </a:p>
              <a:p>
                <a:endParaRPr lang="en-US" sz="1100" b="1" dirty="0">
                  <a:solidFill>
                    <a:srgbClr val="1A1A1A"/>
                  </a:solidFill>
                  <a:latin typeface="Bahnschrift" panose="020B0502040204020203" pitchFamily="34" charset="0"/>
                </a:endParaRPr>
              </a:p>
              <a:p>
                <a:endParaRPr lang="en-US" sz="1100" b="1" dirty="0">
                  <a:solidFill>
                    <a:srgbClr val="1A1A1A"/>
                  </a:solidFill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r>
                  <a:rPr lang="en-US" sz="2000" b="1" dirty="0">
                    <a:solidFill>
                      <a:srgbClr val="1A1A1A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Population</a:t>
                </a:r>
                <a:r>
                  <a:rPr lang="en-US" b="1" dirty="0">
                    <a:solidFill>
                      <a:srgbClr val="1A1A1A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 		</a:t>
                </a:r>
              </a:p>
              <a:p>
                <a:endParaRPr lang="en-US" sz="1600" dirty="0">
                  <a:solidFill>
                    <a:srgbClr val="1A1A1A"/>
                  </a:solidFill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r>
                  <a:rPr lang="en-US" sz="1600" dirty="0">
                    <a:solidFill>
                      <a:srgbClr val="1A1A1A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Size	      				</a:t>
                </a:r>
                <a:r>
                  <a:rPr lang="en-US" sz="1600" i="1" dirty="0">
                    <a:solidFill>
                      <a:srgbClr val="1A1A1A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N 			</a:t>
                </a:r>
              </a:p>
              <a:p>
                <a:endParaRPr lang="en-US" sz="1600" dirty="0">
                  <a:solidFill>
                    <a:srgbClr val="1A1A1A"/>
                  </a:solidFill>
                  <a:latin typeface="Bahnschrift" panose="020B0502040204020203" pitchFamily="34" charset="0"/>
                </a:endParaRPr>
              </a:p>
              <a:p>
                <a:r>
                  <a:rPr lang="en-US" sz="1600" dirty="0">
                    <a:solidFill>
                      <a:srgbClr val="1A1A1A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Mean</a:t>
                </a:r>
                <a:r>
                  <a:rPr lang="en-US" sz="1100" dirty="0">
                    <a:solidFill>
                      <a:srgbClr val="1A1A1A"/>
                    </a:solidFill>
                    <a:latin typeface="Bahnschrift" panose="020B0502040204020203" pitchFamily="34" charset="0"/>
                  </a:rPr>
                  <a:t> 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dirty="0">
                    <a:latin typeface="Bahnschrift" panose="020B0502040204020203" pitchFamily="34" charset="0"/>
                    <a:cs typeface="Calibri" panose="020F0502020204030204" pitchFamily="34" charset="0"/>
                  </a:rPr>
                  <a:t>		</a:t>
                </a:r>
                <a:endParaRPr lang="en-GB" b="0" dirty="0">
                  <a:latin typeface="Bahnschrift" panose="020B0502040204020203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GB" sz="1100" dirty="0">
                  <a:solidFill>
                    <a:srgbClr val="1A1A1A"/>
                  </a:solidFill>
                  <a:latin typeface="Bahnschrift" panose="020B0502040204020203" pitchFamily="34" charset="0"/>
                </a:endParaRPr>
              </a:p>
              <a:p>
                <a:r>
                  <a:rPr lang="en-US" sz="1600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Variance</a:t>
                </a:r>
                <a:r>
                  <a:rPr lang="en-US" sz="1600" i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100" i="1" dirty="0">
                    <a:latin typeface="Bahnschrift" panose="020B0502040204020203" pitchFamily="34" charset="0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100" i="1" dirty="0">
                    <a:latin typeface="Bahnschrift" panose="020B0502040204020203" pitchFamily="34" charset="0"/>
                  </a:rPr>
                  <a:t>		</a:t>
                </a:r>
              </a:p>
              <a:p>
                <a:endParaRPr lang="en-US" sz="1100" i="1" dirty="0">
                  <a:latin typeface="Bahnschrift" panose="020B0502040204020203" pitchFamily="34" charset="0"/>
                </a:endParaRPr>
              </a:p>
              <a:p>
                <a:r>
                  <a:rPr lang="en-US" sz="1600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Standard deviation </a:t>
                </a:r>
                <a:r>
                  <a:rPr lang="en-US" sz="1050" dirty="0">
                    <a:latin typeface="Bahnschrift" panose="020B0502040204020203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100" dirty="0">
                    <a:latin typeface="Bahnschrift" panose="020B0502040204020203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US" sz="1600" i="1" dirty="0">
                  <a:latin typeface="Bahnschrift" panose="020B0502040204020203" pitchFamily="34" charset="0"/>
                </a:endParaRPr>
              </a:p>
              <a:p>
                <a:r>
                  <a:rPr lang="en-US" sz="1100" i="1" dirty="0">
                    <a:latin typeface="Bahnschrift" panose="020B0502040204020203" pitchFamily="34" charset="0"/>
                  </a:rPr>
                  <a:t>	</a:t>
                </a:r>
              </a:p>
              <a:p>
                <a:endParaRPr lang="en-US" sz="1100" i="1" dirty="0">
                  <a:latin typeface="Bahnschrift" panose="020B0502040204020203" pitchFamily="34" charset="0"/>
                </a:endParaRPr>
              </a:p>
              <a:p>
                <a:r>
                  <a:rPr lang="en-US" sz="2000" b="1" dirty="0">
                    <a:solidFill>
                      <a:srgbClr val="1A1A1A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Sample</a:t>
                </a:r>
                <a:endParaRPr lang="en-US" sz="1100" i="1" dirty="0">
                  <a:latin typeface="Bahnschrift" panose="020B0502040204020203" pitchFamily="34" charset="0"/>
                </a:endParaRPr>
              </a:p>
              <a:p>
                <a:endParaRPr lang="en-US" sz="1600" dirty="0">
                  <a:solidFill>
                    <a:srgbClr val="1A1A1A"/>
                  </a:solidFill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r>
                  <a:rPr lang="en-US" sz="1600" dirty="0">
                    <a:solidFill>
                      <a:srgbClr val="1A1A1A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Sample size 			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600" dirty="0">
                  <a:solidFill>
                    <a:srgbClr val="1A1A1A"/>
                  </a:solidFill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endParaRPr lang="en-US" sz="1600" i="1" dirty="0">
                  <a:latin typeface="Bahnschrift" panose="020B0502040204020203" pitchFamily="34" charset="0"/>
                </a:endParaRPr>
              </a:p>
              <a:p>
                <a:r>
                  <a:rPr lang="en-US" sz="1600" dirty="0">
                    <a:solidFill>
                      <a:srgbClr val="1A1A1A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Mean  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1100" i="1" dirty="0">
                  <a:latin typeface="Bahnschrift" panose="020B0502040204020203" pitchFamily="34" charset="0"/>
                </a:endParaRPr>
              </a:p>
              <a:p>
                <a:endParaRPr lang="en-US" sz="1100" i="1" dirty="0">
                  <a:latin typeface="Bahnschrift" panose="020B0502040204020203" pitchFamily="34" charset="0"/>
                </a:endParaRPr>
              </a:p>
              <a:p>
                <a:r>
                  <a:rPr lang="en-US" sz="1600" dirty="0">
                    <a:solidFill>
                      <a:srgbClr val="000000"/>
                    </a:solidFill>
                    <a:latin typeface="Bahnschrift" panose="020B0502040204020203" pitchFamily="34" charset="0"/>
                    <a:cs typeface="Arial" panose="020B0604020202020204" pitchFamily="34" charset="0"/>
                  </a:rPr>
                  <a:t>Variance 	</a:t>
                </a:r>
                <a:r>
                  <a:rPr lang="en-US" dirty="0">
                    <a:solidFill>
                      <a:srgbClr val="000000"/>
                    </a:solidFill>
                    <a:latin typeface="Bahnschrift" panose="020B0502040204020203" pitchFamily="34" charset="0"/>
                  </a:rPr>
                  <a:t>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1100" i="1" dirty="0">
                  <a:latin typeface="Bahnschrift" panose="020B0502040204020203" pitchFamily="34" charset="0"/>
                </a:endParaRPr>
              </a:p>
              <a:p>
                <a:endParaRPr lang="en-US" sz="1100" i="1" dirty="0">
                  <a:latin typeface="Bahnschrift" panose="020B0502040204020203" pitchFamily="34" charset="0"/>
                </a:endParaRPr>
              </a:p>
              <a:p>
                <a:r>
                  <a:rPr lang="en-US" sz="1600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Standard deviation</a:t>
                </a:r>
                <a:r>
                  <a:rPr lang="en-US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Bahnschrift" panose="020B0502040204020203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i="1" dirty="0">
                            <a:solidFill>
                              <a:srgbClr val="000000"/>
                            </a:solidFill>
                            <a:latin typeface="Bahnschrift" panose="020B0502040204020203" pitchFamily="34" charset="0"/>
                          </a:rPr>
                          <m:t> </m:t>
                        </m:r>
                      </m:e>
                    </m:rad>
                  </m:oMath>
                </a14:m>
                <a:endParaRPr lang="en-US" sz="1100" i="1" dirty="0">
                  <a:latin typeface="Bahnschrift" panose="020B0502040204020203" pitchFamily="34" charset="0"/>
                </a:endParaRPr>
              </a:p>
              <a:p>
                <a:endParaRPr lang="en-US" sz="1100" i="1" dirty="0">
                  <a:latin typeface="Bahnschrift" panose="020B0502040204020203" pitchFamily="34" charset="0"/>
                </a:endParaRPr>
              </a:p>
              <a:p>
                <a:r>
                  <a:rPr lang="en-US" sz="1100" i="1" dirty="0">
                    <a:latin typeface="Bahnschrift" panose="020B0502040204020203" pitchFamily="34" charset="0"/>
                  </a:rPr>
                  <a:t>			</a:t>
                </a:r>
              </a:p>
              <a:p>
                <a:pPr algn="just"/>
                <a:r>
                  <a:rPr lang="en-US" sz="1600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Mode</a:t>
                </a:r>
                <a:endParaRPr lang="en-US" sz="1600" i="1" dirty="0">
                  <a:latin typeface="Bahnschrift" panose="020B0502040204020203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sz="1400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The mode is defined by the most common value of the sample or the population.</a:t>
                </a:r>
              </a:p>
              <a:p>
                <a:pPr algn="just"/>
                <a:r>
                  <a:rPr lang="en-US" sz="1400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If there are two most frequent values we may say the dataset is bimodal.</a:t>
                </a:r>
              </a:p>
              <a:p>
                <a:pPr algn="just"/>
                <a:endParaRPr lang="en-US" sz="1400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1600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Median</a:t>
                </a:r>
                <a:endParaRPr lang="en-US" sz="1400" i="1" dirty="0">
                  <a:latin typeface="Bahnschrift" panose="020B0502040204020203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sz="1400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The median is the value exactly in the middle of a sample or a population.</a:t>
                </a:r>
              </a:p>
              <a:p>
                <a:pPr algn="just"/>
                <a:endParaRPr lang="en-US" sz="1400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endParaRPr lang="en-US" sz="1600" dirty="0">
                  <a:latin typeface="Bahnschrift" panose="020B0502040204020203" pitchFamily="34" charset="0"/>
                  <a:cs typeface="Calibri" panose="020F0502020204030204" pitchFamily="34" charset="0"/>
                </a:endParaRPr>
              </a:p>
              <a:p>
                <a:endParaRPr lang="en-US" sz="1600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93" y="553838"/>
                <a:ext cx="6762087" cy="9158918"/>
              </a:xfrm>
              <a:prstGeom prst="rect">
                <a:avLst/>
              </a:prstGeom>
              <a:blipFill>
                <a:blip r:embed="rId3"/>
                <a:stretch>
                  <a:fillRect l="-901" t="-5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Bahnschrift Light Condensed" panose="020B0502040204020203" pitchFamily="34" charset="0"/>
              </a:rPr>
              <a:t>© Nikolai Schuler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2BA6F6-1DAD-4AF4-BC95-73E0837E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9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75844"/>
              </p:ext>
            </p:extLst>
          </p:nvPr>
        </p:nvGraphicFramePr>
        <p:xfrm>
          <a:off x="700986" y="816755"/>
          <a:ext cx="6157702" cy="67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251">
                  <a:extLst>
                    <a:ext uri="{9D8B030D-6E8A-4147-A177-3AD203B41FA5}">
                      <a16:colId xmlns:a16="http://schemas.microsoft.com/office/drawing/2014/main" val="3123252537"/>
                    </a:ext>
                  </a:extLst>
                </a:gridCol>
                <a:gridCol w="681251">
                  <a:extLst>
                    <a:ext uri="{9D8B030D-6E8A-4147-A177-3AD203B41FA5}">
                      <a16:colId xmlns:a16="http://schemas.microsoft.com/office/drawing/2014/main" val="95582181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231708594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1194369198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789582628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3251611146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4184584856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2142787031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937992765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2441255789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316675200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df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US" sz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0.025</a:t>
                      </a: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200" baseline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0.005</a:t>
                      </a: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3054720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1.32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1.64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2.07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2.71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3.84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5.02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1238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6.63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7.88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10.83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12.12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39083869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2.77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3.22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3.79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4.61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5.99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7.38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1238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9.21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10.60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13.82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15.20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8669656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4.11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4.64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5.32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6.25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7.81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9.35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11.34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12.84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16.27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17.73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0073769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5.39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5.99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6.74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7.78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9.49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11.14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13.28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14.86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18.47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20.00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3944321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6.63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7.29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8.12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9.24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11.07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12.83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15.09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16.75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20.52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22.11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27234870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7.84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8.56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9.45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10.64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12.59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14.45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16.81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18.55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22.46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24.10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345358759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9.04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9.80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10.75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12.02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14.07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16.01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18.48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20.28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24.32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26.02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304068226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10.22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11.03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12.03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13.36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15.51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17.53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20.09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21.95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26.12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27.87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403182819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11.39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12.24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13.29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14.68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16.92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19.02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21.67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23.59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27.88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29.67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2106345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12.55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13.44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14.53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15.99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18.31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20.48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23.21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25.19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29.59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21.42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31780902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13.70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14.63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15.77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17.28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19.68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21.92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24.72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26.76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31.26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33.14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4084212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14.85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15.81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16.99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18.55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21.03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23.34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26.22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28.30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32.91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34.82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6135676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15.98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16.98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18.20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19.81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22.36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24.74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27.69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29.82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34.53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36.48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6950098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17.12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18.15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19.41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21.06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23.68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26.12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29.14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31.32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36.12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38.11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29240651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18.25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19.31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20.60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22.31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25.00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27.49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30.58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32.80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37.70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39.72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3947989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19.37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20.47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21.79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23.54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26.30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28.85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32.00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34.27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39.25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41.31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4193823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20.49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21.61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22.98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24.77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27.59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30.19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33.41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35.72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40.79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42.88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28942880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21.60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22.76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24.16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25.99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28.87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31.53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34.81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37.16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42.31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44.43</a:t>
                      </a:r>
                      <a:endParaRPr lang="en-US" sz="1200" dirty="0"/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31319745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22.72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23.90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25.33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27.20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30.14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32.85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36.19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38.58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43.82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45.97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extLst>
                  <a:ext uri="{0D108BD9-81ED-4DB2-BD59-A6C34878D82A}">
                    <a16:rowId xmlns:a16="http://schemas.microsoft.com/office/drawing/2014/main" val="39565725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23.83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25.04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26.50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28.41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31.41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34.17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37.57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40.00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45.31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47.50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extLst>
                  <a:ext uri="{0D108BD9-81ED-4DB2-BD59-A6C34878D82A}">
                    <a16:rowId xmlns:a16="http://schemas.microsoft.com/office/drawing/2014/main" val="24327919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24.93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26.17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27.66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29.62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32.67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35.48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38.93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41.40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46.80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49.01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2010221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26.04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27.30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28.82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30.81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33.92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36.78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40.29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42.80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48.27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50.51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extLst>
                  <a:ext uri="{0D108BD9-81ED-4DB2-BD59-A6C34878D82A}">
                    <a16:rowId xmlns:a16="http://schemas.microsoft.com/office/drawing/2014/main" val="7855980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27.14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28.43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29.98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32.01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35.17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38.08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41.64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44.18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49.73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52.00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39090835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28.24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29.55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31.13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33.20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36.42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39.36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42.98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45.56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51.18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53.48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extLst>
                  <a:ext uri="{0D108BD9-81ED-4DB2-BD59-A6C34878D82A}">
                    <a16:rowId xmlns:a16="http://schemas.microsoft.com/office/drawing/2014/main" val="28760377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29.34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30.68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32.28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34.38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37.65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40.65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41.57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46.93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52.62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54.95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7556224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30.43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31.79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33.43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35.56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38.89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41.92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45.64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48.29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54.05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56.41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extLst>
                  <a:ext uri="{0D108BD9-81ED-4DB2-BD59-A6C34878D82A}">
                    <a16:rowId xmlns:a16="http://schemas.microsoft.com/office/drawing/2014/main" val="25127137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31.53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32.91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34.57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36.74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40.11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43.19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46.96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49.64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55.48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57.86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18441449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32.62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34.03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35.71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37.92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41.34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44.46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48.28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50.99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56.89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59.30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extLst>
                  <a:ext uri="{0D108BD9-81ED-4DB2-BD59-A6C34878D82A}">
                    <a16:rowId xmlns:a16="http://schemas.microsoft.com/office/drawing/2014/main" val="3564556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32.71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35.14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36.85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39.09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42.56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45.72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49.59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52.34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58.30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60.73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2001715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34.80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36.25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  <a:cs typeface="Calibri" panose="020F0502020204030204" pitchFamily="34" charset="0"/>
                        </a:rPr>
                        <a:t>37.99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40.26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43.77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46.98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50.89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53.67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59.70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62.16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0" marR="73025" marT="19685" marB="0" anchor="ctr"/>
                </a:tc>
                <a:extLst>
                  <a:ext uri="{0D108BD9-81ED-4DB2-BD59-A6C34878D82A}">
                    <a16:rowId xmlns:a16="http://schemas.microsoft.com/office/drawing/2014/main" val="1837842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0986" y="336750"/>
                <a:ext cx="1042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GB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GB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-table</a:t>
                </a:r>
                <a:endParaRPr lang="en-US" b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86" y="336750"/>
                <a:ext cx="1042273" cy="369332"/>
              </a:xfrm>
              <a:prstGeom prst="rect">
                <a:avLst/>
              </a:prstGeom>
              <a:blipFill>
                <a:blip r:embed="rId2"/>
                <a:stretch>
                  <a:fillRect t="-8197" r="-46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024147" y="1030555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8</a:t>
            </a:r>
            <a:endParaRPr lang="en-US" sz="1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A85CA-D6E9-40EA-98DD-228826E5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9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E0282B-EF4B-4713-97B1-0394B70A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7A606-D740-4470-A6AB-FC179C94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57333" y="10717031"/>
            <a:ext cx="70248" cy="44777"/>
          </a:xfrm>
          <a:prstGeom prst="rect">
            <a:avLst/>
          </a:prstGeom>
        </p:spPr>
      </p:pic>
      <p:sp>
        <p:nvSpPr>
          <p:cNvPr id="5" name="Isosceles Triangle 19">
            <a:extLst>
              <a:ext uri="{FF2B5EF4-FFF2-40B4-BE49-F238E27FC236}">
                <a16:creationId xmlns:a16="http://schemas.microsoft.com/office/drawing/2014/main" id="{E893652F-E24C-48C6-A7C8-C525022A52B7}"/>
              </a:ext>
            </a:extLst>
          </p:cNvPr>
          <p:cNvSpPr/>
          <p:nvPr/>
        </p:nvSpPr>
        <p:spPr>
          <a:xfrm>
            <a:off x="1614305" y="2620149"/>
            <a:ext cx="4488557" cy="1639257"/>
          </a:xfrm>
          <a:custGeom>
            <a:avLst/>
            <a:gdLst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59787 w 5605974"/>
              <a:gd name="connsiteY0" fmla="*/ 2743200 h 2743200"/>
              <a:gd name="connsiteX1" fmla="*/ 2802987 w 5605974"/>
              <a:gd name="connsiteY1" fmla="*/ 0 h 2743200"/>
              <a:gd name="connsiteX2" fmla="*/ 5546187 w 5605974"/>
              <a:gd name="connsiteY2" fmla="*/ 2743200 h 2743200"/>
              <a:gd name="connsiteX3" fmla="*/ 59787 w 5605974"/>
              <a:gd name="connsiteY3" fmla="*/ 2743200 h 2743200"/>
              <a:gd name="connsiteX0" fmla="*/ 0 w 5546187"/>
              <a:gd name="connsiteY0" fmla="*/ 2743200 h 2743224"/>
              <a:gd name="connsiteX1" fmla="*/ 2743200 w 5546187"/>
              <a:gd name="connsiteY1" fmla="*/ 0 h 2743224"/>
              <a:gd name="connsiteX2" fmla="*/ 5486400 w 5546187"/>
              <a:gd name="connsiteY2" fmla="*/ 2743200 h 2743224"/>
              <a:gd name="connsiteX3" fmla="*/ 0 w 5546187"/>
              <a:gd name="connsiteY3" fmla="*/ 2743200 h 2743224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  <a:gd name="connsiteX0" fmla="*/ 0 w 5486400"/>
              <a:gd name="connsiteY0" fmla="*/ 2743200 h 2743200"/>
              <a:gd name="connsiteX1" fmla="*/ 2743200 w 5486400"/>
              <a:gd name="connsiteY1" fmla="*/ 0 h 2743200"/>
              <a:gd name="connsiteX2" fmla="*/ 5486400 w 5486400"/>
              <a:gd name="connsiteY2" fmla="*/ 2743200 h 2743200"/>
              <a:gd name="connsiteX3" fmla="*/ 0 w 5486400"/>
              <a:gd name="connsiteY3" fmla="*/ 2743200 h 2743200"/>
              <a:gd name="connsiteX0" fmla="*/ 0 w 5486400"/>
              <a:gd name="connsiteY0" fmla="*/ 2743200 h 2743224"/>
              <a:gd name="connsiteX1" fmla="*/ 2743200 w 5486400"/>
              <a:gd name="connsiteY1" fmla="*/ 0 h 2743224"/>
              <a:gd name="connsiteX2" fmla="*/ 5486400 w 5486400"/>
              <a:gd name="connsiteY2" fmla="*/ 2743200 h 2743224"/>
              <a:gd name="connsiteX3" fmla="*/ 0 w 5486400"/>
              <a:gd name="connsiteY3" fmla="*/ 2743200 h 274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743224">
                <a:moveTo>
                  <a:pt x="0" y="2743200"/>
                </a:moveTo>
                <a:cubicBezTo>
                  <a:pt x="1316355" y="2743200"/>
                  <a:pt x="1828800" y="0"/>
                  <a:pt x="2743200" y="0"/>
                </a:cubicBezTo>
                <a:cubicBezTo>
                  <a:pt x="3657600" y="0"/>
                  <a:pt x="4097856" y="2752725"/>
                  <a:pt x="5486400" y="2743200"/>
                </a:cubicBezTo>
                <a:lnTo>
                  <a:pt x="0" y="2743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16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36C8007-6665-44FA-B045-EB2328889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0218744"/>
              </p:ext>
            </p:extLst>
          </p:nvPr>
        </p:nvGraphicFramePr>
        <p:xfrm>
          <a:off x="1259945" y="1161824"/>
          <a:ext cx="5039783" cy="339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50385E-4979-4FDB-BF99-1733942B5AE0}"/>
              </a:ext>
            </a:extLst>
          </p:cNvPr>
          <p:cNvCxnSpPr>
            <a:cxnSpLocks/>
          </p:cNvCxnSpPr>
          <p:nvPr/>
        </p:nvCxnSpPr>
        <p:spPr>
          <a:xfrm flipV="1">
            <a:off x="4803542" y="3437788"/>
            <a:ext cx="0" cy="83604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8FD2F-82A3-46BF-8ED3-6F4A0B8EA926}"/>
              </a:ext>
            </a:extLst>
          </p:cNvPr>
          <p:cNvCxnSpPr>
            <a:cxnSpLocks/>
          </p:cNvCxnSpPr>
          <p:nvPr/>
        </p:nvCxnSpPr>
        <p:spPr>
          <a:xfrm flipV="1">
            <a:off x="2913624" y="3423366"/>
            <a:ext cx="0" cy="83604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20AA99-C659-4EA3-B1EE-FACA4C5A1781}"/>
              </a:ext>
            </a:extLst>
          </p:cNvPr>
          <p:cNvCxnSpPr>
            <a:cxnSpLocks/>
          </p:cNvCxnSpPr>
          <p:nvPr/>
        </p:nvCxnSpPr>
        <p:spPr>
          <a:xfrm flipV="1">
            <a:off x="2039536" y="4179332"/>
            <a:ext cx="0" cy="94496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64DC98-F769-48B1-B04A-DAADE5D33755}"/>
              </a:ext>
            </a:extLst>
          </p:cNvPr>
          <p:cNvCxnSpPr>
            <a:cxnSpLocks/>
          </p:cNvCxnSpPr>
          <p:nvPr/>
        </p:nvCxnSpPr>
        <p:spPr>
          <a:xfrm flipV="1">
            <a:off x="5654006" y="4179332"/>
            <a:ext cx="0" cy="94496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7A7A93-F12F-4E65-AC1F-275BA77B8587}"/>
              </a:ext>
            </a:extLst>
          </p:cNvPr>
          <p:cNvCxnSpPr>
            <a:cxnSpLocks/>
          </p:cNvCxnSpPr>
          <p:nvPr/>
        </p:nvCxnSpPr>
        <p:spPr>
          <a:xfrm flipV="1">
            <a:off x="3858583" y="2634571"/>
            <a:ext cx="0" cy="1639257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86D2C63-A8ED-4C4B-B43E-1B5094CFEAB5}"/>
              </a:ext>
            </a:extLst>
          </p:cNvPr>
          <p:cNvSpPr/>
          <p:nvPr/>
        </p:nvSpPr>
        <p:spPr>
          <a:xfrm rot="5400000">
            <a:off x="3761575" y="3643533"/>
            <a:ext cx="194016" cy="188991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16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06C5F8-8F23-4A25-A306-C8708710675D}"/>
              </a:ext>
            </a:extLst>
          </p:cNvPr>
          <p:cNvSpPr/>
          <p:nvPr/>
        </p:nvSpPr>
        <p:spPr>
          <a:xfrm rot="5400000">
            <a:off x="3784721" y="3125516"/>
            <a:ext cx="155599" cy="358494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16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B9B3A04-29B2-4098-B79A-139762AEA6FC}"/>
              </a:ext>
            </a:extLst>
          </p:cNvPr>
          <p:cNvSpPr/>
          <p:nvPr/>
        </p:nvSpPr>
        <p:spPr>
          <a:xfrm rot="5400000">
            <a:off x="3765512" y="2644904"/>
            <a:ext cx="194017" cy="520515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16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C4523-3AC5-450A-9F6D-0D0D294426A7}"/>
              </a:ext>
            </a:extLst>
          </p:cNvPr>
          <p:cNvSpPr txBox="1"/>
          <p:nvPr/>
        </p:nvSpPr>
        <p:spPr>
          <a:xfrm>
            <a:off x="3220735" y="4664752"/>
            <a:ext cx="2008039" cy="22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68.3% (1</a:t>
            </a:r>
            <a:r>
              <a:rPr lang="el-GR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σ</a:t>
            </a:r>
            <a:r>
              <a:rPr lang="de-DE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de-DE" sz="86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around</a:t>
            </a:r>
            <a:r>
              <a:rPr lang="de-DE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de-DE" sz="86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the</a:t>
            </a:r>
            <a:r>
              <a:rPr lang="de-DE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de-DE" sz="86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mean</a:t>
            </a:r>
            <a:r>
              <a:rPr lang="de-DE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5BFAD-9087-4C5A-848B-8801BCB59329}"/>
              </a:ext>
            </a:extLst>
          </p:cNvPr>
          <p:cNvSpPr txBox="1"/>
          <p:nvPr/>
        </p:nvSpPr>
        <p:spPr>
          <a:xfrm>
            <a:off x="3220735" y="4984325"/>
            <a:ext cx="2008039" cy="22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95.4% (2</a:t>
            </a:r>
            <a:r>
              <a:rPr lang="el-GR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σ</a:t>
            </a:r>
            <a:r>
              <a:rPr lang="de-DE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de-DE" sz="86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around</a:t>
            </a:r>
            <a:r>
              <a:rPr lang="de-DE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de-DE" sz="86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the</a:t>
            </a:r>
            <a:r>
              <a:rPr lang="de-DE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de-DE" sz="86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mean</a:t>
            </a:r>
            <a:r>
              <a:rPr lang="de-DE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4B0D78-2C34-4FF6-A37D-617957EBD305}"/>
              </a:ext>
            </a:extLst>
          </p:cNvPr>
          <p:cNvSpPr txBox="1"/>
          <p:nvPr/>
        </p:nvSpPr>
        <p:spPr>
          <a:xfrm>
            <a:off x="3220735" y="5322425"/>
            <a:ext cx="2008039" cy="22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99.7% (3</a:t>
            </a:r>
            <a:r>
              <a:rPr lang="el-GR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σ</a:t>
            </a:r>
            <a:r>
              <a:rPr lang="de-DE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de-DE" sz="86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around</a:t>
            </a:r>
            <a:r>
              <a:rPr lang="de-DE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de-DE" sz="86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the</a:t>
            </a:r>
            <a:r>
              <a:rPr lang="de-DE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</a:t>
            </a:r>
            <a:r>
              <a:rPr lang="de-DE" sz="868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mean</a:t>
            </a:r>
            <a:r>
              <a:rPr lang="de-DE" sz="868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62AD22-72C7-4DAF-8067-089749B80A24}"/>
                  </a:ext>
                </a:extLst>
              </p:cNvPr>
              <p:cNvSpPr/>
              <p:nvPr/>
            </p:nvSpPr>
            <p:spPr>
              <a:xfrm>
                <a:off x="606370" y="5818589"/>
                <a:ext cx="6953305" cy="4021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Empirical rule</a:t>
                </a:r>
              </a:p>
              <a:p>
                <a:endParaRPr lang="en-US" sz="1600" b="1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r>
                  <a:rPr lang="en-GB" sz="1600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For normal distributions, about</a:t>
                </a:r>
              </a:p>
              <a:p>
                <a:pPr marL="14400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68% of data points fall within 1 standard deviation of the </a:t>
                </a:r>
                <a:r>
                  <a:rPr lang="en-US" sz="1600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mean.</a:t>
                </a:r>
              </a:p>
              <a:p>
                <a:pPr marL="14400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95% of data points fall within 2 standard deviations of the </a:t>
                </a:r>
                <a:r>
                  <a:rPr lang="en-US" sz="1600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mean.</a:t>
                </a:r>
              </a:p>
              <a:p>
                <a:pPr marL="14400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99.7% of data points fall within 3 standard deviations of the </a:t>
                </a:r>
                <a:r>
                  <a:rPr lang="en-US" sz="1600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mean.</a:t>
                </a:r>
              </a:p>
              <a:p>
                <a:endParaRPr lang="en-US" sz="2000" b="1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r>
                  <a:rPr lang="en-US" sz="2000" b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Z-score</a:t>
                </a:r>
                <a:endParaRPr lang="en-US" sz="1600" b="1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endParaRPr lang="en-GB" sz="1600" dirty="0">
                  <a:latin typeface="Bahnschrift" panose="020B0502040204020203" pitchFamily="34" charset="0"/>
                </a:endParaRPr>
              </a:p>
              <a:p>
                <a:r>
                  <a:rPr lang="en-GB" sz="1600" dirty="0">
                    <a:latin typeface="Bahnschrift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1600" b="1" i="1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1600" b="1" i="1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</m:oMath>
                </a14:m>
                <a:endParaRPr lang="en-GB" sz="1600" dirty="0">
                  <a:latin typeface="Bahnschrift" panose="020B0502040204020203" pitchFamily="34" charset="0"/>
                </a:endParaRPr>
              </a:p>
              <a:p>
                <a:endParaRPr lang="en-GB" sz="1600" dirty="0">
                  <a:latin typeface="Bahnschrift" panose="020B0502040204020203" pitchFamily="34" charset="0"/>
                </a:endParaRPr>
              </a:p>
              <a:p>
                <a:endParaRPr lang="en-GB" sz="1600" dirty="0">
                  <a:latin typeface="Bahnschrif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62AD22-72C7-4DAF-8067-089749B80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70" y="5818589"/>
                <a:ext cx="6953305" cy="4021807"/>
              </a:xfrm>
              <a:prstGeom prst="rect">
                <a:avLst/>
              </a:prstGeom>
              <a:blipFill>
                <a:blip r:embed="rId4"/>
                <a:stretch>
                  <a:fillRect l="-876" t="-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E9EB8E4-41EC-46AA-B0AD-DE9118B2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3</a:t>
            </a:fld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DB9E63-F71D-4ADC-8F0E-99314B69FF11}"/>
              </a:ext>
            </a:extLst>
          </p:cNvPr>
          <p:cNvSpPr/>
          <p:nvPr/>
        </p:nvSpPr>
        <p:spPr>
          <a:xfrm>
            <a:off x="2424536" y="432190"/>
            <a:ext cx="2868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sz="2400" b="1" dirty="0">
                <a:solidFill>
                  <a:srgbClr val="1A1A1A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7758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25695"/>
              </p:ext>
            </p:extLst>
          </p:nvPr>
        </p:nvGraphicFramePr>
        <p:xfrm>
          <a:off x="413837" y="1567539"/>
          <a:ext cx="6732000" cy="77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55079858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02665518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68832305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8443189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3176099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28542982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56445893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24064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2390667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24587951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72106341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134613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63750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460809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361028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71797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74871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33694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07471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09473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60946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51789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18578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24956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75509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47815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8744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63103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01989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4976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03112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8395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49633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0.08851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7013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78381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410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0.14686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0.14007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1555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6438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0.19489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72170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0.23885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04082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0.26435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89752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0.30854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0.30503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0.30153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0.29460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0.28096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91760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0.33724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0.32997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0.32636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0.31918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61573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0.38209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0.37828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0.37448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0.37070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0.35942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0.35197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524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0.42074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0.41683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0.40905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0.39743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54879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0.45620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0.45224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0.44828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0.43251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0.42465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27566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9736685"/>
                  </a:ext>
                </a:extLst>
              </a:tr>
            </a:tbl>
          </a:graphicData>
        </a:graphic>
      </p:graphicFrame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966AB5-9BE7-49AF-B6A3-6F05B11220BE}"/>
              </a:ext>
            </a:extLst>
          </p:cNvPr>
          <p:cNvSpPr/>
          <p:nvPr/>
        </p:nvSpPr>
        <p:spPr>
          <a:xfrm>
            <a:off x="2454955" y="603650"/>
            <a:ext cx="2649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cs typeface="Arial" panose="020B0604020202020204" pitchFamily="34" charset="0"/>
              </a:rPr>
              <a:t>Z-Score Table (positive)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E8509-88F0-4388-8A9D-4ED71268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53351"/>
              </p:ext>
            </p:extLst>
          </p:nvPr>
        </p:nvGraphicFramePr>
        <p:xfrm>
          <a:off x="413837" y="1573815"/>
          <a:ext cx="6732000" cy="77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42646929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4096088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55824497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4504177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65941685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9938617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9874216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3001153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63136924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5687755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733970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722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0.50399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0.50798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0.51197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0.51994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31886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0.55962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0.56356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0.57535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39386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0.57926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0.58706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0.61409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1054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0.61791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0.63683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0.64058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0.64431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44867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0.66276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0.67724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0.68082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0.68793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97355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0.69847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0.70540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0.70884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0.72240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87799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0.72575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0.72907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0.73565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0.73891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0.74857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0.75175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0.75490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14073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0.75804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0.76424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0.77337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0.77935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0.78524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448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0.78814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0.80234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0.80511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0.81057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0.81327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12248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0.81859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0.82639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0.83398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0.83891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46713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0.84614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0.85543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0.85769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0.85993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01603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0.86433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0.86864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0.87076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0.87286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0.88298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18779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0.88686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27626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0.90320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0.90988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0.91149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0.91309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0.91466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0.91621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73195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0.91924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0.92073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0.92220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0.92507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0.92922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0.93056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0.93189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48222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0.93448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0.93574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0.93699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0.93822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0.94062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0.94295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9067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0.94520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0.94630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0.95449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12251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0.95637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0.95818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0.96327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98863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0.96407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0.96562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0.96712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0.96784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9266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0.97615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0.97670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74419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0.97725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0.97778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0.97831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0.97882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0.97932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06293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0.98214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0.98257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0.98382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138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0.98778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756639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0.99036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0.99061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0.99086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08578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57135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0.99413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0.99430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0.99446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0.99461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0.99477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0.99492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693424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8295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8916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61203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31708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7483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5357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95334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76525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7226735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4C48D3-BE50-494F-A783-549654598819}"/>
              </a:ext>
            </a:extLst>
          </p:cNvPr>
          <p:cNvSpPr/>
          <p:nvPr/>
        </p:nvSpPr>
        <p:spPr>
          <a:xfrm>
            <a:off x="2454955" y="603650"/>
            <a:ext cx="2718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cs typeface="Arial" panose="020B0604020202020204" pitchFamily="34" charset="0"/>
              </a:rPr>
              <a:t>Z-Score Table (negative)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2E151-231C-4B4A-B6ED-5209BB35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1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17512" y="2130649"/>
                <a:ext cx="6953250" cy="7731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b="1" dirty="0">
                  <a:latin typeface="Bahnschrift" panose="020B0502040204020203" pitchFamily="34" charset="0"/>
                </a:endParaRPr>
              </a:p>
              <a:p>
                <a:r>
                  <a:rPr lang="en-US" b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At least one success or failure</a:t>
                </a:r>
                <a:endParaRPr lang="en-GB" b="1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endParaRPr lang="en-US" i="1" dirty="0">
                  <a:latin typeface="Bahnschrif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𝑙𝑒𝑎𝑠𝑡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1 −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𝑓𝑎𝑖𝑙𝑢𝑟𝑒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Bahnschrif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𝑙𝑒𝑎𝑠𝑡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𝑠𝑢𝑐𝑒𝑠𝑠𝑒𝑠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Bahnschrift" panose="020B0502040204020203" pitchFamily="34" charset="0"/>
                </a:endParaRPr>
              </a:p>
              <a:p>
                <a:endParaRPr lang="en-US" dirty="0">
                  <a:latin typeface="Bahnschrift" panose="020B0502040204020203" pitchFamily="34" charset="0"/>
                </a:endParaRPr>
              </a:p>
              <a:p>
                <a:endParaRPr lang="en-US" sz="1200" dirty="0">
                  <a:latin typeface="Bahnschrift" panose="020B0502040204020203" pitchFamily="34" charset="0"/>
                </a:endParaRPr>
              </a:p>
              <a:p>
                <a:endParaRPr lang="en-US" sz="1200" dirty="0">
                  <a:latin typeface="Bahnschrift" panose="020B0502040204020203" pitchFamily="34" charset="0"/>
                </a:endParaRPr>
              </a:p>
              <a:p>
                <a:r>
                  <a:rPr lang="en-US" b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Probability of an event</a:t>
                </a:r>
                <a:endParaRPr lang="en-GB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Bahnschrift" panose="020B0502040204020203" pitchFamily="34" charset="0"/>
                </a:endParaRPr>
              </a:p>
              <a:p>
                <a:r>
                  <a:rPr lang="en-US" dirty="0">
                    <a:latin typeface="Bahnschrift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𝑒𝑣𝑒𝑛𝑡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𝑜𝑢𝑡𝑐𝑜𝑚𝑒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𝑡h𝑎𝑡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𝑚𝑒𝑒𝑡𝑠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𝑐𝑟𝑖𝑡𝑒𝑟𝑖𝑎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𝑠𝑢𝑐𝑐𝑒𝑠𝑠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den>
                    </m:f>
                  </m:oMath>
                </a14:m>
                <a:endParaRPr lang="en-US" dirty="0">
                  <a:latin typeface="Bahnschrift" panose="020B0502040204020203" pitchFamily="34" charset="0"/>
                </a:endParaRPr>
              </a:p>
              <a:p>
                <a:endParaRPr lang="en-US" sz="1200" dirty="0">
                  <a:latin typeface="Bahnschrift" panose="020B0502040204020203" pitchFamily="34" charset="0"/>
                </a:endParaRPr>
              </a:p>
              <a:p>
                <a:r>
                  <a:rPr lang="en-US" dirty="0">
                    <a:latin typeface="Bahnschrift" panose="020B0502040204020203" pitchFamily="34" charset="0"/>
                  </a:rPr>
                  <a:t>For events where every outcome has the same probability.</a:t>
                </a:r>
              </a:p>
              <a:p>
                <a:endParaRPr lang="en-US" dirty="0">
                  <a:latin typeface="Bahnschrift" panose="020B0502040204020203" pitchFamily="34" charset="0"/>
                </a:endParaRPr>
              </a:p>
              <a:p>
                <a:endParaRPr lang="en-US" dirty="0">
                  <a:latin typeface="Bahnschrift" panose="020B0502040204020203" pitchFamily="34" charset="0"/>
                </a:endParaRPr>
              </a:p>
              <a:p>
                <a:r>
                  <a:rPr lang="en-US" b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Addition rule</a:t>
                </a:r>
              </a:p>
              <a:p>
                <a:endParaRPr lang="en-GB" b="1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r>
                  <a:rPr lang="en-US" i="1" dirty="0">
                    <a:latin typeface="Bahnschrift" panose="020B0502040204020203" pitchFamily="34" charset="0"/>
                  </a:rPr>
                  <a:t>	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>
                  <a:latin typeface="Bahnschrift" panose="020B0502040204020203" pitchFamily="34" charset="0"/>
                </a:endParaRPr>
              </a:p>
              <a:p>
                <a:endParaRPr lang="en-US" dirty="0">
                  <a:latin typeface="Bahnschrift" panose="020B0502040204020203" pitchFamily="34" charset="0"/>
                </a:endParaRPr>
              </a:p>
              <a:p>
                <a:endParaRPr lang="en-US" sz="1200" dirty="0">
                  <a:latin typeface="Bahnschrift" panose="020B0502040204020203" pitchFamily="34" charset="0"/>
                </a:endParaRPr>
              </a:p>
              <a:p>
                <a:endParaRPr lang="en-US" sz="1200" dirty="0">
                  <a:latin typeface="Bahnschrift" panose="020B0502040204020203" pitchFamily="34" charset="0"/>
                </a:endParaRPr>
              </a:p>
              <a:p>
                <a:r>
                  <a:rPr lang="en-US" b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Multiplication rule</a:t>
                </a:r>
              </a:p>
              <a:p>
                <a:endParaRPr lang="en-GB" b="1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Bahnschrift" panose="020B0502040204020203" pitchFamily="34" charset="0"/>
                  </a:rPr>
                  <a:t>	For independent events:	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⋅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Bahnschrift" panose="020B0502040204020203" pitchFamily="34" charset="0"/>
                </a:endParaRPr>
              </a:p>
              <a:p>
                <a:r>
                  <a:rPr lang="en-US" dirty="0">
                    <a:latin typeface="Bahnschrift" panose="020B0502040204020203" pitchFamily="34" charset="0"/>
                  </a:rPr>
                  <a:t>	For dependent events: 	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⋅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Bahnschrift" panose="020B0502040204020203" pitchFamily="34" charset="0"/>
                </a:endParaRPr>
              </a:p>
              <a:p>
                <a:endParaRPr lang="en-GB" sz="1200" dirty="0">
                  <a:latin typeface="Bahnschrift" panose="020B0502040204020203" pitchFamily="34" charset="0"/>
                </a:endParaRPr>
              </a:p>
              <a:p>
                <a:endParaRPr lang="en-GB" dirty="0">
                  <a:latin typeface="Bahnschrift" panose="020B0502040204020203" pitchFamily="34" charset="0"/>
                </a:endParaRPr>
              </a:p>
              <a:p>
                <a:r>
                  <a:rPr lang="en-GB" dirty="0">
                    <a:latin typeface="Bahnschrift" panose="020B0502040204020203" pitchFamily="34" charset="0"/>
                  </a:rPr>
                  <a:t>			    </a:t>
                </a:r>
              </a:p>
              <a:p>
                <a:endParaRPr lang="en-US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2" y="2130649"/>
                <a:ext cx="6953250" cy="7731091"/>
              </a:xfrm>
              <a:prstGeom prst="rect">
                <a:avLst/>
              </a:prstGeom>
              <a:blipFill>
                <a:blip r:embed="rId2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94BC88-8D07-4355-993F-7A7776A58B1C}"/>
                  </a:ext>
                </a:extLst>
              </p:cNvPr>
              <p:cNvSpPr/>
              <p:nvPr/>
            </p:nvSpPr>
            <p:spPr>
              <a:xfrm>
                <a:off x="-4640716" y="2474562"/>
                <a:ext cx="3778250" cy="362201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>
                    <a:latin typeface="Bahnschrift Light Condensed" panose="020B0502040204020203" pitchFamily="34" charset="0"/>
                    <a:cs typeface="Arial" panose="020B0604020202020204" pitchFamily="34" charset="0"/>
                  </a:rPr>
                  <a:t>Binomial mean, variance and standard  deviation </a:t>
                </a:r>
              </a:p>
              <a:p>
                <a:r>
                  <a:rPr lang="en-US" dirty="0">
                    <a:latin typeface="Bahnschrift Light Condensed" panose="020B0502040204020203" pitchFamily="34" charset="0"/>
                  </a:rPr>
                  <a:t>	</a:t>
                </a:r>
              </a:p>
              <a:p>
                <a:r>
                  <a:rPr lang="en-US" dirty="0">
                    <a:latin typeface="Bahnschrift Light Condensed" panose="020B0502040204020203" pitchFamily="34" charset="0"/>
                  </a:rPr>
                  <a:t>	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GB" dirty="0">
                  <a:latin typeface="Bahnschrift Light Condensed" panose="020B0502040204020203" pitchFamily="34" charset="0"/>
                </a:endParaRPr>
              </a:p>
              <a:p>
                <a:r>
                  <a:rPr lang="en-US" dirty="0">
                    <a:latin typeface="Bahnschrift Light Condensed" panose="020B0502040204020203" pitchFamily="34" charset="0"/>
                  </a:rPr>
                  <a:t>	Variance: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(1−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Bahnschrift Light Condensed" panose="020B0502040204020203" pitchFamily="34" charset="0"/>
                </a:endParaRPr>
              </a:p>
              <a:p>
                <a:r>
                  <a:rPr lang="en-US" b="1" dirty="0">
                    <a:latin typeface="Bahnschrift Light Condensed" panose="020B0502040204020203" pitchFamily="34" charset="0"/>
                  </a:rPr>
                  <a:t>	</a:t>
                </a:r>
                <a:r>
                  <a:rPr lang="en-US" dirty="0">
                    <a:latin typeface="Bahnschrift Light Condensed" panose="020B0502040204020203" pitchFamily="34" charset="0"/>
                  </a:rPr>
                  <a:t>standard deviation: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i="1" dirty="0">
                    <a:latin typeface="Bahnschrift Light Condensed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rad>
                  </m:oMath>
                </a14:m>
                <a:endParaRPr lang="en-US" dirty="0">
                  <a:latin typeface="Bahnschrift Light Condensed" panose="020B0502040204020203" pitchFamily="34" charset="0"/>
                </a:endParaRPr>
              </a:p>
              <a:p>
                <a:endParaRPr lang="en-US" dirty="0">
                  <a:latin typeface="Bahnschrift Light Condensed" panose="020B0502040204020203" pitchFamily="34" charset="0"/>
                </a:endParaRPr>
              </a:p>
              <a:p>
                <a:r>
                  <a:rPr lang="en-US" b="1" dirty="0">
                    <a:latin typeface="Bahnschrift Light Condensed" panose="020B0502040204020203" pitchFamily="34" charset="0"/>
                    <a:cs typeface="Arial" panose="020B0604020202020204" pitchFamily="34" charset="0"/>
                  </a:rPr>
                  <a:t>Distributions for proportions</a:t>
                </a:r>
                <a:endParaRPr lang="en-GB" dirty="0">
                  <a:latin typeface="Bahnschrift Light Condensed" panose="020B0502040204020203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Bahnschrift Light Condensed" panose="020B0502040204020203" pitchFamily="34" charset="0"/>
                </a:endParaRPr>
              </a:p>
              <a:p>
                <a:r>
                  <a:rPr lang="en-US" dirty="0">
                    <a:latin typeface="Bahnschrift Light Condensed" panose="020B0502040204020203" pitchFamily="34" charset="0"/>
                  </a:rPr>
                  <a:t>	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i="1" dirty="0">
                  <a:latin typeface="Bahnschrift Light Condensed" panose="020B0502040204020203" pitchFamily="34" charset="0"/>
                </a:endParaRPr>
              </a:p>
              <a:p>
                <a:r>
                  <a:rPr lang="en-US" dirty="0">
                    <a:latin typeface="Bahnschrift Light Condensed" panose="020B0502040204020203" pitchFamily="34" charset="0"/>
                  </a:rPr>
                  <a:t>	Standard deviation: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latin typeface="Bahnschrift Light Condensed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GB" dirty="0">
                    <a:latin typeface="Bahnschrift Light Condensed" panose="020B0502040204020203" pitchFamily="34" charset="0"/>
                  </a:rPr>
                  <a:t>  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94BC88-8D07-4355-993F-7A7776A58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0716" y="2474562"/>
                <a:ext cx="3778250" cy="3622017"/>
              </a:xfrm>
              <a:prstGeom prst="rect">
                <a:avLst/>
              </a:prstGeom>
              <a:blipFill>
                <a:blip r:embed="rId3"/>
                <a:stretch>
                  <a:fillRect l="-1452" t="-10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8F4C995-796F-4430-B5A3-6B93559CBA0E}"/>
                  </a:ext>
                </a:extLst>
              </p:cNvPr>
              <p:cNvSpPr/>
              <p:nvPr/>
            </p:nvSpPr>
            <p:spPr>
              <a:xfrm>
                <a:off x="417512" y="803083"/>
                <a:ext cx="3778250" cy="11183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Bayes’ theorem</a:t>
                </a:r>
                <a:endParaRPr lang="en-GB" b="1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endParaRPr lang="en-US" i="1" dirty="0">
                  <a:latin typeface="Bahnschrift" panose="020B0502040204020203" pitchFamily="34" charset="0"/>
                </a:endParaRPr>
              </a:p>
              <a:p>
                <a:r>
                  <a:rPr lang="en-US" i="1" dirty="0">
                    <a:latin typeface="Bahnschrift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8F4C995-796F-4430-B5A3-6B93559CB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2" y="803083"/>
                <a:ext cx="3778250" cy="1118319"/>
              </a:xfrm>
              <a:prstGeom prst="rect">
                <a:avLst/>
              </a:prstGeom>
              <a:blipFill>
                <a:blip r:embed="rId4"/>
                <a:stretch>
                  <a:fillRect l="-1290" t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AFBF4-781D-4C1B-B51A-94B3A2E3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9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616A1-E295-4798-B6B1-49ABB846C59D}"/>
              </a:ext>
            </a:extLst>
          </p:cNvPr>
          <p:cNvSpPr/>
          <p:nvPr/>
        </p:nvSpPr>
        <p:spPr>
          <a:xfrm>
            <a:off x="401668" y="604813"/>
            <a:ext cx="2448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Bahnschrift" panose="020B0502040204020203" pitchFamily="34" charset="0"/>
                <a:cs typeface="Arial" panose="020B0604020202020204" pitchFamily="34" charset="0"/>
              </a:rPr>
              <a:t>Binomial coefficient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E2D3E0-DF2B-4C28-A8A0-2B85AC1A037A}"/>
              </a:ext>
            </a:extLst>
          </p:cNvPr>
          <p:cNvSpPr/>
          <p:nvPr/>
        </p:nvSpPr>
        <p:spPr>
          <a:xfrm>
            <a:off x="401668" y="2597579"/>
            <a:ext cx="3143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Bahnschrift" panose="020B0502040204020203" pitchFamily="34" charset="0"/>
                <a:cs typeface="Arial" panose="020B0604020202020204" pitchFamily="34" charset="0"/>
              </a:rPr>
              <a:t>Binomial density function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F807B0E-F1A5-480F-B04F-B4E5FA0B2D1F}"/>
              </a:ext>
            </a:extLst>
          </p:cNvPr>
          <p:cNvSpPr txBox="1">
            <a:spLocks/>
          </p:cNvSpPr>
          <p:nvPr/>
        </p:nvSpPr>
        <p:spPr>
          <a:xfrm>
            <a:off x="-2200837" y="1224967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42FC93B-4CD0-442B-8D15-D2C09768D409}"/>
                  </a:ext>
                </a:extLst>
              </p:cNvPr>
              <p:cNvSpPr txBox="1"/>
              <p:nvPr/>
            </p:nvSpPr>
            <p:spPr>
              <a:xfrm>
                <a:off x="782758" y="3162333"/>
                <a:ext cx="3503973" cy="462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de-DE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42FC93B-4CD0-442B-8D15-D2C09768D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58" y="3162333"/>
                <a:ext cx="3503973" cy="462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A0919D-14ED-4223-BDE8-884478B30F6D}"/>
                  </a:ext>
                </a:extLst>
              </p:cNvPr>
              <p:cNvSpPr/>
              <p:nvPr/>
            </p:nvSpPr>
            <p:spPr>
              <a:xfrm>
                <a:off x="782758" y="5717635"/>
                <a:ext cx="204652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de-D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D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de-D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de-D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de-D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de-D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A0919D-14ED-4223-BDE8-884478B30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58" y="5717635"/>
                <a:ext cx="2046522" cy="661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3EB5FD-03BB-4EDD-B419-27C8A2ABC40A}"/>
                  </a:ext>
                </a:extLst>
              </p:cNvPr>
              <p:cNvSpPr/>
              <p:nvPr/>
            </p:nvSpPr>
            <p:spPr>
              <a:xfrm>
                <a:off x="-140079" y="1244862"/>
                <a:ext cx="3778250" cy="98905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3EB5FD-03BB-4EDD-B419-27C8A2ABC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079" y="1244862"/>
                <a:ext cx="3778250" cy="989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8DF7A0AE-D7D3-41A3-9BAD-0ACCAFF0C469}"/>
              </a:ext>
            </a:extLst>
          </p:cNvPr>
          <p:cNvSpPr/>
          <p:nvPr/>
        </p:nvSpPr>
        <p:spPr>
          <a:xfrm>
            <a:off x="463832" y="5319996"/>
            <a:ext cx="2981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Bahnschrift" panose="020B0502040204020203" pitchFamily="34" charset="0"/>
                <a:cs typeface="Arial" panose="020B0604020202020204" pitchFamily="34" charset="0"/>
              </a:rPr>
              <a:t>Poisson density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E3A5A8C-1C80-4B06-A962-725D5999FAF2}"/>
                  </a:ext>
                </a:extLst>
              </p:cNvPr>
              <p:cNvSpPr/>
              <p:nvPr/>
            </p:nvSpPr>
            <p:spPr>
              <a:xfrm>
                <a:off x="787404" y="8087318"/>
                <a:ext cx="2598725" cy="107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de-D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de-D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E3A5A8C-1C80-4B06-A962-725D5999FA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4" y="8087318"/>
                <a:ext cx="2598725" cy="1074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43CEF6AC-93E6-41A5-AE99-3E4696FCF4AE}"/>
              </a:ext>
            </a:extLst>
          </p:cNvPr>
          <p:cNvSpPr/>
          <p:nvPr/>
        </p:nvSpPr>
        <p:spPr>
          <a:xfrm>
            <a:off x="521574" y="7669907"/>
            <a:ext cx="5070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Bahnschrift" panose="020B0502040204020203" pitchFamily="34" charset="0"/>
                <a:cs typeface="Arial" panose="020B0604020202020204" pitchFamily="34" charset="0"/>
              </a:rPr>
              <a:t>Poisson cumulative density function (</a:t>
            </a:r>
            <a:r>
              <a:rPr lang="en-US" sz="2000" b="1" dirty="0" err="1">
                <a:latin typeface="Bahnschrift" panose="020B0502040204020203" pitchFamily="34" charset="0"/>
                <a:cs typeface="Arial" panose="020B0604020202020204" pitchFamily="34" charset="0"/>
              </a:rPr>
              <a:t>c.d.f.</a:t>
            </a:r>
            <a:r>
              <a:rPr lang="en-US" sz="2000" b="1" dirty="0">
                <a:latin typeface="Bahnschrift" panose="020B0502040204020203" pitchFamily="34" charset="0"/>
                <a:cs typeface="Arial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92698-C7B4-4295-8CD7-BEA5CAD99764}"/>
                  </a:ext>
                </a:extLst>
              </p:cNvPr>
              <p:cNvSpPr txBox="1"/>
              <p:nvPr/>
            </p:nvSpPr>
            <p:spPr>
              <a:xfrm>
                <a:off x="873317" y="6598665"/>
                <a:ext cx="1412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292698-C7B4-4295-8CD7-BEA5CAD9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17" y="6598665"/>
                <a:ext cx="1412310" cy="276999"/>
              </a:xfrm>
              <a:prstGeom prst="rect">
                <a:avLst/>
              </a:prstGeom>
              <a:blipFill>
                <a:blip r:embed="rId6"/>
                <a:stretch>
                  <a:fillRect l="-3448" r="-3448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8745F1-CA01-49B5-AD33-1C0EF68C5F95}"/>
                  </a:ext>
                </a:extLst>
              </p:cNvPr>
              <p:cNvSpPr txBox="1"/>
              <p:nvPr/>
            </p:nvSpPr>
            <p:spPr>
              <a:xfrm>
                <a:off x="873317" y="7117143"/>
                <a:ext cx="733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8745F1-CA01-49B5-AD33-1C0EF68C5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17" y="7117143"/>
                <a:ext cx="733983" cy="276999"/>
              </a:xfrm>
              <a:prstGeom prst="rect">
                <a:avLst/>
              </a:prstGeom>
              <a:blipFill>
                <a:blip r:embed="rId7"/>
                <a:stretch>
                  <a:fillRect l="-4132" t="-4444" r="-6612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7D6AC1-4DA1-43C6-8E31-EDC780CD4238}"/>
                  </a:ext>
                </a:extLst>
              </p:cNvPr>
              <p:cNvSpPr txBox="1"/>
              <p:nvPr/>
            </p:nvSpPr>
            <p:spPr>
              <a:xfrm>
                <a:off x="770335" y="4237915"/>
                <a:ext cx="15522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7D6AC1-4DA1-43C6-8E31-EDC780CD4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35" y="4237915"/>
                <a:ext cx="1552220" cy="276999"/>
              </a:xfrm>
              <a:prstGeom prst="rect">
                <a:avLst/>
              </a:prstGeom>
              <a:blipFill>
                <a:blip r:embed="rId8"/>
                <a:stretch>
                  <a:fillRect l="-3137" r="-3137" b="-239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7A4EF2-BA10-40E4-B781-476CA98C8CD3}"/>
                  </a:ext>
                </a:extLst>
              </p:cNvPr>
              <p:cNvSpPr txBox="1"/>
              <p:nvPr/>
            </p:nvSpPr>
            <p:spPr>
              <a:xfrm>
                <a:off x="745809" y="4777074"/>
                <a:ext cx="16012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7A4EF2-BA10-40E4-B781-476CA98C8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9" y="4777074"/>
                <a:ext cx="1601272" cy="276999"/>
              </a:xfrm>
              <a:prstGeom prst="rect">
                <a:avLst/>
              </a:prstGeom>
              <a:blipFill>
                <a:blip r:embed="rId9"/>
                <a:stretch>
                  <a:fillRect l="-1901" t="-4444" r="-4563" b="-3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5949F12-BE15-479E-8CD0-1AC1730CB01E}"/>
                  </a:ext>
                </a:extLst>
              </p:cNvPr>
              <p:cNvSpPr/>
              <p:nvPr/>
            </p:nvSpPr>
            <p:spPr>
              <a:xfrm>
                <a:off x="655447" y="3664041"/>
                <a:ext cx="434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robability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successes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attempts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5949F12-BE15-479E-8CD0-1AC1730CB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47" y="3664041"/>
                <a:ext cx="434766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1D6B2720-4BF6-46EF-9951-06CC5D35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36562" y="807241"/>
                <a:ext cx="6838950" cy="7345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Sampling distribution of the sample mean</a:t>
                </a:r>
                <a:endParaRPr lang="en-GB" sz="2000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Bahnschrift" panose="020B0502040204020203" pitchFamily="34" charset="0"/>
                </a:endParaRPr>
              </a:p>
              <a:p>
                <a:r>
                  <a:rPr lang="en-US" sz="2000" dirty="0">
                    <a:latin typeface="Bahnschrift" panose="020B0502040204020203" pitchFamily="34" charset="0"/>
                  </a:rPr>
                  <a:t>	</a:t>
                </a:r>
                <a:r>
                  <a:rPr lang="en-US" dirty="0">
                    <a:latin typeface="Bahnschrift" panose="020B0502040204020203" pitchFamily="34" charset="0"/>
                  </a:rPr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i="1" dirty="0">
                  <a:latin typeface="Bahnschrift" panose="020B0502040204020203" pitchFamily="34" charset="0"/>
                </a:endParaRPr>
              </a:p>
              <a:p>
                <a:r>
                  <a:rPr lang="en-US" i="1" dirty="0">
                    <a:latin typeface="Bahnschrift" panose="020B0502040204020203" pitchFamily="34" charset="0"/>
                  </a:rPr>
                  <a:t>	</a:t>
                </a:r>
                <a:r>
                  <a:rPr lang="en-US" dirty="0">
                    <a:latin typeface="Bahnschrift" panose="020B0502040204020203" pitchFamily="34" charset="0"/>
                  </a:rPr>
                  <a:t>Standard deviation: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endParaRPr lang="en-US" sz="2000" b="1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endParaRPr lang="en-US" sz="2000" b="1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r>
                  <a:rPr lang="en-US" sz="2000" b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Sampling distribution of the sample proportion</a:t>
                </a:r>
                <a:endParaRPr lang="en-GB" sz="2000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Bahnschrift" panose="020B0502040204020203" pitchFamily="34" charset="0"/>
                </a:endParaRPr>
              </a:p>
              <a:p>
                <a:r>
                  <a:rPr lang="en-US" dirty="0">
                    <a:latin typeface="Bahnschrift" panose="020B0502040204020203" pitchFamily="34" charset="0"/>
                  </a:rPr>
                  <a:t>	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>
                  <a:latin typeface="Bahnschrift" panose="020B0502040204020203" pitchFamily="34" charset="0"/>
                </a:endParaRPr>
              </a:p>
              <a:p>
                <a:r>
                  <a:rPr lang="en-US" i="1" dirty="0">
                    <a:latin typeface="Bahnschrift" panose="020B0502040204020203" pitchFamily="34" charset="0"/>
                  </a:rPr>
                  <a:t>	</a:t>
                </a:r>
                <a:r>
                  <a:rPr lang="en-US" dirty="0">
                    <a:latin typeface="Bahnschrift" panose="020B0502040204020203" pitchFamily="34" charset="0"/>
                  </a:rPr>
                  <a:t>Standard deviation: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>
                  <a:latin typeface="Bahnschrift" panose="020B0502040204020203" pitchFamily="34" charset="0"/>
                </a:endParaRPr>
              </a:p>
              <a:p>
                <a:endParaRPr lang="en-GB" dirty="0">
                  <a:latin typeface="Bahnschrift" panose="020B0502040204020203" pitchFamily="34" charset="0"/>
                </a:endParaRPr>
              </a:p>
              <a:p>
                <a:endParaRPr lang="en-GB" dirty="0">
                  <a:latin typeface="Bahnschrift" panose="020B0502040204020203" pitchFamily="34" charset="0"/>
                </a:endParaRPr>
              </a:p>
              <a:p>
                <a:r>
                  <a:rPr lang="en-US" sz="2000" b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Confidence interval</a:t>
                </a:r>
              </a:p>
              <a:p>
                <a:endParaRPr lang="en-GB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r>
                  <a:rPr lang="en-US" i="1" dirty="0">
                    <a:latin typeface="Bahnschrift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sub>
                    </m:sSub>
                  </m:oMath>
                </a14:m>
                <a:endParaRPr lang="en-GB" dirty="0">
                  <a:latin typeface="Bahnschrift" panose="020B0502040204020203" pitchFamily="34" charset="0"/>
                </a:endParaRPr>
              </a:p>
              <a:p>
                <a:r>
                  <a:rPr lang="en-GB" dirty="0">
                    <a:latin typeface="Bahnschrift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GB" dirty="0">
                  <a:latin typeface="Bahnschrift" panose="020B0502040204020203" pitchFamily="34" charset="0"/>
                </a:endParaRPr>
              </a:p>
              <a:p>
                <a:endParaRPr lang="en-GB" dirty="0">
                  <a:latin typeface="Bahnschrift" panose="020B0502040204020203" pitchFamily="34" charset="0"/>
                </a:endParaRPr>
              </a:p>
              <a:p>
                <a:endParaRPr lang="en-GB" dirty="0">
                  <a:latin typeface="Bahnschrift" panose="020B0502040204020203" pitchFamily="34" charset="0"/>
                </a:endParaRPr>
              </a:p>
              <a:p>
                <a:r>
                  <a:rPr lang="en-US" sz="2000" b="1" dirty="0">
                    <a:latin typeface="Bahnschrift" panose="020B0502040204020203" pitchFamily="34" charset="0"/>
                    <a:cs typeface="Arial" panose="020B0604020202020204" pitchFamily="34" charset="0"/>
                  </a:rPr>
                  <a:t>Margin of error</a:t>
                </a:r>
                <a:endParaRPr lang="en-GB" sz="2000" dirty="0">
                  <a:latin typeface="Bahnschrift" panose="020B0502040204020203" pitchFamily="34" charset="0"/>
                  <a:cs typeface="Arial" panose="020B0604020202020204" pitchFamily="34" charset="0"/>
                </a:endParaRPr>
              </a:p>
              <a:p>
                <a:endParaRPr lang="en-GB" dirty="0">
                  <a:latin typeface="Bahnschrift" panose="020B0502040204020203" pitchFamily="34" charset="0"/>
                </a:endParaRPr>
              </a:p>
              <a:p>
                <a:r>
                  <a:rPr lang="en-GB" dirty="0">
                    <a:latin typeface="Bahnschrift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62" y="807241"/>
                <a:ext cx="6838950" cy="7345088"/>
              </a:xfrm>
              <a:prstGeom prst="rect">
                <a:avLst/>
              </a:prstGeom>
              <a:blipFill>
                <a:blip r:embed="rId2"/>
                <a:stretch>
                  <a:fillRect l="-981" t="-4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8906F1-D342-4498-A23A-52C106C3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8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82259"/>
              </p:ext>
            </p:extLst>
          </p:nvPr>
        </p:nvGraphicFramePr>
        <p:xfrm>
          <a:off x="700986" y="1263985"/>
          <a:ext cx="6157702" cy="73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251">
                  <a:extLst>
                    <a:ext uri="{9D8B030D-6E8A-4147-A177-3AD203B41FA5}">
                      <a16:colId xmlns:a16="http://schemas.microsoft.com/office/drawing/2014/main" val="3123252537"/>
                    </a:ext>
                  </a:extLst>
                </a:gridCol>
                <a:gridCol w="681251">
                  <a:extLst>
                    <a:ext uri="{9D8B030D-6E8A-4147-A177-3AD203B41FA5}">
                      <a16:colId xmlns:a16="http://schemas.microsoft.com/office/drawing/2014/main" val="95582181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231708594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1194369198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789582628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3251611146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4184584856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2142787031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937992765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2441255789"/>
                    </a:ext>
                  </a:extLst>
                </a:gridCol>
                <a:gridCol w="532800">
                  <a:extLst>
                    <a:ext uri="{9D8B030D-6E8A-4147-A177-3AD203B41FA5}">
                      <a16:colId xmlns:a16="http://schemas.microsoft.com/office/drawing/2014/main" val="316675200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One-sided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0.025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0.005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3054720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Two sided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0" marR="17780" marT="5715" marB="381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0" marR="17780" marT="5715" marB="381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0" marR="17780" marT="5715" marB="381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 marL="0" marR="17780" marT="5715" marB="381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0" marR="17780" marT="5715" marB="381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0" marR="17780" marT="5715" marB="381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0" marR="17780" marT="5715" marB="381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0" marR="17780" marT="5715" marB="381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</a:t>
                      </a:r>
                    </a:p>
                  </a:txBody>
                  <a:tcPr marL="0" marR="17780" marT="5715" marB="381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</a:p>
                  </a:txBody>
                  <a:tcPr marL="0" marR="17780" marT="5715" marB="381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84822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1.376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1.963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3.078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6.314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12.71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31.82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63.66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318.31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636.62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3199641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0.816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1.061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1.386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1.886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2.920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4.303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6.965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9.925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22.327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31.599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33401683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0.765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0.978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1.250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1.638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2.353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3.182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4.541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5.841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10.215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12.924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42048803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0.941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1.190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1.533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2.132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2.776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3.747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4.604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7.173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8.610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33412315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0.727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0.920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1.156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1.476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2.015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2.571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3.365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4.032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5.893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6.869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3164364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0.718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0.906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1.134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1.440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1.943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2.447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3.143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3.707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5.208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5.959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34741844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0.711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0.896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1.119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1.415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1.895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2.365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2.998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3.499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4.785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5.408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27502771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0.706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0.889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1.108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1.397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1.860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2.306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2.896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3.355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4.501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5.041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0763862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90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0.703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0.883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1.100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1.383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1.833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2.262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2.821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3.250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4.297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4.781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241455496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0.700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0.879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1.093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1.372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1.812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2.228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2.764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3.169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4.144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4.587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4491485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0.697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0.876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1.088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1.363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1.796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2.201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2.718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3.106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4.025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4.437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25445904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0.695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0.873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1.083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1.356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1.782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2.179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2.681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3.055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3.930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4.318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438588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0.694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0.870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1.079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1.350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1.771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2.160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2.650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3.012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3.852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4.221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9180572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0.692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0.868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1.076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1.345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1.761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2.145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2.624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2.977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3.787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4.140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8976111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0.691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0.866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1.074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1.341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1.753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2.131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2.602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2.947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3.733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4.073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22846767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0.690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0.865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1.071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1.337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1.746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2.120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2.583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2.921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3.686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4.015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2524832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0.863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1.069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1.333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1.740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2.110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2.567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2.898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3.646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3.965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2956657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0.862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1.067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1.330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1.734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2.101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2.552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2.878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3.610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3.922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23349238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0.861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1.066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1.328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1.729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2.093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2.539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2.861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3.579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3.883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32062334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0.860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1.064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1.325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1.725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2.086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2.528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2.845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3.552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3.850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22547169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0.859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1.063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1.323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1.721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2.080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2.518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2.831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3.527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3.819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42575133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0.858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1.061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1.321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1.717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2.074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2.508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2.819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3.505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3.792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42710103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0.858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1.060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1.319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1.714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2.069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2.500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2.807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3.485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3.768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26277919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0.857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1.059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1.318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1.711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2.064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2.492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2.797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3.467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3.745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4227086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0.856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1.058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1.316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1.708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2.060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2.485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2.787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3.450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3.725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1835581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0.856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1.058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1.706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2.056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2.479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2.779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3.435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3.707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72535352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0.855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1.057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1.314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1.703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2.052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2.473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2.771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3.421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3.690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14599955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200" b="1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0.855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1.056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1.313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1.701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2.048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2.467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2.763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3.408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3.674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80822508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0.854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1.055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1.311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1.699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2.045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2.462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2.756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3.396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3.659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35859801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2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0.683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0.854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1.055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1.310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1.697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2.042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2.457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2.750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3.385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3.646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7780" marT="5715" marB="3810" anchor="ctr"/>
                </a:tc>
                <a:extLst>
                  <a:ext uri="{0D108BD9-81ED-4DB2-BD59-A6C34878D82A}">
                    <a16:rowId xmlns:a16="http://schemas.microsoft.com/office/drawing/2014/main" val="213076278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46717" y="357629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latin typeface="Bahnschrift" panose="020B0502040204020203" pitchFamily="34" charset="0"/>
                <a:cs typeface="Arial" panose="020B0604020202020204" pitchFamily="34" charset="0"/>
              </a:rPr>
              <a:t>t</a:t>
            </a:r>
            <a:r>
              <a:rPr lang="en-GB" sz="2400" dirty="0">
                <a:latin typeface="Bahnschrift" panose="020B0502040204020203" pitchFamily="34" charset="0"/>
                <a:cs typeface="Arial" panose="020B0604020202020204" pitchFamily="34" charset="0"/>
              </a:rPr>
              <a:t>-table</a:t>
            </a:r>
            <a:endParaRPr lang="en-US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Nikolai Schuler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67890-E275-42EE-A66E-C2BBD11DC10B}"/>
              </a:ext>
            </a:extLst>
          </p:cNvPr>
          <p:cNvSpPr/>
          <p:nvPr/>
        </p:nvSpPr>
        <p:spPr>
          <a:xfrm>
            <a:off x="290849" y="470163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+mj-lt"/>
              </a:rPr>
              <a:t>df</a:t>
            </a:r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AD742A-EE75-4351-9DD9-7E99A57C5952}"/>
              </a:ext>
            </a:extLst>
          </p:cNvPr>
          <p:cNvSpPr/>
          <p:nvPr/>
        </p:nvSpPr>
        <p:spPr>
          <a:xfrm>
            <a:off x="2759334" y="894653"/>
            <a:ext cx="199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latin typeface="Bahnschrift" panose="020B0502040204020203" pitchFamily="34" charset="0"/>
              </a:rPr>
              <a:t>Significance level</a:t>
            </a:r>
            <a:endParaRPr lang="en-US" b="1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9BAC1D3-8F66-4E17-9AC6-AF174D0969A7}"/>
                  </a:ext>
                </a:extLst>
              </p:cNvPr>
              <p:cNvSpPr/>
              <p:nvPr/>
            </p:nvSpPr>
            <p:spPr>
              <a:xfrm>
                <a:off x="651207" y="9070736"/>
                <a:ext cx="6351867" cy="609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1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GB" b="1" i="0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b="1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1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b="1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b="1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b="1" dirty="0">
                    <a:latin typeface="Bahnschrift" panose="020B0502040204020203" pitchFamily="34" charset="0"/>
                  </a:rPr>
                  <a:t> 			</a:t>
                </a:r>
                <a:r>
                  <a:rPr lang="en-US" sz="1600" i="1" dirty="0">
                    <a:latin typeface="Bahnschrift" panose="020B0502040204020203" pitchFamily="34" charset="0"/>
                  </a:rPr>
                  <a:t>t-score</a:t>
                </a:r>
                <a:r>
                  <a:rPr lang="en-US" sz="1400" b="1" dirty="0">
                    <a:latin typeface="Bahnschrift" panose="020B0502040204020203" pitchFamily="34" charset="0"/>
                  </a:rPr>
                  <a:t>	 </a:t>
                </a:r>
                <a:r>
                  <a:rPr lang="en-US" sz="1400" dirty="0">
                    <a:latin typeface="Bahnschrift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1400" b="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1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Bahnschrift" panose="020B0502040204020203" pitchFamily="34" charset="0"/>
                  </a:rPr>
                  <a:t>is the sample standard deviation </a:t>
                </a:r>
                <a:endParaRPr lang="en-US" dirty="0">
                  <a:latin typeface="Bahnschrift" panose="020B0502040204020203" pitchFamily="34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9BAC1D3-8F66-4E17-9AC6-AF174D096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07" y="9070736"/>
                <a:ext cx="6351867" cy="6093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CC121-4DC7-45C0-B169-483F0F5C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2B73-5B05-4472-A26B-8105E551DE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024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353E4DE-2C9F-4EF1-81DB-2BF8EC1711CD}"/>
</file>

<file path=customXml/itemProps2.xml><?xml version="1.0" encoding="utf-8"?>
<ds:datastoreItem xmlns:ds="http://schemas.openxmlformats.org/officeDocument/2006/customXml" ds:itemID="{4BC0C1D3-D1BE-427A-868F-1026B0758A71}"/>
</file>

<file path=customXml/itemProps3.xml><?xml version="1.0" encoding="utf-8"?>
<ds:datastoreItem xmlns:ds="http://schemas.openxmlformats.org/officeDocument/2006/customXml" ds:itemID="{706BEAE1-225C-4D22-80F6-FCAACB49AF3C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9895</Words>
  <Application>Microsoft Office PowerPoint</Application>
  <PresentationFormat>Custom</PresentationFormat>
  <Paragraphs>9156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Bahnschrift</vt:lpstr>
      <vt:lpstr>Bahnschrift Light Condensed</vt:lpstr>
      <vt:lpstr>Bahnschrift SemiBold</vt:lpstr>
      <vt:lpstr>Calibri</vt:lpstr>
      <vt:lpstr>Calibri Light</vt:lpstr>
      <vt:lpstr>Cambria</vt:lpstr>
      <vt:lpstr>Cambria Math</vt:lpstr>
      <vt:lpstr>Poor Richard</vt:lpstr>
      <vt:lpstr>Times New Roman</vt:lpstr>
      <vt:lpstr>Retrospect</vt:lpstr>
      <vt:lpstr>Statistics Formulas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Yasir</dc:creator>
  <cp:lastModifiedBy>Niko Schuler</cp:lastModifiedBy>
  <cp:revision>109</cp:revision>
  <dcterms:created xsi:type="dcterms:W3CDTF">2020-11-10T11:10:38Z</dcterms:created>
  <dcterms:modified xsi:type="dcterms:W3CDTF">2020-11-14T15:55:37Z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