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Inheritance, Part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234059"/>
          </a:xfrm>
        </p:spPr>
        <p:txBody>
          <a:bodyPr>
            <a:normAutofit/>
          </a:bodyPr>
          <a:lstStyle/>
          <a:p>
            <a:r>
              <a:rPr lang="en-US" b="1" dirty="0"/>
              <a:t>The Three Primary Principles of OOP, revisited</a:t>
            </a:r>
          </a:p>
          <a:p>
            <a:pPr lvl="1"/>
            <a:r>
              <a:rPr lang="en-US" dirty="0"/>
              <a:t>Encapsulation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/>
              <a:t>Polymorphism</a:t>
            </a:r>
          </a:p>
          <a:p>
            <a:r>
              <a:rPr lang="en-US" dirty="0"/>
              <a:t>Inheritance</a:t>
            </a:r>
          </a:p>
          <a:p>
            <a:pPr lvl="1"/>
            <a:r>
              <a:rPr lang="en-US" dirty="0"/>
              <a:t>A form of software reuse</a:t>
            </a:r>
          </a:p>
          <a:p>
            <a:pPr lvl="1"/>
            <a:r>
              <a:rPr lang="en-US" dirty="0"/>
              <a:t>Methods and data are inherited from a </a:t>
            </a:r>
            <a:r>
              <a:rPr lang="en-US" b="1" dirty="0"/>
              <a:t>base class</a:t>
            </a:r>
            <a:r>
              <a:rPr lang="en-US" dirty="0"/>
              <a:t> by</a:t>
            </a:r>
            <a:br>
              <a:rPr lang="en-US" dirty="0"/>
            </a:br>
            <a:r>
              <a:rPr lang="en-US" b="1" dirty="0"/>
              <a:t>derived class(es)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Inheritance, Part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234059"/>
          </a:xfrm>
        </p:spPr>
        <p:txBody>
          <a:bodyPr>
            <a:normAutofit/>
          </a:bodyPr>
          <a:lstStyle/>
          <a:p>
            <a:r>
              <a:rPr lang="en-US" b="1" dirty="0"/>
              <a:t>The protected access specifier</a:t>
            </a:r>
          </a:p>
          <a:p>
            <a:pPr lvl="1"/>
            <a:r>
              <a:rPr lang="en-US" dirty="0"/>
              <a:t>In between public and private</a:t>
            </a:r>
          </a:p>
          <a:p>
            <a:pPr lvl="1"/>
            <a:r>
              <a:rPr lang="en-US" dirty="0"/>
              <a:t>A derived class has access to the protected members of</a:t>
            </a:r>
            <a:br>
              <a:rPr lang="en-US" dirty="0"/>
            </a:br>
            <a:r>
              <a:rPr lang="en-US" dirty="0"/>
              <a:t>a base class</a:t>
            </a:r>
          </a:p>
          <a:p>
            <a:pPr lvl="2"/>
            <a:r>
              <a:rPr lang="en-US" dirty="0"/>
              <a:t>Just like they </a:t>
            </a:r>
            <a:r>
              <a:rPr lang="en-US"/>
              <a:t>were public</a:t>
            </a:r>
            <a:endParaRPr lang="en-US" dirty="0"/>
          </a:p>
          <a:p>
            <a:pPr lvl="1"/>
            <a:r>
              <a:rPr lang="en-US" dirty="0"/>
              <a:t>Classes and functions outside the inheritance hierarchy</a:t>
            </a:r>
            <a:br>
              <a:rPr lang="en-US" dirty="0"/>
            </a:br>
            <a:r>
              <a:rPr lang="en-US" dirty="0"/>
              <a:t>have no access to protected members</a:t>
            </a:r>
          </a:p>
          <a:p>
            <a:pPr lvl="2"/>
            <a:r>
              <a:rPr lang="en-US" dirty="0"/>
              <a:t>Just like they were private</a:t>
            </a:r>
          </a:p>
          <a:p>
            <a:pPr lvl="1"/>
            <a:endParaRPr lang="en-US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59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Inheritance, Part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234059"/>
          </a:xfrm>
        </p:spPr>
        <p:txBody>
          <a:bodyPr>
            <a:normAutofit/>
          </a:bodyPr>
          <a:lstStyle/>
          <a:p>
            <a:r>
              <a:rPr lang="en-US" dirty="0"/>
              <a:t>General syntax: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class </a:t>
            </a:r>
            <a:r>
              <a:rPr lang="en-US" b="1" dirty="0" err="1">
                <a:latin typeface="Consolas" panose="020B0609020204030204" pitchFamily="49" charset="0"/>
              </a:rPr>
              <a:t>DerivedClass</a:t>
            </a:r>
            <a:r>
              <a:rPr lang="en-US" b="1" dirty="0">
                <a:latin typeface="Consolas" panose="020B0609020204030204" pitchFamily="49" charset="0"/>
              </a:rPr>
              <a:t> : public </a:t>
            </a:r>
            <a:r>
              <a:rPr lang="en-US" b="1" dirty="0" err="1">
                <a:latin typeface="Consolas" panose="020B0609020204030204" pitchFamily="49" charset="0"/>
              </a:rPr>
              <a:t>BaseClass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dirty="0"/>
              <a:t>Base class access specifiers: public, protected, private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5DC518C-7937-40B3-9021-08164B6DE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469156"/>
              </p:ext>
            </p:extLst>
          </p:nvPr>
        </p:nvGraphicFramePr>
        <p:xfrm>
          <a:off x="311358" y="3025583"/>
          <a:ext cx="9413213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9808">
                  <a:extLst>
                    <a:ext uri="{9D8B030D-6E8A-4147-A177-3AD203B41FA5}">
                      <a16:colId xmlns:a16="http://schemas.microsoft.com/office/drawing/2014/main" val="3151427249"/>
                    </a:ext>
                  </a:extLst>
                </a:gridCol>
                <a:gridCol w="1653502">
                  <a:extLst>
                    <a:ext uri="{9D8B030D-6E8A-4147-A177-3AD203B41FA5}">
                      <a16:colId xmlns:a16="http://schemas.microsoft.com/office/drawing/2014/main" val="2793081509"/>
                    </a:ext>
                  </a:extLst>
                </a:gridCol>
                <a:gridCol w="1691857">
                  <a:extLst>
                    <a:ext uri="{9D8B030D-6E8A-4147-A177-3AD203B41FA5}">
                      <a16:colId xmlns:a16="http://schemas.microsoft.com/office/drawing/2014/main" val="2472434409"/>
                    </a:ext>
                  </a:extLst>
                </a:gridCol>
                <a:gridCol w="1438046">
                  <a:extLst>
                    <a:ext uri="{9D8B030D-6E8A-4147-A177-3AD203B41FA5}">
                      <a16:colId xmlns:a16="http://schemas.microsoft.com/office/drawing/2014/main" val="14308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How are base class members inherited?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441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 of Inheritance (Base class access specifier)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Private members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Protected members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Public members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22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Inaccessible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Become private in derived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Become private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317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Inaccessible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Stay 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Become protected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104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Inaccessible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Stay 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Stay public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0917"/>
                  </a:ext>
                </a:extLst>
              </a:tr>
            </a:tbl>
          </a:graphicData>
        </a:graphic>
      </p:graphicFrame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7843F42F-06CC-4A21-9E18-DA12F0438C35}"/>
              </a:ext>
            </a:extLst>
          </p:cNvPr>
          <p:cNvSpPr/>
          <p:nvPr/>
        </p:nvSpPr>
        <p:spPr>
          <a:xfrm rot="18835956">
            <a:off x="5256926" y="563874"/>
            <a:ext cx="2263218" cy="1030514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Base class access specifier</a:t>
            </a:r>
          </a:p>
        </p:txBody>
      </p:sp>
    </p:spTree>
    <p:extLst>
      <p:ext uri="{BB962C8B-B14F-4D97-AF65-F5344CB8AC3E}">
        <p14:creationId xmlns:p14="http://schemas.microsoft.com/office/powerpoint/2010/main" val="1021971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BB8725E-1947-4E18-AE14-389DFF59A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838144"/>
              </p:ext>
            </p:extLst>
          </p:nvPr>
        </p:nvGraphicFramePr>
        <p:xfrm>
          <a:off x="3512611" y="1690688"/>
          <a:ext cx="5166778" cy="3291840"/>
        </p:xfrm>
        <a:graphic>
          <a:graphicData uri="http://schemas.openxmlformats.org/drawingml/2006/table">
            <a:tbl>
              <a:tblPr firstRow="1" firstCol="1" bandRow="1">
                <a:tableStyleId>{2A488322-F2BA-4B5B-9748-0D474271808F}</a:tableStyleId>
              </a:tblPr>
              <a:tblGrid>
                <a:gridCol w="5166778">
                  <a:extLst>
                    <a:ext uri="{9D8B030D-6E8A-4147-A177-3AD203B41FA5}">
                      <a16:colId xmlns:a16="http://schemas.microsoft.com/office/drawing/2014/main" val="1699207806"/>
                    </a:ext>
                  </a:extLst>
                </a:gridCol>
              </a:tblGrid>
              <a:tr h="27730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Animal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790362"/>
                  </a:ext>
                </a:extLst>
              </a:tr>
              <a:tr h="64168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name : string</a:t>
                      </a:r>
                      <a:b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weight : double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14534"/>
                  </a:ext>
                </a:extLst>
              </a:tr>
              <a:tr h="1640076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Animal(name : string, weight: double)</a:t>
                      </a:r>
                    </a:p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getName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: string</a:t>
                      </a:r>
                      <a:b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setName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(name : string) : void</a:t>
                      </a:r>
                      <a:b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getWeight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: double</a:t>
                      </a:r>
                      <a:b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setWeight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(weight : double) : void</a:t>
                      </a:r>
                      <a:b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makeNoise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: string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623866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Animal UML Class Diagram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32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BB8725E-1947-4E18-AE14-389DFF59A362}"/>
              </a:ext>
            </a:extLst>
          </p:cNvPr>
          <p:cNvGraphicFramePr>
            <a:graphicFrameLocks noGrp="1"/>
          </p:cNvGraphicFramePr>
          <p:nvPr/>
        </p:nvGraphicFramePr>
        <p:xfrm>
          <a:off x="5923468" y="1937438"/>
          <a:ext cx="3639050" cy="2559061"/>
        </p:xfrm>
        <a:graphic>
          <a:graphicData uri="http://schemas.openxmlformats.org/drawingml/2006/table">
            <a:tbl>
              <a:tblPr firstRow="1" firstCol="1" bandRow="1">
                <a:tableStyleId>{2A488322-F2BA-4B5B-9748-0D474271808F}</a:tableStyleId>
              </a:tblPr>
              <a:tblGrid>
                <a:gridCol w="3639050">
                  <a:extLst>
                    <a:ext uri="{9D8B030D-6E8A-4147-A177-3AD203B41FA5}">
                      <a16:colId xmlns:a16="http://schemas.microsoft.com/office/drawing/2014/main" val="1699207806"/>
                    </a:ext>
                  </a:extLst>
                </a:gridCol>
              </a:tblGrid>
              <a:tr h="27730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Animal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790362"/>
                  </a:ext>
                </a:extLst>
              </a:tr>
              <a:tr h="64168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name : string</a:t>
                      </a:r>
                      <a:b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weight : double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14534"/>
                  </a:ext>
                </a:extLst>
              </a:tr>
              <a:tr h="1640076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Animal(name : string, weight: double)</a:t>
                      </a:r>
                    </a:p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getName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: string</a:t>
                      </a:r>
                      <a:b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setName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(name : string) : void</a:t>
                      </a:r>
                      <a:b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getWeight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: double</a:t>
                      </a:r>
                      <a:b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setWeight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(weight : double) : void</a:t>
                      </a:r>
                      <a:b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makeNoise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: string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623866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/>
              <a:t>AnimalFun</a:t>
            </a:r>
            <a:r>
              <a:rPr lang="en-US" sz="4800" b="1" dirty="0"/>
              <a:t> Project Starting Challenge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234059"/>
          </a:xfrm>
        </p:spPr>
        <p:txBody>
          <a:bodyPr>
            <a:normAutofit/>
          </a:bodyPr>
          <a:lstStyle/>
          <a:p>
            <a:r>
              <a:rPr lang="en-US" dirty="0"/>
              <a:t>Create a project called </a:t>
            </a:r>
            <a:r>
              <a:rPr lang="en-US" b="1" dirty="0" err="1"/>
              <a:t>AnimalFun</a:t>
            </a:r>
            <a:endParaRPr lang="en-US" b="1" dirty="0"/>
          </a:p>
          <a:p>
            <a:r>
              <a:rPr lang="en-US" dirty="0"/>
              <a:t>Create an </a:t>
            </a:r>
            <a:r>
              <a:rPr lang="en-US" b="1" dirty="0"/>
              <a:t>Animal </a:t>
            </a:r>
            <a:r>
              <a:rPr lang="en-US" dirty="0"/>
              <a:t>class</a:t>
            </a:r>
          </a:p>
          <a:p>
            <a:pPr lvl="1"/>
            <a:r>
              <a:rPr lang="en-US" dirty="0" err="1"/>
              <a:t>Animal.h</a:t>
            </a:r>
            <a:endParaRPr lang="en-US" dirty="0"/>
          </a:p>
          <a:p>
            <a:pPr lvl="1"/>
            <a:r>
              <a:rPr lang="en-US" dirty="0"/>
              <a:t>Animal.cpp</a:t>
            </a:r>
          </a:p>
          <a:p>
            <a:r>
              <a:rPr lang="en-US" dirty="0"/>
              <a:t>Don’t forget to test your class in </a:t>
            </a:r>
            <a:br>
              <a:rPr lang="en-US" dirty="0"/>
            </a:br>
            <a:r>
              <a:rPr lang="en-US" dirty="0"/>
              <a:t>main.cpp!</a:t>
            </a:r>
          </a:p>
          <a:p>
            <a:r>
              <a:rPr lang="en-US" dirty="0" err="1"/>
              <a:t>makeNoise</a:t>
            </a:r>
            <a:r>
              <a:rPr lang="en-US" dirty="0"/>
              <a:t> returns “unknown”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7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313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Inheritance, Part 1</vt:lpstr>
      <vt:lpstr>Inheritance, Part 1</vt:lpstr>
      <vt:lpstr>Inheritance, Part 1</vt:lpstr>
      <vt:lpstr>Animal UML Class Diagram</vt:lpstr>
      <vt:lpstr>AnimalFun Project Starting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77</cp:revision>
  <dcterms:created xsi:type="dcterms:W3CDTF">2020-02-17T02:44:21Z</dcterms:created>
  <dcterms:modified xsi:type="dcterms:W3CDTF">2020-06-21T03:22:21Z</dcterms:modified>
</cp:coreProperties>
</file>