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10-01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Derived Cat Class</a:t>
            </a:r>
          </a:p>
          <a:p>
            <a:pPr lvl="1"/>
            <a:endParaRPr lang="en-US" dirty="0"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D3986A-6A90-4D12-B390-7076028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81" y="80963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13FE40-D3BB-467F-A67B-AE73AAFB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65126"/>
              </p:ext>
            </p:extLst>
          </p:nvPr>
        </p:nvGraphicFramePr>
        <p:xfrm>
          <a:off x="6770756" y="249155"/>
          <a:ext cx="3019196" cy="2682240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3019196">
                  <a:extLst>
                    <a:ext uri="{9D8B030D-6E8A-4147-A177-3AD203B41FA5}">
                      <a16:colId xmlns:a16="http://schemas.microsoft.com/office/drawing/2014/main" val="1699207806"/>
                    </a:ext>
                  </a:extLst>
                </a:gridCol>
              </a:tblGrid>
              <a:tr h="19820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90362"/>
                  </a:ext>
                </a:extLst>
              </a:tr>
              <a:tr h="45866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 : string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weight : 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14534"/>
                  </a:ext>
                </a:extLst>
              </a:tr>
              <a:tr h="117229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Animal(name : string, weight: double)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(name : string) : void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getWeight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double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setWeight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(weight : double) : void</a:t>
                      </a:r>
                      <a:b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makeNoise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238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3D8A94-93C0-4762-A80A-D4D087692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89068"/>
              </p:ext>
            </p:extLst>
          </p:nvPr>
        </p:nvGraphicFramePr>
        <p:xfrm>
          <a:off x="6770756" y="4117386"/>
          <a:ext cx="3019196" cy="1237215"/>
        </p:xfrm>
        <a:graphic>
          <a:graphicData uri="http://schemas.openxmlformats.org/drawingml/2006/table">
            <a:tbl>
              <a:tblPr firstRow="1" firstCol="1" bandRow="1">
                <a:tableStyleId>{2A488322-F2BA-4B5B-9748-0D474271808F}</a:tableStyleId>
              </a:tblPr>
              <a:tblGrid>
                <a:gridCol w="3019196">
                  <a:extLst>
                    <a:ext uri="{9D8B030D-6E8A-4147-A177-3AD203B41FA5}">
                      <a16:colId xmlns:a16="http://schemas.microsoft.com/office/drawing/2014/main" val="1699207806"/>
                    </a:ext>
                  </a:extLst>
                </a:gridCol>
              </a:tblGrid>
              <a:tr h="19820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90362"/>
                  </a:ext>
                </a:extLst>
              </a:tr>
              <a:tr h="22832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14534"/>
                  </a:ext>
                </a:extLst>
              </a:tr>
              <a:tr h="74953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Cat(name : string, weight : double)</a:t>
                      </a:r>
                    </a:p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6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chaseMouse</a:t>
                      </a: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62386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F3CC2F0-0D6D-4F5C-BF6D-3D6066084CEA}"/>
              </a:ext>
            </a:extLst>
          </p:cNvPr>
          <p:cNvGrpSpPr/>
          <p:nvPr/>
        </p:nvGrpSpPr>
        <p:grpSpPr>
          <a:xfrm>
            <a:off x="8148838" y="2961864"/>
            <a:ext cx="263032" cy="1155522"/>
            <a:chOff x="7106349" y="2804407"/>
            <a:chExt cx="317034" cy="126313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328098-AD1A-4FB8-B390-3EEA4DAD8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866" y="2818701"/>
              <a:ext cx="0" cy="12488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AA7CE85-0E4B-4A08-8D84-818550B1545C}"/>
                </a:ext>
              </a:extLst>
            </p:cNvPr>
            <p:cNvSpPr/>
            <p:nvPr/>
          </p:nvSpPr>
          <p:spPr>
            <a:xfrm>
              <a:off x="7106349" y="2804407"/>
              <a:ext cx="317034" cy="2404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92"/>
            <a:ext cx="10515600" cy="602951"/>
          </a:xfrm>
        </p:spPr>
        <p:txBody>
          <a:bodyPr>
            <a:normAutofit/>
          </a:bodyPr>
          <a:lstStyle/>
          <a:p>
            <a:r>
              <a:rPr lang="en-US" sz="3600" b="1" dirty="0"/>
              <a:t>Project 10-01:  Derived Cat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3" y="787543"/>
            <a:ext cx="11093741" cy="52515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Continue with our earlier project, </a:t>
            </a:r>
            <a:br>
              <a:rPr lang="en-US" dirty="0"/>
            </a:br>
            <a:r>
              <a:rPr lang="en-US" b="1" dirty="0" err="1"/>
              <a:t>AnimalFun</a:t>
            </a:r>
            <a:endParaRPr lang="en-US" b="1" dirty="0"/>
          </a:p>
          <a:p>
            <a:pPr lvl="1"/>
            <a:r>
              <a:rPr lang="en-US" dirty="0"/>
              <a:t>No additional fields needed</a:t>
            </a:r>
          </a:p>
          <a:p>
            <a:pPr lvl="1"/>
            <a:r>
              <a:rPr lang="en-US" dirty="0"/>
              <a:t>Implement </a:t>
            </a:r>
            <a:r>
              <a:rPr lang="en-US" b="1" dirty="0" err="1"/>
              <a:t>makeNoise</a:t>
            </a:r>
            <a:r>
              <a:rPr lang="en-US" b="1" dirty="0"/>
              <a:t>()</a:t>
            </a:r>
            <a:endParaRPr lang="en-US" dirty="0"/>
          </a:p>
          <a:p>
            <a:pPr lvl="2"/>
            <a:r>
              <a:rPr lang="en-US" dirty="0"/>
              <a:t>Return </a:t>
            </a:r>
            <a:r>
              <a:rPr lang="en-US" b="1" dirty="0"/>
              <a:t>“Meow!” </a:t>
            </a:r>
          </a:p>
          <a:p>
            <a:pPr lvl="1"/>
            <a:r>
              <a:rPr lang="en-US" dirty="0"/>
              <a:t>Implement </a:t>
            </a:r>
            <a:r>
              <a:rPr lang="en-US" b="1" dirty="0"/>
              <a:t>eat()</a:t>
            </a:r>
          </a:p>
          <a:p>
            <a:pPr lvl="2"/>
            <a:r>
              <a:rPr lang="en-US" dirty="0"/>
              <a:t>Return </a:t>
            </a:r>
            <a:r>
              <a:rPr lang="en-US" b="1" dirty="0"/>
              <a:t>“Tasty kitty food!”</a:t>
            </a:r>
          </a:p>
          <a:p>
            <a:pPr lvl="1"/>
            <a:r>
              <a:rPr lang="en-US" dirty="0"/>
              <a:t>One additional method (besides constructor):</a:t>
            </a:r>
            <a:br>
              <a:rPr lang="en-US" dirty="0"/>
            </a:br>
            <a:r>
              <a:rPr lang="en-US" b="1" dirty="0"/>
              <a:t> </a:t>
            </a:r>
            <a:r>
              <a:rPr lang="en-US" b="1" dirty="0" err="1"/>
              <a:t>chaseMouse</a:t>
            </a:r>
            <a:r>
              <a:rPr lang="en-US" b="1" dirty="0"/>
              <a:t>()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 err="1"/>
              <a:t>chaseMouse</a:t>
            </a:r>
            <a:r>
              <a:rPr lang="en-US" b="1" dirty="0"/>
              <a:t> </a:t>
            </a:r>
            <a:r>
              <a:rPr lang="en-US" dirty="0"/>
              <a:t>method will directly</a:t>
            </a:r>
            <a:br>
              <a:rPr lang="en-US" dirty="0"/>
            </a:br>
            <a:r>
              <a:rPr lang="en-US" dirty="0"/>
              <a:t>print </a:t>
            </a:r>
            <a:r>
              <a:rPr lang="en-US" b="1" dirty="0"/>
              <a:t>“I’m chasing a mouse!” </a:t>
            </a:r>
            <a:r>
              <a:rPr lang="en-US" dirty="0"/>
              <a:t>to the</a:t>
            </a:r>
            <a:br>
              <a:rPr lang="en-US" dirty="0"/>
            </a:br>
            <a:r>
              <a:rPr lang="en-US" dirty="0"/>
              <a:t>console</a:t>
            </a:r>
          </a:p>
          <a:p>
            <a:pPr lvl="1"/>
            <a:r>
              <a:rPr lang="en-US" dirty="0"/>
              <a:t>Test the </a:t>
            </a:r>
            <a:r>
              <a:rPr lang="en-US" b="1" dirty="0"/>
              <a:t>Cat object </a:t>
            </a:r>
            <a:r>
              <a:rPr lang="en-US" dirty="0"/>
              <a:t>with a </a:t>
            </a:r>
            <a:r>
              <a:rPr lang="en-US" b="1" dirty="0"/>
              <a:t>polymorphic</a:t>
            </a:r>
            <a:br>
              <a:rPr lang="en-US" b="1" dirty="0"/>
            </a:br>
            <a:r>
              <a:rPr lang="en-US" b="1" dirty="0"/>
              <a:t>reference</a:t>
            </a:r>
          </a:p>
          <a:p>
            <a:pPr lvl="2"/>
            <a:r>
              <a:rPr lang="en-US" b="1" dirty="0">
                <a:solidFill>
                  <a:srgbClr val="FFC000"/>
                </a:solidFill>
              </a:rPr>
              <a:t>Hint: </a:t>
            </a:r>
            <a:r>
              <a:rPr lang="en-US" dirty="0">
                <a:solidFill>
                  <a:srgbClr val="FFC000"/>
                </a:solidFill>
              </a:rPr>
              <a:t>Animal pointer, Cat object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AC8AC8-495D-4BB7-BDB1-5F5418DD39F4}"/>
              </a:ext>
            </a:extLst>
          </p:cNvPr>
          <p:cNvSpPr txBox="1"/>
          <p:nvPr/>
        </p:nvSpPr>
        <p:spPr>
          <a:xfrm>
            <a:off x="4278386" y="5828521"/>
            <a:ext cx="561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Big Hint:  ((Cat*)</a:t>
            </a:r>
            <a:r>
              <a:rPr lang="en-US" sz="2400" b="1" dirty="0" err="1">
                <a:solidFill>
                  <a:srgbClr val="FFC000"/>
                </a:solidFill>
              </a:rPr>
              <a:t>catPtr</a:t>
            </a:r>
            <a:r>
              <a:rPr lang="en-US" sz="2400" b="1" dirty="0">
                <a:solidFill>
                  <a:srgbClr val="FFC000"/>
                </a:solidFill>
              </a:rPr>
              <a:t>)-&gt;</a:t>
            </a:r>
            <a:r>
              <a:rPr lang="en-US" sz="2400" b="1" dirty="0" err="1">
                <a:solidFill>
                  <a:srgbClr val="FFC000"/>
                </a:solidFill>
              </a:rPr>
              <a:t>chaseMouse</a:t>
            </a:r>
            <a:r>
              <a:rPr lang="en-US" sz="2400" b="1" dirty="0">
                <a:solidFill>
                  <a:srgbClr val="FFC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83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168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10-01</vt:lpstr>
      <vt:lpstr>Project 10-01:  Derived Cat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76</cp:revision>
  <dcterms:created xsi:type="dcterms:W3CDTF">2020-02-17T02:44:21Z</dcterms:created>
  <dcterms:modified xsi:type="dcterms:W3CDTF">2020-06-22T02:35:09Z</dcterms:modified>
</cp:coreProperties>
</file>