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STL (Part 1)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b="1" dirty="0"/>
              <a:t>The Standard Template Library</a:t>
            </a:r>
          </a:p>
          <a:p>
            <a:pPr lvl="1"/>
            <a:r>
              <a:rPr lang="en-US" dirty="0"/>
              <a:t>Also sometimes just called the C++ Standard Library</a:t>
            </a:r>
          </a:p>
          <a:p>
            <a:r>
              <a:rPr lang="en-US" dirty="0"/>
              <a:t>Three broad categories of data and functionality:</a:t>
            </a:r>
          </a:p>
          <a:p>
            <a:pPr lvl="1"/>
            <a:r>
              <a:rPr lang="en-US" dirty="0"/>
              <a:t>Containers</a:t>
            </a:r>
          </a:p>
          <a:p>
            <a:pPr lvl="2"/>
            <a:r>
              <a:rPr lang="en-US" dirty="0"/>
              <a:t>For storage and organization of data</a:t>
            </a:r>
          </a:p>
          <a:p>
            <a:pPr lvl="2"/>
            <a:r>
              <a:rPr lang="en-US" dirty="0"/>
              <a:t>Majority of these are </a:t>
            </a:r>
            <a:r>
              <a:rPr lang="en-US" b="1" dirty="0"/>
              <a:t>sequence containers</a:t>
            </a:r>
            <a:r>
              <a:rPr lang="en-US" dirty="0"/>
              <a:t> or </a:t>
            </a:r>
            <a:r>
              <a:rPr lang="en-US" b="1" dirty="0"/>
              <a:t>associative containers</a:t>
            </a:r>
            <a:endParaRPr lang="en-US" dirty="0"/>
          </a:p>
          <a:p>
            <a:pPr lvl="1"/>
            <a:r>
              <a:rPr lang="en-US" dirty="0"/>
              <a:t>Iterators</a:t>
            </a:r>
          </a:p>
          <a:p>
            <a:pPr lvl="2"/>
            <a:r>
              <a:rPr lang="en-US" dirty="0"/>
              <a:t>Help move through the containers and find elements</a:t>
            </a:r>
          </a:p>
          <a:p>
            <a:pPr lvl="1"/>
            <a:r>
              <a:rPr lang="en-US" dirty="0"/>
              <a:t>Algorithms</a:t>
            </a:r>
          </a:p>
          <a:p>
            <a:pPr lvl="2"/>
            <a:r>
              <a:rPr lang="en-US" dirty="0"/>
              <a:t>Function templates – a wide variety to perform operations on the containers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6" y="150445"/>
            <a:ext cx="10515600" cy="685268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STL Containers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39E4D6-5F78-443A-9B8B-A5DDFACD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77859"/>
              </p:ext>
            </p:extLst>
          </p:nvPr>
        </p:nvGraphicFramePr>
        <p:xfrm>
          <a:off x="591706" y="1351785"/>
          <a:ext cx="4878086" cy="2560320"/>
        </p:xfrm>
        <a:graphic>
          <a:graphicData uri="http://schemas.openxmlformats.org/drawingml/2006/table">
            <a:tbl>
              <a:tblPr firstRow="1" firstCol="1" bandRow="1" bandCol="1">
                <a:tableStyleId>{FABFCF23-3B69-468F-B69F-88F6DE6A72F2}</a:tableStyleId>
              </a:tblPr>
              <a:tblGrid>
                <a:gridCol w="940181">
                  <a:extLst>
                    <a:ext uri="{9D8B030D-6E8A-4147-A177-3AD203B41FA5}">
                      <a16:colId xmlns:a16="http://schemas.microsoft.com/office/drawing/2014/main" val="3914561266"/>
                    </a:ext>
                  </a:extLst>
                </a:gridCol>
                <a:gridCol w="1067499">
                  <a:extLst>
                    <a:ext uri="{9D8B030D-6E8A-4147-A177-3AD203B41FA5}">
                      <a16:colId xmlns:a16="http://schemas.microsoft.com/office/drawing/2014/main" val="301877004"/>
                    </a:ext>
                  </a:extLst>
                </a:gridCol>
                <a:gridCol w="2870406">
                  <a:extLst>
                    <a:ext uri="{9D8B030D-6E8A-4147-A177-3AD203B41FA5}">
                      <a16:colId xmlns:a16="http://schemas.microsoft.com/office/drawing/2014/main" val="2051867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Header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2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array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&lt;array&gt;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Fixed-size data structure, similar to built-in array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2019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vector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&lt;vector&gt;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Expandable array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1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deque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&lt;deque&gt;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Pronounced “deck”.  Double-ended queue.  Like a vector, but elements are intended to be added and removed from the front and the back.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0602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forward_list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&lt;forward_list&gt;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singly linked list.  Data can be removed or inserted anywhere in the data structure.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777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&lt;list&gt;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 doubly-linked list.  Similar to </a:t>
                      </a:r>
                      <a:r>
                        <a:rPr lang="en-US" sz="1200" dirty="0" err="1">
                          <a:effectLst/>
                        </a:rPr>
                        <a:t>forward_list</a:t>
                      </a:r>
                      <a:r>
                        <a:rPr lang="en-US" sz="1200" dirty="0">
                          <a:effectLst/>
                        </a:rPr>
                        <a:t>, but takes up more memory per element</a:t>
                      </a:r>
                      <a:r>
                        <a:rPr lang="en-US" sz="1200">
                          <a:effectLst/>
                        </a:rPr>
                        <a:t>, while allowing </a:t>
                      </a:r>
                      <a:r>
                        <a:rPr lang="en-US" sz="1200" dirty="0">
                          <a:effectLst/>
                        </a:rPr>
                        <a:t>quicker access of some elements, and easier iteration.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1419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50DA16-A848-448B-BD0D-FEB71D24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01023"/>
              </p:ext>
            </p:extLst>
          </p:nvPr>
        </p:nvGraphicFramePr>
        <p:xfrm>
          <a:off x="6251327" y="373469"/>
          <a:ext cx="5572257" cy="2194560"/>
        </p:xfrm>
        <a:graphic>
          <a:graphicData uri="http://schemas.openxmlformats.org/drawingml/2006/table">
            <a:tbl>
              <a:tblPr firstRow="1" firstCol="1" bandRow="1" bandCol="1">
                <a:tableStyleId>{10A1B5D5-9B99-4C35-A422-299274C87663}</a:tableStyleId>
              </a:tblPr>
              <a:tblGrid>
                <a:gridCol w="1533779">
                  <a:extLst>
                    <a:ext uri="{9D8B030D-6E8A-4147-A177-3AD203B41FA5}">
                      <a16:colId xmlns:a16="http://schemas.microsoft.com/office/drawing/2014/main" val="3417728794"/>
                    </a:ext>
                  </a:extLst>
                </a:gridCol>
                <a:gridCol w="1326833">
                  <a:extLst>
                    <a:ext uri="{9D8B030D-6E8A-4147-A177-3AD203B41FA5}">
                      <a16:colId xmlns:a16="http://schemas.microsoft.com/office/drawing/2014/main" val="2816316053"/>
                    </a:ext>
                  </a:extLst>
                </a:gridCol>
                <a:gridCol w="2711645">
                  <a:extLst>
                    <a:ext uri="{9D8B030D-6E8A-4147-A177-3AD203B41FA5}">
                      <a16:colId xmlns:a16="http://schemas.microsoft.com/office/drawing/2014/main" val="2558556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Header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0314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&lt;map&gt;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Known as a dictionary in some languages.  Maps keys to elements (key, value pairs).  Duplicates not allowed.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982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multimap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&lt;map&gt;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Same as map but allows duplicates.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50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&lt;set&gt;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Stores a sorted set of values.  Duplicates not allowed.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348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multiset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&lt;set&gt;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Same as set but allows duplicates.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7097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unordered_set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&lt;unordered_set&gt;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Same as set but not sorted.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26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unordered_multiset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&lt;unordered_set&gt;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Same as multiset but not sorted.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298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unordered_map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&lt;unordered_map&gt;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Same as map but not sorted.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16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unordered_multimap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&lt;unordered_map&gt;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Same as multimap but not sorted.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3224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7517C0-1F5D-4C7B-9E65-4ACE6CE78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74170"/>
              </p:ext>
            </p:extLst>
          </p:nvPr>
        </p:nvGraphicFramePr>
        <p:xfrm>
          <a:off x="2807459" y="4213497"/>
          <a:ext cx="6111875" cy="1463040"/>
        </p:xfrm>
        <a:graphic>
          <a:graphicData uri="http://schemas.openxmlformats.org/drawingml/2006/table">
            <a:tbl>
              <a:tblPr firstRow="1" firstCol="1" bandRow="1" bandCol="1">
                <a:tableStyleId>{1E171933-4619-4E11-9A3F-F7608DF75F80}</a:tableStyleId>
              </a:tblPr>
              <a:tblGrid>
                <a:gridCol w="1969770">
                  <a:extLst>
                    <a:ext uri="{9D8B030D-6E8A-4147-A177-3AD203B41FA5}">
                      <a16:colId xmlns:a16="http://schemas.microsoft.com/office/drawing/2014/main" val="3022016367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1574090448"/>
                    </a:ext>
                  </a:extLst>
                </a:gridCol>
                <a:gridCol w="3298190">
                  <a:extLst>
                    <a:ext uri="{9D8B030D-6E8A-4147-A177-3AD203B41FA5}">
                      <a16:colId xmlns:a16="http://schemas.microsoft.com/office/drawing/2014/main" val="381297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Header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80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&lt;stack&gt;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Used to adapt containers, such as the deque to provide last-in, first-out (LIFO) access.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3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queue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&lt;queue&gt;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Pronounced “Q” or “Cue”.  Adapts the deque to provide first-in, first-out (FIFO) access.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497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priority_queue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&lt;queue&gt;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Adapts the vector by default.  Like a queue, but retrieves the element with the greatest value, always.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6645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1A239E-C5FE-4D10-A186-D90EBE429F7F}"/>
              </a:ext>
            </a:extLst>
          </p:cNvPr>
          <p:cNvSpPr txBox="1"/>
          <p:nvPr/>
        </p:nvSpPr>
        <p:spPr>
          <a:xfrm rot="16200000">
            <a:off x="-161549" y="236640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Sequence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49C1C-CE83-4C9D-9DBE-1456345F66AA}"/>
              </a:ext>
            </a:extLst>
          </p:cNvPr>
          <p:cNvSpPr txBox="1"/>
          <p:nvPr/>
        </p:nvSpPr>
        <p:spPr>
          <a:xfrm rot="16200000">
            <a:off x="5421641" y="1286082"/>
            <a:ext cx="12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Associative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962D0-096C-4207-977F-8E26308711D9}"/>
              </a:ext>
            </a:extLst>
          </p:cNvPr>
          <p:cNvSpPr txBox="1"/>
          <p:nvPr/>
        </p:nvSpPr>
        <p:spPr>
          <a:xfrm rot="16200000">
            <a:off x="1992822" y="4760350"/>
            <a:ext cx="10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Adapters</a:t>
            </a:r>
          </a:p>
        </p:txBody>
      </p:sp>
    </p:spTree>
    <p:extLst>
      <p:ext uri="{BB962C8B-B14F-4D97-AF65-F5344CB8AC3E}">
        <p14:creationId xmlns:p14="http://schemas.microsoft.com/office/powerpoint/2010/main" val="216218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Challenge:  Queue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project named </a:t>
            </a:r>
            <a:r>
              <a:rPr lang="en-US" b="1" dirty="0" err="1"/>
              <a:t>QueueProject</a:t>
            </a:r>
            <a:endParaRPr lang="en-US" b="1" dirty="0"/>
          </a:p>
          <a:p>
            <a:pPr lvl="1"/>
            <a:r>
              <a:rPr lang="en-US"/>
              <a:t>Use the </a:t>
            </a:r>
            <a:r>
              <a:rPr lang="en-US" b="1"/>
              <a:t>&lt;queue&gt; </a:t>
            </a:r>
            <a:r>
              <a:rPr lang="en-US"/>
              <a:t>library</a:t>
            </a:r>
            <a:endParaRPr lang="en-US" dirty="0"/>
          </a:p>
          <a:p>
            <a:pPr lvl="1"/>
            <a:r>
              <a:rPr lang="en-US" dirty="0"/>
              <a:t>Queues are first-in, first-out (</a:t>
            </a:r>
            <a:r>
              <a:rPr lang="en-US" b="1" dirty="0"/>
              <a:t>FIFO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Standing in “line” (queue) at a bank or cafeteria is well-known to us</a:t>
            </a:r>
          </a:p>
          <a:p>
            <a:pPr lvl="1"/>
            <a:r>
              <a:rPr lang="en-US" dirty="0"/>
              <a:t>Like stacks, queues are used extensively in computer science</a:t>
            </a:r>
            <a:br>
              <a:rPr lang="en-US" dirty="0"/>
            </a:br>
            <a:r>
              <a:rPr lang="en-US" dirty="0"/>
              <a:t>and software engineering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push</a:t>
            </a:r>
            <a:r>
              <a:rPr lang="en-US" dirty="0"/>
              <a:t> and </a:t>
            </a:r>
            <a:r>
              <a:rPr lang="en-US" b="1" dirty="0"/>
              <a:t>pop</a:t>
            </a:r>
            <a:r>
              <a:rPr lang="en-US" dirty="0"/>
              <a:t> methods for adding and removing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front </a:t>
            </a:r>
            <a:r>
              <a:rPr lang="en-US" dirty="0"/>
              <a:t>to obtain the next element to deque from the queue</a:t>
            </a:r>
          </a:p>
          <a:p>
            <a:r>
              <a:rPr lang="en-US" dirty="0"/>
              <a:t>You must:</a:t>
            </a:r>
          </a:p>
          <a:p>
            <a:pPr lvl="1"/>
            <a:r>
              <a:rPr lang="en-US" dirty="0"/>
              <a:t>Enqueue (using push):  John, Sally, Bob, Sam, Ali, and Karen</a:t>
            </a:r>
          </a:p>
          <a:p>
            <a:pPr lvl="1"/>
            <a:r>
              <a:rPr lang="en-US" dirty="0"/>
              <a:t>Print and remove them until the queue is empty </a:t>
            </a:r>
            <a:br>
              <a:rPr lang="en-US" dirty="0"/>
            </a:br>
            <a:r>
              <a:rPr lang="en-US" dirty="0"/>
              <a:t>(Hint: use empty() method)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501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STL (Part 1)</vt:lpstr>
      <vt:lpstr>STL Containers</vt:lpstr>
      <vt:lpstr>Challenge:  Queue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105</cp:revision>
  <dcterms:created xsi:type="dcterms:W3CDTF">2020-02-17T02:44:21Z</dcterms:created>
  <dcterms:modified xsi:type="dcterms:W3CDTF">2020-06-26T21:56:25Z</dcterms:modified>
</cp:coreProperties>
</file>