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Recursion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We’ve seen how functions can call other functions</a:t>
            </a:r>
          </a:p>
          <a:p>
            <a:pPr lvl="1"/>
            <a:r>
              <a:rPr lang="en-US" dirty="0"/>
              <a:t>E.g., main can call one of our user-defined functions</a:t>
            </a:r>
          </a:p>
          <a:p>
            <a:r>
              <a:rPr lang="en-US" dirty="0"/>
              <a:t>When a function calls itself, this is called </a:t>
            </a:r>
            <a:r>
              <a:rPr lang="en-US" b="1" dirty="0"/>
              <a:t>recursion</a:t>
            </a:r>
            <a:endParaRPr lang="en-US" dirty="0"/>
          </a:p>
          <a:p>
            <a:r>
              <a:rPr lang="en-US" dirty="0"/>
              <a:t>Recursion requires each of the following:</a:t>
            </a:r>
          </a:p>
          <a:p>
            <a:pPr lvl="1"/>
            <a:r>
              <a:rPr lang="en-US" dirty="0"/>
              <a:t>At least one </a:t>
            </a:r>
            <a:r>
              <a:rPr lang="en-US" b="1" dirty="0"/>
              <a:t>base case </a:t>
            </a:r>
            <a:r>
              <a:rPr lang="en-US" dirty="0"/>
              <a:t>(no recursion in this case)</a:t>
            </a:r>
          </a:p>
          <a:p>
            <a:pPr lvl="1"/>
            <a:r>
              <a:rPr lang="en-US" dirty="0"/>
              <a:t>At least one </a:t>
            </a:r>
            <a:r>
              <a:rPr lang="en-US" b="1" dirty="0"/>
              <a:t>recursive case </a:t>
            </a:r>
            <a:r>
              <a:rPr lang="en-US" dirty="0"/>
              <a:t>(this is where recursion occurs)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E6E09-94CF-4729-B4A8-4E7617CAFD25}"/>
              </a:ext>
            </a:extLst>
          </p:cNvPr>
          <p:cNvSpPr/>
          <p:nvPr/>
        </p:nvSpPr>
        <p:spPr>
          <a:xfrm>
            <a:off x="4699233" y="147645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3BFDAB-78B2-4514-8245-7472D906E875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86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E6E09-94CF-4729-B4A8-4E7617CAFD25}"/>
              </a:ext>
            </a:extLst>
          </p:cNvPr>
          <p:cNvSpPr/>
          <p:nvPr/>
        </p:nvSpPr>
        <p:spPr>
          <a:xfrm>
            <a:off x="4699233" y="147645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>
            <a:off x="4699233" y="10570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E9EF3-2DE5-41CC-A5C1-AD9495C6C458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326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E6E09-94CF-4729-B4A8-4E7617CAFD25}"/>
              </a:ext>
            </a:extLst>
          </p:cNvPr>
          <p:cNvSpPr/>
          <p:nvPr/>
        </p:nvSpPr>
        <p:spPr>
          <a:xfrm>
            <a:off x="4699233" y="147645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>
            <a:off x="4699233" y="10570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E9EF3-2DE5-41CC-A5C1-AD9495C6C458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7FA624-B55A-4F9E-B3E7-5AA56C9ABA4E}"/>
              </a:ext>
            </a:extLst>
          </p:cNvPr>
          <p:cNvSpPr/>
          <p:nvPr/>
        </p:nvSpPr>
        <p:spPr>
          <a:xfrm>
            <a:off x="4699233" y="642060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49217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E6E09-94CF-4729-B4A8-4E7617CAFD25}"/>
              </a:ext>
            </a:extLst>
          </p:cNvPr>
          <p:cNvSpPr/>
          <p:nvPr/>
        </p:nvSpPr>
        <p:spPr>
          <a:xfrm>
            <a:off x="4699233" y="147645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>
            <a:off x="4699233" y="10570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E9EF3-2DE5-41CC-A5C1-AD9495C6C458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7FA624-B55A-4F9E-B3E7-5AA56C9ABA4E}"/>
              </a:ext>
            </a:extLst>
          </p:cNvPr>
          <p:cNvSpPr/>
          <p:nvPr/>
        </p:nvSpPr>
        <p:spPr>
          <a:xfrm rot="2297411">
            <a:off x="7322252" y="977317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9739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2E6E09-94CF-4729-B4A8-4E7617CAFD25}"/>
              </a:ext>
            </a:extLst>
          </p:cNvPr>
          <p:cNvSpPr/>
          <p:nvPr/>
        </p:nvSpPr>
        <p:spPr>
          <a:xfrm>
            <a:off x="4699233" y="147645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 rot="2177902">
            <a:off x="6871982" y="977317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1BFC53-892D-4C4D-B701-84FC23416F5F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123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 rot="2177902">
            <a:off x="6871982" y="977317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A3044-B646-461D-96A4-7B21A324491D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364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 rot="2177902">
            <a:off x="6871982" y="977317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E02B8-A776-4160-95AA-34E23078E544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7748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 rot="2177902">
            <a:off x="6871982" y="977317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2385A-2474-4070-A1F5-B2B2C393E84A}"/>
              </a:ext>
            </a:extLst>
          </p:cNvPr>
          <p:cNvSpPr txBox="1"/>
          <p:nvPr/>
        </p:nvSpPr>
        <p:spPr>
          <a:xfrm>
            <a:off x="7873544" y="2327026"/>
            <a:ext cx="79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DC12C-D1F3-4061-9D7B-8406BECF16EA}"/>
              </a:ext>
            </a:extLst>
          </p:cNvPr>
          <p:cNvCxnSpPr>
            <a:stCxn id="2" idx="2"/>
          </p:cNvCxnSpPr>
          <p:nvPr/>
        </p:nvCxnSpPr>
        <p:spPr>
          <a:xfrm>
            <a:off x="8268749" y="2911801"/>
            <a:ext cx="0" cy="2037704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4B5C-DE6D-4E63-846B-C64603F88214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794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F0859-251B-49A7-B989-7480B5935E6C}"/>
              </a:ext>
            </a:extLst>
          </p:cNvPr>
          <p:cNvSpPr/>
          <p:nvPr/>
        </p:nvSpPr>
        <p:spPr>
          <a:xfrm rot="2177902">
            <a:off x="5226904" y="3743881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7AD80-DE4E-4631-B8E7-6292694D98B1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716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 rot="2243866">
            <a:off x="6239837" y="4060136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51850-5F5D-4976-BFFF-D3F460730906}"/>
              </a:ext>
            </a:extLst>
          </p:cNvPr>
          <p:cNvSpPr txBox="1"/>
          <p:nvPr/>
        </p:nvSpPr>
        <p:spPr>
          <a:xfrm>
            <a:off x="4906948" y="5578679"/>
            <a:ext cx="467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Call stack is empty, so program 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AF18F-05D2-435A-BE58-C5980FE91A81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90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31522-B339-49A6-90FC-F378FA189609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7159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FactorialFun</a:t>
            </a:r>
            <a:r>
              <a:rPr lang="en-US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005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project called </a:t>
            </a:r>
            <a:r>
              <a:rPr lang="en-US" b="1" dirty="0" err="1"/>
              <a:t>FactorialFun</a:t>
            </a:r>
            <a:endParaRPr lang="en-US" dirty="0"/>
          </a:p>
          <a:p>
            <a:pPr lvl="1"/>
            <a:r>
              <a:rPr lang="en-US" dirty="0"/>
              <a:t>Create a function called </a:t>
            </a:r>
            <a:r>
              <a:rPr lang="en-US" b="1" dirty="0"/>
              <a:t>factorial</a:t>
            </a:r>
            <a:endParaRPr lang="en-US" dirty="0"/>
          </a:p>
          <a:p>
            <a:r>
              <a:rPr lang="en-US" dirty="0"/>
              <a:t>Mathematical definition of factorial is:</a:t>
            </a:r>
          </a:p>
          <a:p>
            <a:pPr lvl="1"/>
            <a:r>
              <a:rPr lang="en-US" dirty="0"/>
              <a:t>n! = n * (n-1)!    For n &gt; 1</a:t>
            </a:r>
            <a:br>
              <a:rPr lang="en-US" dirty="0"/>
            </a:br>
            <a:r>
              <a:rPr lang="en-US" dirty="0"/>
              <a:t>        1                   For n == 1</a:t>
            </a:r>
          </a:p>
          <a:p>
            <a:pPr lvl="1"/>
            <a:r>
              <a:rPr lang="en-US" dirty="0"/>
              <a:t>An iterative approach to the solution would look like:</a:t>
            </a:r>
            <a:br>
              <a:rPr lang="en-US" dirty="0"/>
            </a:br>
            <a:r>
              <a:rPr lang="en-US" dirty="0"/>
              <a:t>5! = 5 * 4 * 3 * 2 * 1 = 120</a:t>
            </a:r>
          </a:p>
          <a:p>
            <a:pPr lvl="1"/>
            <a:r>
              <a:rPr lang="en-US" dirty="0"/>
              <a:t>A recursion approach for n = 5 looks something like:</a:t>
            </a:r>
            <a:br>
              <a:rPr lang="en-US" dirty="0"/>
            </a:br>
            <a:r>
              <a:rPr lang="en-US" dirty="0"/>
              <a:t>5! = 5 * 4!    4! = 4 * 3!    3! = 3 * 2!     2! = 2 * 1!    </a:t>
            </a:r>
            <a:r>
              <a:rPr lang="en-US" dirty="0">
                <a:solidFill>
                  <a:srgbClr val="FFFF00"/>
                </a:solidFill>
              </a:rPr>
              <a:t>1! = 1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1! = 1 is the base case, while the others are recursive</a:t>
            </a:r>
          </a:p>
          <a:p>
            <a:r>
              <a:rPr lang="en-US" dirty="0">
                <a:solidFill>
                  <a:schemeClr val="bg1"/>
                </a:solidFill>
              </a:rPr>
              <a:t>Make sure to print out the result of factorial(6) to test it!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D3B1A-770A-4EE5-9D0D-3092EE1B6FE9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215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BEE7D-29F6-43CF-B8DC-187EEF37D03C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312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EEF13-18E3-4865-86B1-55D68170CCA4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3633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AD2BF-ECCE-4D26-AA46-2D681F3F5D46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10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F6CF7-08F4-4588-AAF8-AC9D4D7530BF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84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18A915-7B44-479C-9BCB-D24FE04EEDB1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977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Call Stack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8E049-02F3-4A92-A3CD-E9D602AD6D47}"/>
              </a:ext>
            </a:extLst>
          </p:cNvPr>
          <p:cNvSpPr/>
          <p:nvPr/>
        </p:nvSpPr>
        <p:spPr>
          <a:xfrm>
            <a:off x="4699233" y="5251508"/>
            <a:ext cx="2793534" cy="419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677E-72D4-4006-B3C7-4BFEF3D449F2}"/>
              </a:ext>
            </a:extLst>
          </p:cNvPr>
          <p:cNvSpPr/>
          <p:nvPr/>
        </p:nvSpPr>
        <p:spPr>
          <a:xfrm>
            <a:off x="4699233" y="48320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FD43A-4571-48EE-8609-C3D40BB65465}"/>
              </a:ext>
            </a:extLst>
          </p:cNvPr>
          <p:cNvSpPr/>
          <p:nvPr/>
        </p:nvSpPr>
        <p:spPr>
          <a:xfrm>
            <a:off x="4699233" y="44126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E2DAE-A54B-48A6-98F0-F43E303708BD}"/>
              </a:ext>
            </a:extLst>
          </p:cNvPr>
          <p:cNvSpPr/>
          <p:nvPr/>
        </p:nvSpPr>
        <p:spPr>
          <a:xfrm>
            <a:off x="4699233" y="39931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5DF8D-BC63-4D4E-B0AF-85133E50323A}"/>
              </a:ext>
            </a:extLst>
          </p:cNvPr>
          <p:cNvSpPr/>
          <p:nvPr/>
        </p:nvSpPr>
        <p:spPr>
          <a:xfrm>
            <a:off x="4699233" y="35737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664DE-E6BC-4214-BB78-5B7C59B2EEE7}"/>
              </a:ext>
            </a:extLst>
          </p:cNvPr>
          <p:cNvSpPr/>
          <p:nvPr/>
        </p:nvSpPr>
        <p:spPr>
          <a:xfrm>
            <a:off x="4699233" y="31542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738D0-9BD7-47B2-B8A1-8087B530E767}"/>
              </a:ext>
            </a:extLst>
          </p:cNvPr>
          <p:cNvSpPr/>
          <p:nvPr/>
        </p:nvSpPr>
        <p:spPr>
          <a:xfrm>
            <a:off x="4699233" y="273480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7AC0-4108-47F0-A074-7BCD8486E5B4}"/>
              </a:ext>
            </a:extLst>
          </p:cNvPr>
          <p:cNvSpPr/>
          <p:nvPr/>
        </p:nvSpPr>
        <p:spPr>
          <a:xfrm>
            <a:off x="4699233" y="2315358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5FCA2-D72C-4B7F-83A8-BBDDB6B37001}"/>
              </a:ext>
            </a:extLst>
          </p:cNvPr>
          <p:cNvSpPr/>
          <p:nvPr/>
        </p:nvSpPr>
        <p:spPr>
          <a:xfrm>
            <a:off x="4699233" y="1895905"/>
            <a:ext cx="2793534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countDownFrom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EA575-ED9E-4C68-995E-01F8002F41B9}"/>
              </a:ext>
            </a:extLst>
          </p:cNvPr>
          <p:cNvSpPr/>
          <p:nvPr/>
        </p:nvSpPr>
        <p:spPr>
          <a:xfrm>
            <a:off x="528506" y="1543574"/>
            <a:ext cx="3318376" cy="3590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63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872</Words>
  <Application>Microsoft Office PowerPoint</Application>
  <PresentationFormat>Widescreen</PresentationFormat>
  <Paragraphs>309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Recursion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FactorialFun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81</cp:revision>
  <dcterms:created xsi:type="dcterms:W3CDTF">2020-02-17T02:44:21Z</dcterms:created>
  <dcterms:modified xsi:type="dcterms:W3CDTF">2020-05-04T05:12:54Z</dcterms:modified>
</cp:coreProperties>
</file>