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57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9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5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4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1173-29BA-774E-9CF1-E7D58C9A5F6B}" type="datetimeFigureOut">
              <a:rPr lang="ru-RU" smtClean="0"/>
              <a:t>12.12.16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ecom.org/research/osstmm.html" TargetMode="External"/><Relationship Id="rId4" Type="http://schemas.openxmlformats.org/officeDocument/2006/relationships/hyperlink" Target="http://www.pentest-standard.org/index.php/Main_Page" TargetMode="External"/><Relationship Id="rId5" Type="http://schemas.openxmlformats.org/officeDocument/2006/relationships/hyperlink" Target="http://www.pentest-standard.org/index.php/PTES_Technical_Guidelines" TargetMode="External"/><Relationship Id="rId6" Type="http://schemas.openxmlformats.org/officeDocument/2006/relationships/hyperlink" Target="https://www.exploit-db.com/google-hacking-database/" TargetMode="External"/><Relationship Id="rId7" Type="http://schemas.openxmlformats.org/officeDocument/2006/relationships/hyperlink" Target="https://github.com/danielmiessler/SecLists" TargetMode="External"/><Relationship Id="rId8" Type="http://schemas.openxmlformats.org/officeDocument/2006/relationships/hyperlink" Target="https://www.paterva.com/web7/buy/maltego-clients/maltego-ce.php" TargetMode="External"/><Relationship Id="rId9" Type="http://schemas.openxmlformats.org/officeDocument/2006/relationships/hyperlink" Target="https://www.elevenpaths.com/labstools/foca/index.html" TargetMode="External"/><Relationship Id="rId10" Type="http://schemas.openxmlformats.org/officeDocument/2006/relationships/hyperlink" Target="https://bitbucket.org/LaNMaSteR53/recon-ng" TargetMode="External"/><Relationship Id="rId11" Type="http://schemas.openxmlformats.org/officeDocument/2006/relationships/hyperlink" Target="https://github.com/1N3/Sn1p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vlpubs.nist.gov/nistpubs/Legacy/SP/nistspecialpublication800-11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Recon:</a:t>
            </a:r>
            <a:br>
              <a:rPr lang="en-US" dirty="0" smtClean="0"/>
            </a:br>
            <a:r>
              <a:rPr lang="en-US" dirty="0" smtClean="0"/>
              <a:t>Surveying </a:t>
            </a:r>
            <a:r>
              <a:rPr lang="en-US" dirty="0"/>
              <a:t>the Attack Surface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CEH Test Prep Video </a:t>
            </a:r>
            <a:r>
              <a:rPr lang="en-US" dirty="0" smtClean="0"/>
              <a:t>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1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workflow(s)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Reconnaissance</a:t>
            </a:r>
          </a:p>
          <a:p>
            <a:r>
              <a:rPr lang="en-US" dirty="0" smtClean="0"/>
              <a:t>Enumeration</a:t>
            </a:r>
          </a:p>
          <a:p>
            <a:r>
              <a:rPr lang="en-US" dirty="0" smtClean="0"/>
              <a:t>Modeling attacks</a:t>
            </a:r>
          </a:p>
          <a:p>
            <a:r>
              <a:rPr lang="en-US" dirty="0" smtClean="0"/>
              <a:t>Gaining access</a:t>
            </a:r>
          </a:p>
          <a:p>
            <a:r>
              <a:rPr lang="en-US" dirty="0" smtClean="0"/>
              <a:t>Escalating privileges</a:t>
            </a:r>
          </a:p>
          <a:p>
            <a:r>
              <a:rPr lang="en-US" dirty="0" smtClean="0"/>
              <a:t>Maintaining access</a:t>
            </a:r>
          </a:p>
          <a:p>
            <a:r>
              <a:rPr lang="en-US" dirty="0" smtClean="0"/>
              <a:t>Collecting evidence</a:t>
            </a:r>
          </a:p>
          <a:p>
            <a:r>
              <a:rPr lang="en-US" dirty="0" smtClean="0"/>
              <a:t>Reporting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PTES</a:t>
            </a:r>
          </a:p>
          <a:p>
            <a:pPr lvl="1"/>
            <a:r>
              <a:rPr lang="en-US" dirty="0" smtClean="0"/>
              <a:t>The standard</a:t>
            </a:r>
          </a:p>
          <a:p>
            <a:pPr lvl="1"/>
            <a:r>
              <a:rPr lang="en-US" dirty="0" smtClean="0"/>
              <a:t>Technical guidelines</a:t>
            </a:r>
          </a:p>
          <a:p>
            <a:r>
              <a:rPr lang="en-US" dirty="0" smtClean="0"/>
              <a:t>OSSTMM</a:t>
            </a:r>
          </a:p>
          <a:p>
            <a:r>
              <a:rPr lang="en-US" dirty="0" smtClean="0"/>
              <a:t>NIST</a:t>
            </a:r>
          </a:p>
          <a:p>
            <a:pPr lvl="1"/>
            <a:r>
              <a:rPr lang="en-US" dirty="0" smtClean="0"/>
              <a:t>SP 800-115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 types and goals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80/20 </a:t>
            </a:r>
            <a:r>
              <a:rPr lang="en-US" dirty="0" smtClean="0"/>
              <a:t>rule</a:t>
            </a:r>
            <a:endParaRPr lang="uk-UA" dirty="0" smtClean="0"/>
          </a:p>
          <a:p>
            <a:endParaRPr lang="uk-UA" dirty="0"/>
          </a:p>
          <a:p>
            <a:r>
              <a:rPr lang="en-US" dirty="0" smtClean="0"/>
              <a:t>Passive recon</a:t>
            </a:r>
          </a:p>
          <a:p>
            <a:pPr lvl="1"/>
            <a:r>
              <a:rPr lang="en-US" dirty="0" smtClean="0"/>
              <a:t>Non-interaction with client</a:t>
            </a:r>
          </a:p>
          <a:p>
            <a:r>
              <a:rPr lang="en-US" dirty="0"/>
              <a:t>Active recon</a:t>
            </a:r>
          </a:p>
          <a:p>
            <a:pPr lvl="1"/>
            <a:r>
              <a:rPr lang="en-US" dirty="0"/>
              <a:t>Interaction with </a:t>
            </a:r>
            <a:r>
              <a:rPr lang="en-US" dirty="0" smtClean="0"/>
              <a:t>client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Important:</a:t>
            </a:r>
          </a:p>
          <a:p>
            <a:pPr lvl="1"/>
            <a:r>
              <a:rPr lang="en-US" dirty="0" smtClean="0"/>
              <a:t>Blurred </a:t>
            </a:r>
            <a:r>
              <a:rPr lang="en-US" dirty="0"/>
              <a:t>b</a:t>
            </a:r>
            <a:r>
              <a:rPr lang="en-US" dirty="0" smtClean="0"/>
              <a:t>oundaries</a:t>
            </a:r>
            <a:endParaRPr lang="en-US" dirty="0"/>
          </a:p>
          <a:p>
            <a:pPr lvl="1"/>
            <a:r>
              <a:rPr lang="en-US" dirty="0" smtClean="0"/>
              <a:t>Both massively automated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Technical data</a:t>
            </a:r>
          </a:p>
          <a:p>
            <a:pPr lvl="2"/>
            <a:r>
              <a:rPr lang="en-US" dirty="0"/>
              <a:t>Network ranges</a:t>
            </a:r>
          </a:p>
          <a:p>
            <a:pPr lvl="2"/>
            <a:r>
              <a:rPr lang="en-US" dirty="0"/>
              <a:t>DNS </a:t>
            </a:r>
            <a:r>
              <a:rPr lang="en-US" dirty="0" smtClean="0"/>
              <a:t>names, URLs</a:t>
            </a:r>
            <a:endParaRPr lang="en-US" dirty="0"/>
          </a:p>
          <a:p>
            <a:pPr lvl="2"/>
            <a:r>
              <a:rPr lang="en-US" dirty="0"/>
              <a:t>Special servers: NS, MX, webmail etc.</a:t>
            </a:r>
          </a:p>
          <a:p>
            <a:pPr lvl="2"/>
            <a:r>
              <a:rPr lang="en-US" dirty="0"/>
              <a:t>Software and configurations</a:t>
            </a:r>
          </a:p>
          <a:p>
            <a:pPr lvl="1"/>
            <a:r>
              <a:rPr lang="en-US" dirty="0"/>
              <a:t>‘People’ data</a:t>
            </a:r>
          </a:p>
          <a:p>
            <a:pPr lvl="2"/>
            <a:r>
              <a:rPr lang="en-US" dirty="0" smtClean="0"/>
              <a:t>Full names</a:t>
            </a:r>
          </a:p>
          <a:p>
            <a:pPr lvl="2"/>
            <a:r>
              <a:rPr lang="en-US" dirty="0" smtClean="0"/>
              <a:t>Email</a:t>
            </a:r>
            <a:endParaRPr lang="en-US" dirty="0"/>
          </a:p>
          <a:p>
            <a:pPr lvl="2"/>
            <a:r>
              <a:rPr lang="en-US" dirty="0"/>
              <a:t>Phone numbers</a:t>
            </a:r>
          </a:p>
          <a:p>
            <a:pPr lvl="2"/>
            <a:r>
              <a:rPr lang="en-US" dirty="0"/>
              <a:t>Social media accounts</a:t>
            </a:r>
          </a:p>
          <a:p>
            <a:pPr lvl="2"/>
            <a:r>
              <a:rPr lang="en-US" dirty="0" err="1"/>
              <a:t>Geodata</a:t>
            </a:r>
            <a:endParaRPr lang="en-US" dirty="0"/>
          </a:p>
          <a:p>
            <a:pPr lvl="2"/>
            <a:r>
              <a:rPr lang="en-US" dirty="0"/>
              <a:t>Interests, hobbies, life stories</a:t>
            </a:r>
          </a:p>
          <a:p>
            <a:pPr lvl="2"/>
            <a:r>
              <a:rPr lang="en-US" dirty="0"/>
              <a:t>Skills and work </a:t>
            </a:r>
            <a:r>
              <a:rPr lang="en-US" dirty="0" smtClean="0"/>
              <a:t>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</a:t>
            </a:r>
            <a:r>
              <a:rPr lang="en-US" dirty="0" smtClean="0"/>
              <a:t>Recon (OSINT)</a:t>
            </a:r>
            <a:br>
              <a:rPr lang="en-US" dirty="0" smtClean="0"/>
            </a:br>
            <a:r>
              <a:rPr lang="en-US" sz="2400" dirty="0" smtClean="0"/>
              <a:t>“</a:t>
            </a:r>
            <a:r>
              <a:rPr lang="en-US" sz="2400" dirty="0"/>
              <a:t>The quieter you become, the more you can hear</a:t>
            </a:r>
            <a:r>
              <a:rPr lang="en-US" sz="2400" dirty="0" smtClean="0"/>
              <a:t>.” </a:t>
            </a:r>
            <a:r>
              <a:rPr lang="mr-IN" sz="2400" dirty="0" smtClean="0"/>
              <a:t>–</a:t>
            </a:r>
            <a:r>
              <a:rPr lang="en-US" sz="2400" dirty="0" smtClean="0"/>
              <a:t>Ram </a:t>
            </a:r>
            <a:r>
              <a:rPr lang="en-US" sz="2400" dirty="0" err="1" smtClean="0"/>
              <a:t>Dass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Internet footprint</a:t>
            </a:r>
          </a:p>
          <a:p>
            <a:pPr lvl="2"/>
            <a:r>
              <a:rPr lang="en-US" dirty="0"/>
              <a:t>Search engines</a:t>
            </a:r>
          </a:p>
          <a:p>
            <a:pPr lvl="2"/>
            <a:r>
              <a:rPr lang="en-US" dirty="0"/>
              <a:t>Social media</a:t>
            </a:r>
          </a:p>
          <a:p>
            <a:pPr lvl="2"/>
            <a:r>
              <a:rPr lang="en-US" dirty="0"/>
              <a:t>Client web-sites</a:t>
            </a:r>
          </a:p>
          <a:p>
            <a:pPr lvl="2"/>
            <a:r>
              <a:rPr lang="en-US" dirty="0"/>
              <a:t>Metadata</a:t>
            </a:r>
          </a:p>
          <a:p>
            <a:pPr lvl="2"/>
            <a:r>
              <a:rPr lang="en-US" dirty="0"/>
              <a:t>Job search web-sites</a:t>
            </a:r>
          </a:p>
          <a:p>
            <a:pPr lvl="2"/>
            <a:r>
              <a:rPr lang="en-US" dirty="0"/>
              <a:t>Web forums</a:t>
            </a:r>
          </a:p>
          <a:p>
            <a:pPr lvl="2"/>
            <a:r>
              <a:rPr lang="en-US" dirty="0"/>
              <a:t>Mailing lists and user groups</a:t>
            </a:r>
          </a:p>
          <a:p>
            <a:pPr lvl="1"/>
            <a:r>
              <a:rPr lang="en-US" dirty="0"/>
              <a:t>Special </a:t>
            </a:r>
            <a:r>
              <a:rPr lang="en-US" dirty="0" smtClean="0"/>
              <a:t>resources</a:t>
            </a:r>
          </a:p>
          <a:p>
            <a:pPr lvl="2"/>
            <a:r>
              <a:rPr lang="en-US" dirty="0" smtClean="0"/>
              <a:t>Internet databases</a:t>
            </a:r>
            <a:endParaRPr lang="en-US" dirty="0"/>
          </a:p>
          <a:p>
            <a:pPr lvl="2"/>
            <a:r>
              <a:rPr lang="en-US" dirty="0"/>
              <a:t>Internet archives</a:t>
            </a:r>
          </a:p>
          <a:p>
            <a:pPr lvl="2"/>
            <a:r>
              <a:rPr lang="en-US" dirty="0"/>
              <a:t>Specialized search engines</a:t>
            </a:r>
          </a:p>
          <a:p>
            <a:pPr lvl="2"/>
            <a:r>
              <a:rPr lang="en-US" dirty="0"/>
              <a:t>Web-service APIs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Tools and methods</a:t>
            </a:r>
          </a:p>
          <a:p>
            <a:pPr lvl="1"/>
            <a:r>
              <a:rPr lang="en-US" dirty="0" smtClean="0"/>
              <a:t>Google, Bing, Yahoo, local engines</a:t>
            </a:r>
          </a:p>
          <a:p>
            <a:pPr lvl="1"/>
            <a:r>
              <a:rPr lang="en-US" dirty="0" smtClean="0"/>
              <a:t>LinkedIn, Facebook, Twitter, Instagram…</a:t>
            </a:r>
          </a:p>
          <a:p>
            <a:pPr lvl="1"/>
            <a:r>
              <a:rPr lang="en-US" dirty="0" err="1" smtClean="0"/>
              <a:t>Archive.org</a:t>
            </a:r>
            <a:endParaRPr lang="en-US" dirty="0" smtClean="0"/>
          </a:p>
          <a:p>
            <a:pPr lvl="1"/>
            <a:r>
              <a:rPr lang="en-US" dirty="0" err="1" smtClean="0"/>
              <a:t>Maltego</a:t>
            </a:r>
            <a:endParaRPr lang="en-US" dirty="0" smtClean="0"/>
          </a:p>
          <a:p>
            <a:pPr lvl="1"/>
            <a:r>
              <a:rPr lang="en-US" dirty="0" smtClean="0"/>
              <a:t>Recon-NG</a:t>
            </a:r>
          </a:p>
        </p:txBody>
      </p:sp>
    </p:spTree>
    <p:extLst>
      <p:ext uri="{BB962C8B-B14F-4D97-AF65-F5344CB8AC3E}">
        <p14:creationId xmlns:p14="http://schemas.microsoft.com/office/powerpoint/2010/main" val="1004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sources</a:t>
            </a:r>
          </a:p>
          <a:p>
            <a:pPr lvl="1"/>
            <a:r>
              <a:rPr lang="en-US" dirty="0"/>
              <a:t>Internet DBs: DNS, </a:t>
            </a:r>
            <a:r>
              <a:rPr lang="en-US" dirty="0" err="1" smtClean="0"/>
              <a:t>whois</a:t>
            </a:r>
            <a:r>
              <a:rPr lang="en-US" dirty="0" smtClean="0"/>
              <a:t> etc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Client systems: servers, </a:t>
            </a:r>
            <a:r>
              <a:rPr lang="en-US" dirty="0" smtClean="0"/>
              <a:t>web-sites, product web-sites etc.</a:t>
            </a:r>
          </a:p>
          <a:p>
            <a:pPr lvl="2"/>
            <a:r>
              <a:rPr lang="en-US" dirty="0" smtClean="0"/>
              <a:t>Cloud considerations</a:t>
            </a:r>
            <a:endParaRPr lang="en-US" dirty="0"/>
          </a:p>
          <a:p>
            <a:pPr lvl="1"/>
            <a:r>
              <a:rPr lang="en-US" dirty="0"/>
              <a:t>Client networks (once inside)</a:t>
            </a:r>
          </a:p>
          <a:p>
            <a:pPr lvl="1"/>
            <a:r>
              <a:rPr lang="en-US" dirty="0"/>
              <a:t>Client personnel</a:t>
            </a:r>
          </a:p>
          <a:p>
            <a:pPr lvl="1"/>
            <a:r>
              <a:rPr lang="en-US" dirty="0"/>
              <a:t>Direct </a:t>
            </a:r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and automation</a:t>
            </a:r>
          </a:p>
          <a:p>
            <a:pPr lvl="1"/>
            <a:r>
              <a:rPr lang="en-US" dirty="0" smtClean="0"/>
              <a:t>Kali </a:t>
            </a:r>
            <a:r>
              <a:rPr lang="en-US" dirty="0" smtClean="0"/>
              <a:t>recon tools</a:t>
            </a:r>
          </a:p>
          <a:p>
            <a:pPr lvl="1"/>
            <a:r>
              <a:rPr lang="en-US" dirty="0" err="1" smtClean="0"/>
              <a:t>nc</a:t>
            </a:r>
            <a:r>
              <a:rPr lang="en-US" dirty="0" smtClean="0"/>
              <a:t>, </a:t>
            </a:r>
            <a:r>
              <a:rPr lang="en-US" dirty="0" err="1" smtClean="0"/>
              <a:t>netcat</a:t>
            </a:r>
            <a:r>
              <a:rPr lang="en-US" dirty="0" smtClean="0"/>
              <a:t>, </a:t>
            </a:r>
            <a:r>
              <a:rPr lang="en-US" dirty="0" err="1" smtClean="0"/>
              <a:t>ncat</a:t>
            </a:r>
            <a:endParaRPr lang="en-US" dirty="0" smtClean="0"/>
          </a:p>
          <a:p>
            <a:pPr lvl="1"/>
            <a:r>
              <a:rPr lang="en-US" dirty="0" smtClean="0"/>
              <a:t>Recon-NG</a:t>
            </a:r>
          </a:p>
          <a:p>
            <a:pPr lvl="1"/>
            <a:r>
              <a:rPr lang="en-US" dirty="0" err="1" smtClean="0"/>
              <a:t>BurpSuite</a:t>
            </a:r>
            <a:endParaRPr lang="en-US" dirty="0" smtClean="0"/>
          </a:p>
          <a:p>
            <a:pPr lvl="1"/>
            <a:r>
              <a:rPr lang="en-US" dirty="0" err="1" smtClean="0"/>
              <a:t>SecLists</a:t>
            </a:r>
            <a:endParaRPr lang="en-US" dirty="0" smtClean="0"/>
          </a:p>
          <a:p>
            <a:pPr lvl="1"/>
            <a:r>
              <a:rPr lang="en-US" dirty="0" smtClean="0"/>
              <a:t>Python or any scripting language</a:t>
            </a:r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smtClean="0"/>
              <a:t>FOCA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 </a:t>
            </a:r>
            <a:r>
              <a:rPr lang="en-US" dirty="0"/>
              <a:t>walkthrough </a:t>
            </a:r>
            <a:r>
              <a:rPr lang="en-US" dirty="0" smtClean="0"/>
              <a:t>and tools summary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Passive recon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Map the scope</a:t>
            </a:r>
          </a:p>
          <a:p>
            <a:pPr lvl="2"/>
            <a:r>
              <a:rPr lang="en-US" dirty="0" err="1" smtClean="0"/>
              <a:t>Maltego</a:t>
            </a:r>
            <a:r>
              <a:rPr lang="en-US" dirty="0" smtClean="0"/>
              <a:t> || Recon-NG</a:t>
            </a:r>
          </a:p>
          <a:p>
            <a:pPr lvl="2"/>
            <a:r>
              <a:rPr lang="en-US" dirty="0" smtClean="0"/>
              <a:t>Google hacking – site:, </a:t>
            </a:r>
            <a:r>
              <a:rPr lang="en-US" dirty="0" err="1" smtClean="0"/>
              <a:t>inurl</a:t>
            </a:r>
            <a:r>
              <a:rPr lang="en-US" dirty="0" smtClean="0"/>
              <a:t>: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more hosts</a:t>
            </a:r>
          </a:p>
          <a:p>
            <a:pPr lvl="2"/>
            <a:r>
              <a:rPr lang="en-US" dirty="0" smtClean="0"/>
              <a:t>dig, </a:t>
            </a:r>
            <a:r>
              <a:rPr lang="en-US" dirty="0" err="1" smtClean="0"/>
              <a:t>dnsrecon</a:t>
            </a:r>
            <a:r>
              <a:rPr lang="en-US" dirty="0"/>
              <a:t>, </a:t>
            </a:r>
            <a:r>
              <a:rPr lang="en-US" dirty="0" err="1"/>
              <a:t>dnsenum</a:t>
            </a:r>
            <a:r>
              <a:rPr lang="en-US" dirty="0"/>
              <a:t>, </a:t>
            </a:r>
            <a:r>
              <a:rPr lang="en-US" dirty="0" smtClean="0"/>
              <a:t>fierce</a:t>
            </a:r>
          </a:p>
          <a:p>
            <a:pPr lvl="2"/>
            <a:r>
              <a:rPr lang="en-US" dirty="0" smtClean="0"/>
              <a:t>Browse shares, visit web-sites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 names and contacts </a:t>
            </a:r>
          </a:p>
          <a:p>
            <a:pPr lvl="2"/>
            <a:r>
              <a:rPr lang="en-US" dirty="0"/>
              <a:t>LinkedIn, Facebook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 hosts, emails</a:t>
            </a:r>
          </a:p>
          <a:p>
            <a:pPr lvl="2"/>
            <a:r>
              <a:rPr lang="en-US" dirty="0" err="1" smtClean="0"/>
              <a:t>theHarvester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GOTO 1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 recon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Collect metadata</a:t>
            </a:r>
          </a:p>
          <a:p>
            <a:pPr lvl="2"/>
            <a:r>
              <a:rPr lang="en-US" dirty="0" smtClean="0"/>
              <a:t>FOCA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Find more hosts</a:t>
            </a:r>
          </a:p>
          <a:p>
            <a:pPr lvl="2"/>
            <a:r>
              <a:rPr lang="en-US" dirty="0" err="1" smtClean="0"/>
              <a:t>nmap</a:t>
            </a:r>
            <a:r>
              <a:rPr lang="en-US" dirty="0" smtClean="0"/>
              <a:t> -</a:t>
            </a:r>
            <a:r>
              <a:rPr lang="en-US" dirty="0" err="1" smtClean="0"/>
              <a:t>sn</a:t>
            </a:r>
            <a:r>
              <a:rPr lang="en-US" dirty="0" smtClean="0"/>
              <a:t> 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Identify more networks</a:t>
            </a:r>
          </a:p>
          <a:p>
            <a:pPr lvl="2"/>
            <a:r>
              <a:rPr lang="en-US" dirty="0" err="1" smtClean="0"/>
              <a:t>Whois</a:t>
            </a:r>
            <a:r>
              <a:rPr lang="en-US" dirty="0" smtClean="0"/>
              <a:t>, </a:t>
            </a:r>
            <a:r>
              <a:rPr lang="en-US" dirty="0" err="1" smtClean="0"/>
              <a:t>Maltego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Validate emails</a:t>
            </a:r>
          </a:p>
          <a:p>
            <a:pPr lvl="2"/>
            <a:r>
              <a:rPr lang="en-US" dirty="0" err="1" smtClean="0"/>
              <a:t>Netcat</a:t>
            </a:r>
            <a:r>
              <a:rPr lang="en-US" dirty="0" smtClean="0"/>
              <a:t> scripting, </a:t>
            </a:r>
            <a:r>
              <a:rPr lang="en-US" dirty="0" err="1" smtClean="0"/>
              <a:t>Maltego</a:t>
            </a:r>
            <a:endParaRPr lang="uk-UA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GOTO 1</a:t>
            </a:r>
          </a:p>
          <a:p>
            <a:pPr lvl="2"/>
            <a:endParaRPr lang="en-US" dirty="0"/>
          </a:p>
          <a:p>
            <a:r>
              <a:rPr lang="en-US" dirty="0" smtClean="0"/>
              <a:t>Feed the data back and forth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2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Pentest methodologies </a:t>
            </a:r>
          </a:p>
          <a:p>
            <a:pPr lvl="2"/>
            <a:r>
              <a:rPr lang="en-US" dirty="0" smtClean="0"/>
              <a:t>NIST SP 800-115 </a:t>
            </a:r>
            <a:r>
              <a:rPr lang="en-US" dirty="0" smtClean="0">
                <a:hlinkClick r:id="rId2"/>
              </a:rPr>
              <a:t>http://nvlpubs.nist.gov/nistpubs/Legacy/SP/nistspecialpublication800-115.pdf</a:t>
            </a:r>
            <a:endParaRPr lang="en-US" dirty="0" smtClean="0"/>
          </a:p>
          <a:p>
            <a:pPr lvl="2"/>
            <a:r>
              <a:rPr lang="en-US" dirty="0" smtClean="0"/>
              <a:t>OSSTMM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www.isecom.org/research/osstmm.html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PTES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www.pentest-standard.org/index.php/Main_Page</a:t>
            </a:r>
            <a:endParaRPr lang="en-US" dirty="0"/>
          </a:p>
          <a:p>
            <a:pPr lvl="2"/>
            <a:r>
              <a:rPr lang="en-US" dirty="0"/>
              <a:t>PTES technical guidelines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www.pentest-standard.org/index.php/PTES_Technical_Guidelines</a:t>
            </a:r>
            <a:endParaRPr lang="en-US" dirty="0" smtClean="0"/>
          </a:p>
          <a:p>
            <a:r>
              <a:rPr lang="en-US" dirty="0" smtClean="0"/>
              <a:t>Recon tools</a:t>
            </a:r>
          </a:p>
          <a:p>
            <a:pPr lvl="2"/>
            <a:r>
              <a:rPr lang="en-US" dirty="0" smtClean="0"/>
              <a:t>Google hacking </a:t>
            </a:r>
            <a:r>
              <a:rPr lang="en-US" dirty="0"/>
              <a:t>database </a:t>
            </a:r>
            <a:r>
              <a:rPr lang="en-US" dirty="0">
                <a:hlinkClick r:id="rId6"/>
              </a:rPr>
              <a:t>https://www.exploit-db.com/google-hacking-database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/>
              <a:t>SecLists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github.com/danielmiessler/SecLists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Maltego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https://www.paterva.com/web7/buy/maltego-clients/maltego-ce.php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FOCA </a:t>
            </a: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www.elevenpaths.com/labstools/foca/index.html</a:t>
            </a:r>
            <a:endParaRPr lang="en-US" dirty="0"/>
          </a:p>
          <a:p>
            <a:pPr lvl="2"/>
            <a:r>
              <a:rPr lang="en-US" dirty="0"/>
              <a:t>Recon-ng  </a:t>
            </a:r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bitbucket.org/LaNMaSteR53/recon-ng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Sn1per </a:t>
            </a:r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github.com/1N3/Sn1per</a:t>
            </a:r>
            <a:r>
              <a:rPr lang="en-US" dirty="0" smtClean="0"/>
              <a:t> 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351</Words>
  <Application>Microsoft Macintosh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Mangal</vt:lpstr>
      <vt:lpstr>Arial</vt:lpstr>
      <vt:lpstr>Office Theme</vt:lpstr>
      <vt:lpstr>Recon: Surveying the Attack Surface</vt:lpstr>
      <vt:lpstr>Attack workflow(s)</vt:lpstr>
      <vt:lpstr>Recon types and goals</vt:lpstr>
      <vt:lpstr>Passive Recon (OSINT) “The quieter you become, the more you can hear.” –Ram Dass</vt:lpstr>
      <vt:lpstr>Active Recon</vt:lpstr>
      <vt:lpstr>Recon walkthrough and tools summary</vt:lpstr>
      <vt:lpstr>References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sapran@gmail.com</dc:creator>
  <cp:lastModifiedBy>sapran@gmail.com</cp:lastModifiedBy>
  <cp:revision>68</cp:revision>
  <dcterms:created xsi:type="dcterms:W3CDTF">2016-12-05T13:16:34Z</dcterms:created>
  <dcterms:modified xsi:type="dcterms:W3CDTF">2016-12-12T15:46:51Z</dcterms:modified>
</cp:coreProperties>
</file>