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6EE58D94-5EF4-4DB1-ACA8-DD465DA1C6A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30EB3843-3573-4329-8A54-A352C458C0E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owasp.org/index.php/OWASP_Vulnerable_Web_Applications_Directory_Project" TargetMode="External"/><Relationship Id="rId2" Type="http://schemas.openxmlformats.org/officeDocument/2006/relationships/hyperlink" Target="https://www.owasp.org/index.php/OWASP_Vulnerable_Web_Applications_Directory_Project" TargetMode="External"/><Relationship Id="rId3" Type="http://schemas.openxmlformats.org/officeDocument/2006/relationships/hyperlink" Target="https://www.owasp.org/index.php/OWASP_Vulnerable_Web_Applications_Directory_Project" TargetMode="External"/><Relationship Id="rId4" Type="http://schemas.openxmlformats.org/officeDocument/2006/relationships/hyperlink" Target="http://www.dvwa.co.uk/" TargetMode="External"/><Relationship Id="rId5" Type="http://schemas.openxmlformats.org/officeDocument/2006/relationships/hyperlink" Target="http://www.dvwa.co.uk/" TargetMode="External"/><Relationship Id="rId6" Type="http://schemas.openxmlformats.org/officeDocument/2006/relationships/hyperlink" Target="http://www.dvwa.co.uk/" TargetMode="External"/><Relationship Id="rId7" Type="http://schemas.openxmlformats.org/officeDocument/2006/relationships/hyperlink" Target="https://github.com/rapid7/metasploitable3" TargetMode="External"/><Relationship Id="rId8" Type="http://schemas.openxmlformats.org/officeDocument/2006/relationships/hyperlink" Target="https://github.com/rapid7/metasploitable3" TargetMode="External"/><Relationship Id="rId9" Type="http://schemas.openxmlformats.org/officeDocument/2006/relationships/hyperlink" Target="https://www.amazon.com/Web-Application-Hackers-Handbook-Exploiting/dp/1118026470" TargetMode="External"/><Relationship Id="rId10" Type="http://schemas.openxmlformats.org/officeDocument/2006/relationships/hyperlink" Target="https://www.amazon.com/Web-Application-Hackers-Handbook-Exploiting/dp/1118026470" TargetMode="External"/><Relationship Id="rId11" Type="http://schemas.openxmlformats.org/officeDocument/2006/relationships/hyperlink" Target="https://www.amazon.com/Web-Application-Hackers-Handbook-Exploiting/dp/1118026470" TargetMode="External"/><Relationship Id="rId12" Type="http://schemas.openxmlformats.org/officeDocument/2006/relationships/hyperlink" Target="https://leanpub.com/web-hacking-101" TargetMode="External"/><Relationship Id="rId13" Type="http://schemas.openxmlformats.org/officeDocument/2006/relationships/hyperlink" Target="https://leanpub.com/web-hacking-101" TargetMode="External"/><Relationship Id="rId14" Type="http://schemas.openxmlformats.org/officeDocument/2006/relationships/hyperlink" Target="https://www.owasp.org/index.php/OWASP_Testing_Guide_v4_Table_of_Contents" TargetMode="External"/><Relationship Id="rId15" Type="http://schemas.openxmlformats.org/officeDocument/2006/relationships/hyperlink" Target="https://www.owasp.org/index.php/OWASP_Testing_Guide_v4_Table_of_Contents" TargetMode="External"/><Relationship Id="rId16" Type="http://schemas.openxmlformats.org/officeDocument/2006/relationships/hyperlink" Target="https://www.coursera.org/learn/software-security" TargetMode="External"/><Relationship Id="rId17" Type="http://schemas.openxmlformats.org/officeDocument/2006/relationships/hyperlink" Target="https://www.coursera.org/learn/software-security" TargetMode="External"/><Relationship Id="rId18" Type="http://schemas.openxmlformats.org/officeDocument/2006/relationships/hyperlink" Target="https://hackerone.com/reports/148853" TargetMode="External"/><Relationship Id="rId19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Web Hacking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CEH Test Prep Video Series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Web security architecture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Web-application architecture tiers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Back-end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Front-end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Thin, thick, heavy clients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Web-applications (GUI)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”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Human”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Forms, controls, dynamic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Web-services (API)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Machine” interface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Simple Object Access Protocol (SOAP) and XML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RESTfull API and 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Operating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Web-Servers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 Servers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Tomcat, JBOSS, WebSphere…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Database Management Software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Relational (SQL)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Non-relational (No-SQL)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Cloud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SaaS, PaaS, IaaS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Amazon AWS, DigitalOcean…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Attacking the web-server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Attack phases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Server software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Finding known vulnerabilities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Finding indicators of compromise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Probing for default/simple passwords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Preparing and uploading the web-shell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Breaking out of “jail”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Automatic vulnerability scanners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Pros: routine automation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Cons: need for manual control and fine tuning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Attack narrative example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Identifying Apache Tomcat on LAN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Accessing management console with default credentials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Exploiting a known Tomcat vulnerability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Preparing and uploading JSP web-shell in WAR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Accessing JSP shell for Tomcat-level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Getting access to DB, data exfiltration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Optional: escalating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Attacking the platform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Programming languages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Java, .NET, PHP, JavaScript, Python, Ruby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Programming frameworks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JS: AngularJS, jQuery, React…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PHP: Symphony, Zend, Slim…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Python: Django, Flask…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Ruby: Rails, Sinatra…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Java: Play, Spark…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 databases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MySQL, MariaDB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MS 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Oracle Express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NoSQL databases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MongoDB – document (JSON)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Redis – key-value (hash)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exchange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XML (SOAP)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JSON (REST)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Attacking the technology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Machine-to-machine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Human-to-machine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Attack entry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Access handling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Input handling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Storage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Transport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Logic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Trust abuse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Types of attacks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AAA bypass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Authentication bypass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Session hijacking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Vertical &amp; horizontal escalation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Cross-Site Request Forgery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Cookie stealing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Injections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XSS, SQLi, RCE, L/RFI etc.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Sensitive data leakage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Transport security bypass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IDOR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Misconfiguration abuse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Web application vulnerability taxonomy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OWASP Top-10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A1 Injections (SQLi, OS cmd, LDAP, Xpath, template…)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A2 Broken authentication and session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A3 Cross-site scripting (XSS)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A4 Insecure direct object reference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A5 Security misconfiguration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A6 Sensitive data exposure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A7 Missing function level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A8 Cross-site request forgery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A9 Components with known vulnerabilities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A10 Unvalidated redirects and forwards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Attacking the business logic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of functionality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Application mapping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of protocols and communications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of work and data flows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of controls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 What if?.. - What if not?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Risk points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Data 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Request forgery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Integrity checks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Process timing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Rate limits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Circumvention of work flows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uploads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Tools and methodology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BurpSuite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OWASP ZAP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w3af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skipfish/Subgraph Vega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mitmproxy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sqlmap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nikto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xsshunter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BeEF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Web-specific considerations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Discovery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Fuzzing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Supply chain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Known-vulnerable components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Distributed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Load and DoS conditions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Bug bounty vs. Pentesting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Open Web Application Security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Tools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OWASP Vulnerable Web Applications Directory Project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"/>
              </a:rPr>
              <a:t>https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2"/>
              </a:rPr>
              <a:t>://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3"/>
              </a:rPr>
              <a:t>www.owasp.org/index.php/OWASP_Vulnerable_Web_Applications_Directory_Project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DVWA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4"/>
              </a:rPr>
              <a:t>http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5"/>
              </a:rPr>
              <a:t>://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6"/>
              </a:rPr>
              <a:t>www.dvwa.co.uk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Metasploitable3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7"/>
              </a:rPr>
              <a:t>https://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8"/>
              </a:rPr>
              <a:t>github.com/rapid7/metasploitable3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Application Hacker’s Handbook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9"/>
              </a:rPr>
              <a:t>https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0"/>
              </a:rPr>
              <a:t>://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1"/>
              </a:rPr>
              <a:t>www.amazon.com/Web-Application-Hackers-Handbook-Exploiting/dp/1118026470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Web Hacking 101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2"/>
              </a:rPr>
              <a:t>https://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3"/>
              </a:rPr>
              <a:t>leanpub.com/web-hacking-101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OWASP Testing Guide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4"/>
              </a:rPr>
              <a:t>https://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5"/>
              </a:rPr>
              <a:t>www.owasp.org/index.php/OWASP_Testing_Guide_v4_Table_of_Contents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Software Security (University of Maryland, College Park)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6"/>
              </a:rPr>
              <a:t>https://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7"/>
              </a:rPr>
              <a:t>www.coursera.org/learn/software-security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Hacktivity/ Stored XSS using SVG </a:t>
            </a:r>
            <a:r>
              <a:rPr b="0" lang="en-US" sz="20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  <a:hlinkClick r:id="rId18"/>
              </a:rPr>
              <a:t>https://hackerone.com/reports/148853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2455</TotalTime>
  <Application>LibreOffice/5.1.1.3$Windows_x86 LibreOffice_project/89f508ef3ecebd2cfb8e1def0f0ba9a803b88a6d</Application>
  <Words>543</Words>
  <Paragraphs>156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2016-12-05T13:16:34Z</dcterms:created>
  <dc:creator>sapran@gmail.com</dc:creator>
  <dc:description/>
  <dc:language>en-US</dc:language>
  <cp:lastModifiedBy/>
  <dcterms:modified xsi:type="dcterms:W3CDTF">2017-01-12T17:11:45Z</dcterms:modified>
  <cp:revision>314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15.0029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