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
  </p:notesMasterIdLst>
  <p:sldIdLst>
    <p:sldId id="270" r:id="rId2"/>
    <p:sldId id="262" r:id="rId3"/>
    <p:sldId id="271" r:id="rId4"/>
  </p:sldIdLst>
  <p:sldSz cx="18288000" cy="10282238"/>
  <p:notesSz cx="6858000" cy="9144000"/>
  <p:embeddedFontLst>
    <p:embeddedFont>
      <p:font typeface="Calibri" panose="020F0502020204030204" pitchFamily="34" charset="0"/>
      <p:regular r:id="rId6"/>
      <p:bold r:id="rId7"/>
      <p:italic r:id="rId8"/>
      <p:boldItalic r:id="rId9"/>
    </p:embeddedFon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1855" autoAdjust="0"/>
  </p:normalViewPr>
  <p:slideViewPr>
    <p:cSldViewPr snapToGrid="0">
      <p:cViewPr varScale="1">
        <p:scale>
          <a:sx n="15" d="100"/>
          <a:sy n="15" d="100"/>
        </p:scale>
        <p:origin x="1288" y="48"/>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9425" rtl="0" eaLnBrk="1" fontAlgn="auto" latinLnBrk="0" hangingPunct="1">
              <a:lnSpc>
                <a:spcPct val="100000"/>
              </a:lnSpc>
              <a:spcBef>
                <a:spcPts val="0"/>
              </a:spcBef>
              <a:spcAft>
                <a:spcPts val="0"/>
              </a:spcAft>
              <a:buClrTx/>
              <a:buSzTx/>
              <a:buFontTx/>
              <a:buNone/>
              <a:tabLst/>
              <a:defRPr/>
            </a:pPr>
            <a:r>
              <a:rPr lang="en-US" dirty="0"/>
              <a:t>[Mandatory Slide]</a:t>
            </a:r>
            <a:br>
              <a:rPr lang="en-US" dirty="0"/>
            </a:br>
            <a:endParaRPr lang="en-US" baseline="0" dirty="0"/>
          </a:p>
          <a:p>
            <a:pPr marL="0" marR="0" lvl="0" indent="0" algn="l" defTabSz="1829425" rtl="0" eaLnBrk="1" fontAlgn="auto" latinLnBrk="0" hangingPunct="1">
              <a:lnSpc>
                <a:spcPct val="100000"/>
              </a:lnSpc>
              <a:spcBef>
                <a:spcPts val="0"/>
              </a:spcBef>
              <a:spcAft>
                <a:spcPts val="0"/>
              </a:spcAft>
              <a:buClrTx/>
              <a:buSzTx/>
              <a:buFontTx/>
              <a:buNone/>
              <a:tabLst/>
              <a:defRPr/>
            </a:pPr>
            <a:r>
              <a:rPr lang="en-US" baseline="0" dirty="0"/>
              <a:t>In this video, we’ll look at some techniques to naming your Components to prevent collisions with the standard HTML elements and third-party components.</a:t>
            </a:r>
          </a:p>
          <a:p>
            <a:pPr lvl="0" rtl="0">
              <a:spcBef>
                <a:spcPts val="0"/>
              </a:spcBef>
              <a:buNone/>
            </a:pPr>
            <a:endParaRPr dirty="0"/>
          </a:p>
        </p:txBody>
      </p:sp>
    </p:spTree>
    <p:extLst>
      <p:ext uri="{BB962C8B-B14F-4D97-AF65-F5344CB8AC3E}">
        <p14:creationId xmlns:p14="http://schemas.microsoft.com/office/powerpoint/2010/main" val="3873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aseline="0" dirty="0"/>
              <a:t>As your Vue application grows, so do the number of modules that you create.  At a certain point, you’re going to start having issues as these names become more and more out of context.  The goal is to avoid any collision with current and future HTML elements.  </a:t>
            </a:r>
          </a:p>
          <a:p>
            <a:pPr lvl="0" rtl="0">
              <a:spcBef>
                <a:spcPts val="0"/>
              </a:spcBef>
              <a:buNone/>
            </a:pPr>
            <a:br>
              <a:rPr lang="en-US" baseline="0" dirty="0"/>
            </a:br>
            <a:r>
              <a:rPr lang="en-US" baseline="0" dirty="0"/>
              <a:t>Some general rules of thumb for naming your components:</a:t>
            </a:r>
          </a:p>
          <a:p>
            <a:pPr lvl="0" rtl="0">
              <a:spcBef>
                <a:spcPts val="0"/>
              </a:spcBef>
              <a:buNone/>
            </a:pPr>
            <a:endParaRPr lang="en-US" baseline="0" dirty="0"/>
          </a:p>
          <a:p>
            <a:pPr marL="228600" lvl="0" indent="-228600" rtl="0">
              <a:spcBef>
                <a:spcPts val="0"/>
              </a:spcBef>
              <a:buAutoNum type="arabicPeriod"/>
            </a:pPr>
            <a:r>
              <a:rPr lang="en-US" baseline="0" dirty="0"/>
              <a:t>Use multi-word names – like </a:t>
            </a:r>
            <a:r>
              <a:rPr lang="en-US" baseline="0" dirty="0" err="1"/>
              <a:t>UserLogin</a:t>
            </a:r>
            <a:r>
              <a:rPr lang="en-US" baseline="0" dirty="0"/>
              <a:t>, </a:t>
            </a:r>
            <a:r>
              <a:rPr lang="en-US" baseline="0" dirty="0" err="1"/>
              <a:t>MonthlySales</a:t>
            </a:r>
            <a:r>
              <a:rPr lang="en-US" baseline="0" dirty="0"/>
              <a:t>, or </a:t>
            </a:r>
            <a:r>
              <a:rPr lang="en-US" baseline="0" dirty="0" err="1"/>
              <a:t>HomeSideBar</a:t>
            </a:r>
            <a:r>
              <a:rPr lang="en-US" baseline="0" dirty="0"/>
              <a:t> - the Vue.js team highly recommends it and I do too.</a:t>
            </a:r>
          </a:p>
          <a:p>
            <a:pPr marL="228600" lvl="0" indent="-228600" rtl="0">
              <a:spcBef>
                <a:spcPts val="0"/>
              </a:spcBef>
              <a:buAutoNum type="arabicPeriod"/>
            </a:pPr>
            <a:r>
              <a:rPr lang="en-US" baseline="0" dirty="0"/>
              <a:t>Follow the W3C rules by using all lowercase and place a hyphen – between each word.  This will not only make your tags unique but will also avoid conflicts with the HTML elements.</a:t>
            </a:r>
          </a:p>
          <a:p>
            <a:pPr marL="228600" lvl="0" indent="-228600" rtl="0">
              <a:spcBef>
                <a:spcPts val="0"/>
              </a:spcBef>
              <a:buAutoNum type="arabicPeriod"/>
            </a:pPr>
            <a:r>
              <a:rPr lang="en-US" baseline="0" dirty="0"/>
              <a:t>Be </a:t>
            </a:r>
            <a:r>
              <a:rPr lang="en-US" baseline="0"/>
              <a:t>consistent - by </a:t>
            </a:r>
            <a:r>
              <a:rPr lang="en-US" baseline="0" dirty="0"/>
              <a:t>grouping them together using a unique prefix, such as App, Customer, Admin, or User.</a:t>
            </a:r>
          </a:p>
          <a:p>
            <a:pPr marL="228600" lvl="0" indent="-228600" rtl="0">
              <a:spcBef>
                <a:spcPts val="0"/>
              </a:spcBef>
              <a:buAutoNum type="arabicPeriod"/>
            </a:pPr>
            <a:r>
              <a:rPr lang="en-US" baseline="0" dirty="0"/>
              <a:t>Use the </a:t>
            </a:r>
            <a:r>
              <a:rPr lang="en-US" baseline="0" dirty="0" err="1"/>
              <a:t>PascalCase</a:t>
            </a:r>
            <a:r>
              <a:rPr lang="en-US" baseline="0" dirty="0"/>
              <a:t> when you’re using a SFC (Single File Component) template</a:t>
            </a:r>
          </a:p>
          <a:p>
            <a:pPr marL="228600" lvl="0" indent="-228600" rtl="0">
              <a:spcBef>
                <a:spcPts val="0"/>
              </a:spcBef>
              <a:buAutoNum type="arabicPeriod"/>
            </a:pPr>
            <a:r>
              <a:rPr lang="en-US" baseline="0" dirty="0"/>
              <a:t>And use the kebab-case if placing your tags in the DOM templates</a:t>
            </a:r>
            <a:endParaRPr lang="en-US" dirty="0"/>
          </a:p>
          <a:p>
            <a:pPr lvl="0">
              <a:spcBef>
                <a:spcPts val="0"/>
              </a:spcBef>
              <a:buNone/>
            </a:pPr>
            <a:endParaRPr lang="en-US" dirty="0"/>
          </a:p>
          <a:p>
            <a:pPr lvl="0">
              <a:spcBef>
                <a:spcPts val="0"/>
              </a:spcBef>
              <a:buNone/>
            </a:pPr>
            <a:r>
              <a:rPr lang="en-US" dirty="0"/>
              <a:t>Let’s do a few examples of these.</a:t>
            </a:r>
          </a:p>
          <a:p>
            <a:pPr lvl="0">
              <a:spcBef>
                <a:spcPts val="0"/>
              </a:spcBef>
              <a:buNone/>
            </a:pPr>
            <a:endParaRPr dirty="0"/>
          </a:p>
        </p:txBody>
      </p:sp>
    </p:spTree>
    <p:extLst>
      <p:ext uri="{BB962C8B-B14F-4D97-AF65-F5344CB8AC3E}">
        <p14:creationId xmlns:p14="http://schemas.microsoft.com/office/powerpoint/2010/main" val="343652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[Mandatory Slide]</a:t>
            </a:r>
            <a:br>
              <a:rPr lang="en-US" dirty="0"/>
            </a:br>
            <a:r>
              <a:rPr lang="en-US" baseline="0" dirty="0"/>
              <a:t>In the next video, we’ll look at something that is quite easy </a:t>
            </a:r>
            <a:r>
              <a:rPr lang="en-US" baseline="0"/>
              <a:t>to miss -- the </a:t>
            </a:r>
            <a:r>
              <a:rPr lang="en-US" baseline="0" dirty="0"/>
              <a:t>Missing Dot.</a:t>
            </a:r>
            <a:endParaRPr lang="en-US" dirty="0"/>
          </a:p>
          <a:p>
            <a:pPr lvl="0" rtl="0">
              <a:spcBef>
                <a:spcPts val="0"/>
              </a:spcBef>
              <a:buNone/>
            </a:pPr>
            <a:endParaRPr dirty="0"/>
          </a:p>
        </p:txBody>
      </p:sp>
    </p:spTree>
    <p:extLst>
      <p:ext uri="{BB962C8B-B14F-4D97-AF65-F5344CB8AC3E}">
        <p14:creationId xmlns:p14="http://schemas.microsoft.com/office/powerpoint/2010/main" val="102899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 id="2147483660"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US" dirty="0"/>
              <a:t>Conflicting Component Names With HTML Elements</a:t>
            </a:r>
            <a:endParaRPr lang="en" dirty="0"/>
          </a:p>
        </p:txBody>
      </p:sp>
    </p:spTree>
    <p:extLst>
      <p:ext uri="{BB962C8B-B14F-4D97-AF65-F5344CB8AC3E}">
        <p14:creationId xmlns:p14="http://schemas.microsoft.com/office/powerpoint/2010/main" val="217410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US" sz="4402" dirty="0"/>
              <a:t>Component Naming Convention</a:t>
            </a:r>
            <a:endParaRPr lang="en" sz="4402" dirty="0"/>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Number of modules grow with Application</a:t>
            </a:r>
          </a:p>
          <a:p>
            <a:pPr marL="914507" indent="-711281">
              <a:buClr>
                <a:srgbClr val="434343"/>
              </a:buClr>
              <a:buChar char="●"/>
            </a:pPr>
            <a:r>
              <a:rPr lang="en-US" sz="4002" dirty="0">
                <a:solidFill>
                  <a:srgbClr val="434343"/>
                </a:solidFill>
              </a:rPr>
              <a:t>Run out of unique names and out of context</a:t>
            </a:r>
          </a:p>
          <a:p>
            <a:pPr marL="914507" indent="-711281">
              <a:buClr>
                <a:srgbClr val="434343"/>
              </a:buClr>
              <a:buChar char="●"/>
            </a:pPr>
            <a:r>
              <a:rPr lang="en-US" sz="4002" dirty="0">
                <a:solidFill>
                  <a:srgbClr val="434343"/>
                </a:solidFill>
              </a:rPr>
              <a:t>Avoid collision with HTML elements (current and future)</a:t>
            </a:r>
          </a:p>
          <a:p>
            <a:pPr marL="914507" indent="-711281">
              <a:buClr>
                <a:srgbClr val="434343"/>
              </a:buClr>
              <a:buChar char="●"/>
            </a:pPr>
            <a:r>
              <a:rPr lang="en-US" sz="4002" dirty="0">
                <a:solidFill>
                  <a:srgbClr val="434343"/>
                </a:solidFill>
              </a:rPr>
              <a:t>General rules of thumb:</a:t>
            </a:r>
          </a:p>
          <a:p>
            <a:pPr marL="1554163" indent="-711200">
              <a:buClr>
                <a:srgbClr val="434343"/>
              </a:buClr>
              <a:buFont typeface="Courier New" panose="02070309020205020404" pitchFamily="49" charset="0"/>
              <a:buChar char="o"/>
            </a:pPr>
            <a:r>
              <a:rPr lang="en-US" sz="4002" dirty="0">
                <a:solidFill>
                  <a:srgbClr val="434343"/>
                </a:solidFill>
              </a:rPr>
              <a:t>Always use multi-word names (</a:t>
            </a:r>
            <a:r>
              <a:rPr lang="en-US" sz="4002" dirty="0" err="1">
                <a:solidFill>
                  <a:srgbClr val="434343"/>
                </a:solidFill>
              </a:rPr>
              <a:t>UserLogin</a:t>
            </a:r>
            <a:r>
              <a:rPr lang="en-US" sz="4002" dirty="0">
                <a:solidFill>
                  <a:srgbClr val="434343"/>
                </a:solidFill>
              </a:rPr>
              <a:t>, </a:t>
            </a:r>
            <a:r>
              <a:rPr lang="en-US" sz="4002" dirty="0" err="1">
                <a:solidFill>
                  <a:srgbClr val="434343"/>
                </a:solidFill>
              </a:rPr>
              <a:t>MonthlySales</a:t>
            </a:r>
            <a:r>
              <a:rPr lang="en-US" sz="4002" dirty="0">
                <a:solidFill>
                  <a:srgbClr val="434343"/>
                </a:solidFill>
              </a:rPr>
              <a:t>, </a:t>
            </a:r>
            <a:r>
              <a:rPr lang="en-US" sz="4002" dirty="0" err="1">
                <a:solidFill>
                  <a:srgbClr val="434343"/>
                </a:solidFill>
              </a:rPr>
              <a:t>HomeSideBar</a:t>
            </a:r>
            <a:r>
              <a:rPr lang="en-US" sz="4002" dirty="0">
                <a:solidFill>
                  <a:srgbClr val="434343"/>
                </a:solidFill>
              </a:rPr>
              <a:t>)</a:t>
            </a:r>
          </a:p>
          <a:p>
            <a:pPr marL="1554163" indent="-711200">
              <a:buClr>
                <a:srgbClr val="434343"/>
              </a:buClr>
              <a:buFont typeface="Courier New" panose="02070309020205020404" pitchFamily="49" charset="0"/>
              <a:buChar char="o"/>
            </a:pPr>
            <a:r>
              <a:rPr lang="en-US" sz="4002" dirty="0">
                <a:solidFill>
                  <a:srgbClr val="434343"/>
                </a:solidFill>
              </a:rPr>
              <a:t>Follow W3C rules – use all lowercase and hyphenate each word</a:t>
            </a:r>
          </a:p>
          <a:p>
            <a:pPr marL="1554163" indent="-711200">
              <a:buClr>
                <a:srgbClr val="434343"/>
              </a:buClr>
              <a:buFont typeface="Courier New" panose="02070309020205020404" pitchFamily="49" charset="0"/>
              <a:buChar char="o"/>
            </a:pPr>
            <a:r>
              <a:rPr lang="en-US" sz="4002" dirty="0">
                <a:solidFill>
                  <a:srgbClr val="434343"/>
                </a:solidFill>
              </a:rPr>
              <a:t>Using unique prefix (App, Customer, Admin, or V) </a:t>
            </a:r>
          </a:p>
          <a:p>
            <a:pPr marL="1554163" indent="-711200">
              <a:buClr>
                <a:srgbClr val="434343"/>
              </a:buClr>
              <a:buFont typeface="Courier New" panose="02070309020205020404" pitchFamily="49" charset="0"/>
              <a:buChar char="o"/>
            </a:pPr>
            <a:r>
              <a:rPr lang="en-US" sz="4002" dirty="0">
                <a:solidFill>
                  <a:srgbClr val="434343"/>
                </a:solidFill>
              </a:rPr>
              <a:t>Use </a:t>
            </a:r>
            <a:r>
              <a:rPr lang="en-US" sz="4002" dirty="0" err="1">
                <a:solidFill>
                  <a:srgbClr val="434343"/>
                </a:solidFill>
              </a:rPr>
              <a:t>PascalCase</a:t>
            </a:r>
            <a:r>
              <a:rPr lang="en-US" sz="4002" dirty="0">
                <a:solidFill>
                  <a:srgbClr val="434343"/>
                </a:solidFill>
              </a:rPr>
              <a:t> in SFC templates  ( </a:t>
            </a:r>
            <a:r>
              <a:rPr lang="en-US" sz="4002" dirty="0">
                <a:solidFill>
                  <a:srgbClr val="F37021"/>
                </a:solidFill>
              </a:rPr>
              <a:t>&lt;</a:t>
            </a:r>
            <a:r>
              <a:rPr lang="en-US" sz="4002" dirty="0" err="1">
                <a:solidFill>
                  <a:srgbClr val="F37021"/>
                </a:solidFill>
              </a:rPr>
              <a:t>MyComponent</a:t>
            </a:r>
            <a:r>
              <a:rPr lang="en-US" sz="4002" dirty="0">
                <a:solidFill>
                  <a:srgbClr val="F37021"/>
                </a:solidFill>
              </a:rPr>
              <a:t>/&gt;</a:t>
            </a:r>
            <a:r>
              <a:rPr lang="en-US" sz="4002" dirty="0">
                <a:solidFill>
                  <a:srgbClr val="434343"/>
                </a:solidFill>
              </a:rPr>
              <a:t>, </a:t>
            </a:r>
            <a:r>
              <a:rPr lang="en-US" sz="4002" dirty="0">
                <a:solidFill>
                  <a:srgbClr val="F37021"/>
                </a:solidFill>
              </a:rPr>
              <a:t>&lt;</a:t>
            </a:r>
            <a:r>
              <a:rPr lang="en-US" sz="4002" dirty="0" err="1">
                <a:solidFill>
                  <a:srgbClr val="F37021"/>
                </a:solidFill>
              </a:rPr>
              <a:t>UserLogin</a:t>
            </a:r>
            <a:r>
              <a:rPr lang="en-US" sz="4002" dirty="0">
                <a:solidFill>
                  <a:srgbClr val="F37021"/>
                </a:solidFill>
              </a:rPr>
              <a:t>/&gt;</a:t>
            </a:r>
            <a:r>
              <a:rPr lang="en-US" sz="4002" dirty="0">
                <a:solidFill>
                  <a:srgbClr val="434343"/>
                </a:solidFill>
              </a:rPr>
              <a:t>)</a:t>
            </a:r>
          </a:p>
          <a:p>
            <a:pPr marL="1554163" indent="-711200">
              <a:buClr>
                <a:srgbClr val="434343"/>
              </a:buClr>
              <a:buFont typeface="Courier New" panose="02070309020205020404" pitchFamily="49" charset="0"/>
              <a:buChar char="o"/>
            </a:pPr>
            <a:r>
              <a:rPr lang="en-US" sz="4002" dirty="0">
                <a:solidFill>
                  <a:srgbClr val="434343"/>
                </a:solidFill>
              </a:rPr>
              <a:t>Use kebab-case in DOM templates  ( </a:t>
            </a:r>
            <a:r>
              <a:rPr lang="en-US" sz="4002" dirty="0">
                <a:solidFill>
                  <a:srgbClr val="F37021"/>
                </a:solidFill>
              </a:rPr>
              <a:t>&lt;user-login&gt; &lt;/user-login&gt;</a:t>
            </a:r>
            <a:r>
              <a:rPr lang="en-US" sz="4002" dirty="0">
                <a:solidFill>
                  <a:srgbClr val="434343"/>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Effect transition="in" filter="fade">
                                      <p:cBhvr>
                                        <p:cTn id="7" dur="500"/>
                                        <p:tgtEl>
                                          <p:spTgt spid="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Effect transition="in" filter="fade">
                                      <p:cBhvr>
                                        <p:cTn id="12" dur="500"/>
                                        <p:tgtEl>
                                          <p:spTgt spid="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Effect transition="in" filter="fade">
                                      <p:cBhvr>
                                        <p:cTn id="17" dur="500"/>
                                        <p:tgtEl>
                                          <p:spTgt spid="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9">
                                            <p:txEl>
                                              <p:pRg st="3" end="3"/>
                                            </p:txEl>
                                          </p:spTgt>
                                        </p:tgtEl>
                                        <p:attrNameLst>
                                          <p:attrName>style.visibility</p:attrName>
                                        </p:attrNameLst>
                                      </p:cBhvr>
                                      <p:to>
                                        <p:strVal val="visible"/>
                                      </p:to>
                                    </p:set>
                                    <p:animEffect transition="in" filter="fade">
                                      <p:cBhvr>
                                        <p:cTn id="22" dur="500"/>
                                        <p:tgtEl>
                                          <p:spTgt spid="1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9">
                                            <p:txEl>
                                              <p:pRg st="4" end="4"/>
                                            </p:txEl>
                                          </p:spTgt>
                                        </p:tgtEl>
                                        <p:attrNameLst>
                                          <p:attrName>style.visibility</p:attrName>
                                        </p:attrNameLst>
                                      </p:cBhvr>
                                      <p:to>
                                        <p:strVal val="visible"/>
                                      </p:to>
                                    </p:set>
                                    <p:animEffect transition="in" filter="fade">
                                      <p:cBhvr>
                                        <p:cTn id="27" dur="500"/>
                                        <p:tgtEl>
                                          <p:spTgt spid="1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9">
                                            <p:txEl>
                                              <p:pRg st="5" end="5"/>
                                            </p:txEl>
                                          </p:spTgt>
                                        </p:tgtEl>
                                        <p:attrNameLst>
                                          <p:attrName>style.visibility</p:attrName>
                                        </p:attrNameLst>
                                      </p:cBhvr>
                                      <p:to>
                                        <p:strVal val="visible"/>
                                      </p:to>
                                    </p:set>
                                    <p:animEffect transition="in" filter="fade">
                                      <p:cBhvr>
                                        <p:cTn id="32" dur="500"/>
                                        <p:tgtEl>
                                          <p:spTgt spid="1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9">
                                            <p:txEl>
                                              <p:pRg st="6" end="6"/>
                                            </p:txEl>
                                          </p:spTgt>
                                        </p:tgtEl>
                                        <p:attrNameLst>
                                          <p:attrName>style.visibility</p:attrName>
                                        </p:attrNameLst>
                                      </p:cBhvr>
                                      <p:to>
                                        <p:strVal val="visible"/>
                                      </p:to>
                                    </p:set>
                                    <p:animEffect transition="in" filter="fade">
                                      <p:cBhvr>
                                        <p:cTn id="37" dur="500"/>
                                        <p:tgtEl>
                                          <p:spTgt spid="14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9">
                                            <p:txEl>
                                              <p:pRg st="7" end="7"/>
                                            </p:txEl>
                                          </p:spTgt>
                                        </p:tgtEl>
                                        <p:attrNameLst>
                                          <p:attrName>style.visibility</p:attrName>
                                        </p:attrNameLst>
                                      </p:cBhvr>
                                      <p:to>
                                        <p:strVal val="visible"/>
                                      </p:to>
                                    </p:set>
                                    <p:animEffect transition="in" filter="fade">
                                      <p:cBhvr>
                                        <p:cTn id="42" dur="500"/>
                                        <p:tgtEl>
                                          <p:spTgt spid="14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9">
                                            <p:txEl>
                                              <p:pRg st="8" end="8"/>
                                            </p:txEl>
                                          </p:spTgt>
                                        </p:tgtEl>
                                        <p:attrNameLst>
                                          <p:attrName>style.visibility</p:attrName>
                                        </p:attrNameLst>
                                      </p:cBhvr>
                                      <p:to>
                                        <p:strVal val="visible"/>
                                      </p:to>
                                    </p:set>
                                    <p:animEffect transition="in" filter="fade">
                                      <p:cBhvr>
                                        <p:cTn id="47" dur="500"/>
                                        <p:tgtEl>
                                          <p:spTgt spid="14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3636868"/>
            <a:ext cx="16451820" cy="1866335"/>
          </a:xfrm>
          <a:prstGeom prst="rect">
            <a:avLst/>
          </a:prstGeom>
        </p:spPr>
        <p:txBody>
          <a:bodyPr lIns="182874" tIns="182874" rIns="182874" bIns="182874" anchor="b" anchorCtr="0">
            <a:noAutofit/>
          </a:bodyPr>
          <a:lstStyle/>
          <a:p>
            <a:r>
              <a:rPr lang="en-US" dirty="0"/>
              <a:t>The Missing Dot</a:t>
            </a:r>
            <a:endParaRPr lang="en" dirty="0"/>
          </a:p>
        </p:txBody>
      </p:sp>
      <p:sp>
        <p:nvSpPr>
          <p:cNvPr id="156" name="Shape 156"/>
          <p:cNvSpPr txBox="1">
            <a:spLocks noGrp="1"/>
          </p:cNvSpPr>
          <p:nvPr>
            <p:ph type="subTitle" idx="1"/>
          </p:nvPr>
        </p:nvSpPr>
        <p:spPr>
          <a:xfrm>
            <a:off x="777178" y="5575681"/>
            <a:ext cx="16451820" cy="865399"/>
          </a:xfrm>
          <a:prstGeom prst="rect">
            <a:avLst/>
          </a:prstGeom>
        </p:spPr>
        <p:txBody>
          <a:bodyPr lIns="182874" tIns="182874" rIns="182874" bIns="182874" anchor="t" anchorCtr="0">
            <a:noAutofit/>
          </a:bodyPr>
          <a:lstStyle/>
          <a:p>
            <a:r>
              <a:rPr lang="en-US" dirty="0"/>
              <a:t>Next Video</a:t>
            </a:r>
            <a:endParaRPr lang="en" dirty="0"/>
          </a:p>
        </p:txBody>
      </p:sp>
    </p:spTree>
    <p:extLst>
      <p:ext uri="{BB962C8B-B14F-4D97-AF65-F5344CB8AC3E}">
        <p14:creationId xmlns:p14="http://schemas.microsoft.com/office/powerpoint/2010/main" val="4201070757"/>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164</Words>
  <Application>Microsoft Office PowerPoint</Application>
  <PresentationFormat>Custom</PresentationFormat>
  <Paragraphs>26</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Courier New</vt:lpstr>
      <vt:lpstr>Roboto</vt:lpstr>
      <vt:lpstr>Calibri</vt:lpstr>
      <vt:lpstr>Arial</vt:lpstr>
      <vt:lpstr>Packt</vt:lpstr>
      <vt:lpstr>Conflicting Component Names With HTML Elements</vt:lpstr>
      <vt:lpstr>Component Naming Convention</vt:lpstr>
      <vt:lpstr>The Missing Dot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Christian Hur</dc:creator>
  <cp:lastModifiedBy> </cp:lastModifiedBy>
  <cp:revision>31</cp:revision>
  <dcterms:modified xsi:type="dcterms:W3CDTF">2018-10-28T07:42:59Z</dcterms:modified>
</cp:coreProperties>
</file>