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70" r:id="rId2"/>
    <p:sldId id="265" r:id="rId3"/>
    <p:sldId id="264" r:id="rId4"/>
    <p:sldId id="271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84" autoAdjust="0"/>
  </p:normalViewPr>
  <p:slideViewPr>
    <p:cSldViewPr snapToGrid="0">
      <p:cViewPr varScale="1">
        <p:scale>
          <a:sx n="27" d="100"/>
          <a:sy n="27" d="100"/>
        </p:scale>
        <p:origin x="608" y="60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this video, we’ll take a look at something that might have been taken for granted by many developers, myself included.  And that is the unary Dot operator or Operator Dot.  As pointed out in a Paper by Bjarne </a:t>
            </a:r>
            <a:r>
              <a:rPr lang="en-US" dirty="0" err="1"/>
              <a:t>Stroustrup</a:t>
            </a:r>
            <a:r>
              <a:rPr lang="en-US" dirty="0"/>
              <a:t> and Gabriel Dos Reis, the unary operator dot is a special function defined for a Class Ref for providing “smart references” and is the foundational operator to many object-oriented and object-based computer languages, such as JavaScript. </a:t>
            </a:r>
          </a:p>
        </p:txBody>
      </p:sp>
    </p:spTree>
    <p:extLst>
      <p:ext uri="{BB962C8B-B14F-4D97-AF65-F5344CB8AC3E}">
        <p14:creationId xmlns:p14="http://schemas.microsoft.com/office/powerpoint/2010/main" val="404571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dot operator is Everywhere – it’s one of the first things you see that tells you </a:t>
            </a:r>
            <a:r>
              <a:rPr lang="en-US" b="1" dirty="0"/>
              <a:t>something</a:t>
            </a:r>
            <a:r>
              <a:rPr lang="en-US" dirty="0"/>
              <a:t> is an Object.</a:t>
            </a:r>
          </a:p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see an example and how you can easily miss this </a:t>
            </a:r>
            <a:r>
              <a:rPr lang="en-US" b="1" dirty="0"/>
              <a:t>dot</a:t>
            </a:r>
            <a:r>
              <a:rPr lang="en-US" dirty="0"/>
              <a:t> in your code.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baseline="0" dirty="0"/>
              <a:t>In the next video, we’ll take a closer look at the DATA property of a component and when to use it as an Object versus a Function.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SzPct val="100000"/>
              <a:defRPr sz="2401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2401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2401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2401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2401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2401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2401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2401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2401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90802" y="6544824"/>
            <a:ext cx="11906399" cy="2600396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5051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169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The Missing Dot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88046" y="6544822"/>
            <a:ext cx="11911917" cy="2600395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sz="6600" dirty="0"/>
              <a:t>“Operator Dot”</a:t>
            </a:r>
          </a:p>
          <a:p>
            <a:r>
              <a:rPr lang="en-US" sz="4400" dirty="0"/>
              <a:t>By Bjarne </a:t>
            </a:r>
            <a:r>
              <a:rPr lang="en-US" sz="4400" dirty="0" err="1"/>
              <a:t>Stroustrup</a:t>
            </a:r>
            <a:r>
              <a:rPr lang="en-US" sz="4400" dirty="0"/>
              <a:t> and Gabriel Dos Reis (2014)</a:t>
            </a:r>
            <a:endParaRPr lang="en-US" sz="3600" dirty="0"/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918094" y="2495445"/>
            <a:ext cx="16451820" cy="3925182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sz="16600" dirty="0"/>
              <a:t>Operator.()</a:t>
            </a:r>
            <a:endParaRPr lang="en" sz="16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976721" y="976049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14400" dirty="0">
                <a:solidFill>
                  <a:schemeClr val="bg2"/>
                </a:solidFill>
              </a:rPr>
              <a:t>Where’s the Dot?</a:t>
            </a:r>
            <a:endParaRPr lang="en" dirty="0">
              <a:solidFill>
                <a:schemeClr val="bg2"/>
              </a:solidFill>
            </a:endParaRPr>
          </a:p>
        </p:txBody>
      </p:sp>
      <p:sp>
        <p:nvSpPr>
          <p:cNvPr id="3" name="Shape 178">
            <a:extLst>
              <a:ext uri="{FF2B5EF4-FFF2-40B4-BE49-F238E27FC236}">
                <a16:creationId xmlns:a16="http://schemas.microsoft.com/office/drawing/2014/main" id="{AEF76A1A-E2BC-4311-90AD-10091046CD6C}"/>
              </a:ext>
            </a:extLst>
          </p:cNvPr>
          <p:cNvSpPr txBox="1">
            <a:spLocks/>
          </p:cNvSpPr>
          <p:nvPr/>
        </p:nvSpPr>
        <p:spPr>
          <a:xfrm>
            <a:off x="2705100" y="6544823"/>
            <a:ext cx="13963650" cy="1284728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bg2"/>
                </a:solidFill>
              </a:rPr>
              <a:t>Name:  {{ user</a:t>
            </a:r>
            <a:r>
              <a:rPr lang="en-US" sz="4800" b="1" dirty="0">
                <a:solidFill>
                  <a:srgbClr val="FF0000"/>
                </a:solidFill>
              </a:rPr>
              <a:t>.</a:t>
            </a:r>
            <a:r>
              <a:rPr lang="en-US" sz="3600" dirty="0">
                <a:solidFill>
                  <a:schemeClr val="bg2"/>
                </a:solidFill>
              </a:rPr>
              <a:t>name }               Email:  {{ </a:t>
            </a:r>
            <a:r>
              <a:rPr lang="en-US" sz="3600" dirty="0" err="1">
                <a:solidFill>
                  <a:schemeClr val="bg2"/>
                </a:solidFill>
              </a:rPr>
              <a:t>user</a:t>
            </a:r>
            <a:r>
              <a:rPr lang="en-US" sz="4800" b="1" dirty="0" err="1">
                <a:solidFill>
                  <a:srgbClr val="FF0000"/>
                </a:solidFill>
              </a:rPr>
              <a:t>.</a:t>
            </a:r>
            <a:r>
              <a:rPr lang="en-US" sz="3600" dirty="0" err="1">
                <a:solidFill>
                  <a:schemeClr val="bg2"/>
                </a:solidFill>
              </a:rPr>
              <a:t>email</a:t>
            </a:r>
            <a:r>
              <a:rPr lang="en-US" sz="3600" dirty="0">
                <a:solidFill>
                  <a:schemeClr val="bg2"/>
                </a:solidFill>
              </a:rPr>
              <a:t> 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81AD42-16F9-4E8D-ADE9-BAD87478A05F}"/>
              </a:ext>
            </a:extLst>
          </p:cNvPr>
          <p:cNvSpPr>
            <a:spLocks noChangeArrowheads="1"/>
          </p:cNvSpPr>
          <p:nvPr/>
        </p:nvSpPr>
        <p:spPr bwMode="auto">
          <a:xfrm rot="20761144">
            <a:off x="454782" y="1382506"/>
            <a:ext cx="11535209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err="1">
                <a:solidFill>
                  <a:schemeClr val="bg2"/>
                </a:solidFill>
              </a:rPr>
              <a:t>vm</a:t>
            </a:r>
            <a:r>
              <a:rPr lang="en-US" sz="4800" b="1" dirty="0">
                <a:solidFill>
                  <a:srgbClr val="FF0000"/>
                </a:solidFill>
              </a:rPr>
              <a:t>.</a:t>
            </a:r>
            <a:r>
              <a:rPr lang="en-US" altLang="en-US" sz="4000" dirty="0">
                <a:solidFill>
                  <a:schemeClr val="bg2"/>
                </a:solidFill>
              </a:rPr>
              <a:t>$el === </a:t>
            </a:r>
            <a:r>
              <a:rPr lang="en-US" altLang="en-US" sz="4000" dirty="0" err="1">
                <a:solidFill>
                  <a:schemeClr val="bg2"/>
                </a:solidFill>
              </a:rPr>
              <a:t>document</a:t>
            </a:r>
            <a:r>
              <a:rPr lang="en-US" sz="4000" b="1" dirty="0" err="1">
                <a:solidFill>
                  <a:srgbClr val="FF0000"/>
                </a:solidFill>
              </a:rPr>
              <a:t>.</a:t>
            </a:r>
            <a:r>
              <a:rPr lang="en-US" altLang="en-US" sz="4000" dirty="0" err="1">
                <a:solidFill>
                  <a:schemeClr val="bg2"/>
                </a:solidFill>
              </a:rPr>
              <a:t>getElementById</a:t>
            </a:r>
            <a:r>
              <a:rPr lang="en-US" altLang="en-US" sz="4000" dirty="0">
                <a:solidFill>
                  <a:schemeClr val="bg2"/>
                </a:solidFill>
              </a:rPr>
              <a:t>('example')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11BE848-626E-49FC-88DE-FA0040AD37AB}"/>
              </a:ext>
            </a:extLst>
          </p:cNvPr>
          <p:cNvSpPr>
            <a:spLocks noChangeArrowheads="1"/>
          </p:cNvSpPr>
          <p:nvPr/>
        </p:nvSpPr>
        <p:spPr bwMode="auto">
          <a:xfrm rot="579651">
            <a:off x="10117664" y="2515783"/>
            <a:ext cx="7924800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+mj-lt"/>
              </a:rPr>
              <a:t>vm</a:t>
            </a:r>
            <a:r>
              <a:rPr kumimoji="0" lang="en-US" altLang="en-US" sz="6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.</a:t>
            </a:r>
            <a:r>
              <a:rPr kumimoji="0" lang="en-US" altLang="en-US" sz="66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+mj-lt"/>
              </a:rPr>
              <a:t>a</a:t>
            </a: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+mj-lt"/>
              </a:rPr>
              <a:t> == </a:t>
            </a:r>
            <a:r>
              <a:rPr kumimoji="0" lang="en-US" altLang="en-US" sz="66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+mj-lt"/>
              </a:rPr>
              <a:t>data</a:t>
            </a:r>
            <a:r>
              <a:rPr kumimoji="0" lang="en-US" altLang="en-US" sz="6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.</a:t>
            </a:r>
            <a:r>
              <a:rPr kumimoji="0" lang="en-US" altLang="en-US" sz="66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+mj-lt"/>
              </a:rPr>
              <a:t>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13BA898-FBC1-4717-A596-55F8C16C0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8485762"/>
            <a:ext cx="12477775" cy="113877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+mj-lt"/>
              </a:rPr>
              <a:t>{{ </a:t>
            </a: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+mj-lt"/>
              </a:rPr>
              <a:t>message</a:t>
            </a:r>
            <a:r>
              <a:rPr kumimoji="0" lang="en-US" altLang="en-US" sz="6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.</a:t>
            </a: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+mj-lt"/>
              </a:rPr>
              <a:t>split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+mj-lt"/>
              </a:rPr>
              <a:t>('')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.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+mj-lt"/>
              </a:rPr>
              <a:t>reverse()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.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+mj-lt"/>
              </a:rPr>
              <a:t>join('') }}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+mj-lt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06F023-9A87-45A0-BBF8-276ABCCFB0E8}"/>
              </a:ext>
            </a:extLst>
          </p:cNvPr>
          <p:cNvCxnSpPr>
            <a:cxnSpLocks/>
          </p:cNvCxnSpPr>
          <p:nvPr/>
        </p:nvCxnSpPr>
        <p:spPr>
          <a:xfrm flipH="1" flipV="1">
            <a:off x="5543550" y="2266950"/>
            <a:ext cx="428640" cy="96115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DF379F-3A65-4D2A-9D37-8D0D687B2C08}"/>
              </a:ext>
            </a:extLst>
          </p:cNvPr>
          <p:cNvCxnSpPr>
            <a:cxnSpLocks/>
          </p:cNvCxnSpPr>
          <p:nvPr/>
        </p:nvCxnSpPr>
        <p:spPr>
          <a:xfrm>
            <a:off x="847304" y="2061975"/>
            <a:ext cx="471079" cy="90906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3973C7-424E-4218-9DCE-25445990C612}"/>
              </a:ext>
            </a:extLst>
          </p:cNvPr>
          <p:cNvCxnSpPr>
            <a:cxnSpLocks/>
          </p:cNvCxnSpPr>
          <p:nvPr/>
        </p:nvCxnSpPr>
        <p:spPr>
          <a:xfrm flipV="1">
            <a:off x="10956977" y="3015024"/>
            <a:ext cx="310695" cy="111097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19B131-E937-4490-A7D4-8A69ACDD9F69}"/>
              </a:ext>
            </a:extLst>
          </p:cNvPr>
          <p:cNvCxnSpPr>
            <a:cxnSpLocks/>
          </p:cNvCxnSpPr>
          <p:nvPr/>
        </p:nvCxnSpPr>
        <p:spPr>
          <a:xfrm flipH="1">
            <a:off x="15084104" y="1946295"/>
            <a:ext cx="327346" cy="122731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4F3661-286A-44BB-89B9-F0E6C99EA17F}"/>
              </a:ext>
            </a:extLst>
          </p:cNvPr>
          <p:cNvCxnSpPr>
            <a:cxnSpLocks/>
          </p:cNvCxnSpPr>
          <p:nvPr/>
        </p:nvCxnSpPr>
        <p:spPr>
          <a:xfrm flipV="1">
            <a:off x="7197347" y="7410450"/>
            <a:ext cx="0" cy="71845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5351CD-9B8D-4098-BFB3-2ED139514B40}"/>
              </a:ext>
            </a:extLst>
          </p:cNvPr>
          <p:cNvCxnSpPr>
            <a:cxnSpLocks/>
          </p:cNvCxnSpPr>
          <p:nvPr/>
        </p:nvCxnSpPr>
        <p:spPr>
          <a:xfrm flipH="1" flipV="1">
            <a:off x="13558098" y="7420038"/>
            <a:ext cx="25824" cy="66591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821E78-3E72-400E-9611-71FCF9CC2288}"/>
              </a:ext>
            </a:extLst>
          </p:cNvPr>
          <p:cNvCxnSpPr>
            <a:cxnSpLocks/>
          </p:cNvCxnSpPr>
          <p:nvPr/>
        </p:nvCxnSpPr>
        <p:spPr>
          <a:xfrm>
            <a:off x="5679883" y="8210194"/>
            <a:ext cx="0" cy="69835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704892-13F2-4D85-B978-6306F2C88B8B}"/>
              </a:ext>
            </a:extLst>
          </p:cNvPr>
          <p:cNvCxnSpPr>
            <a:cxnSpLocks/>
          </p:cNvCxnSpPr>
          <p:nvPr/>
        </p:nvCxnSpPr>
        <p:spPr>
          <a:xfrm>
            <a:off x="8010537" y="8191144"/>
            <a:ext cx="0" cy="69428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E3FFF4-0B85-449D-954F-E01825B80654}"/>
              </a:ext>
            </a:extLst>
          </p:cNvPr>
          <p:cNvCxnSpPr>
            <a:cxnSpLocks/>
          </p:cNvCxnSpPr>
          <p:nvPr/>
        </p:nvCxnSpPr>
        <p:spPr>
          <a:xfrm>
            <a:off x="11305772" y="8009869"/>
            <a:ext cx="0" cy="89807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3" grpId="0"/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Component’s Data as an </a:t>
            </a:r>
            <a:br>
              <a:rPr lang="en-US" dirty="0"/>
            </a:br>
            <a:r>
              <a:rPr lang="en-US" dirty="0"/>
              <a:t>Object and Function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201</Words>
  <Application>Microsoft Office PowerPoint</Application>
  <PresentationFormat>Custom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Roboto</vt:lpstr>
      <vt:lpstr>Calibri</vt:lpstr>
      <vt:lpstr>Arial</vt:lpstr>
      <vt:lpstr>Packt</vt:lpstr>
      <vt:lpstr>The Missing Dot</vt:lpstr>
      <vt:lpstr>Operator.()</vt:lpstr>
      <vt:lpstr>Where’s the Dot?</vt:lpstr>
      <vt:lpstr>Component’s Data as an  Object and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Christian Hur</dc:creator>
  <cp:lastModifiedBy> </cp:lastModifiedBy>
  <cp:revision>37</cp:revision>
  <dcterms:modified xsi:type="dcterms:W3CDTF">2018-10-28T17:04:25Z</dcterms:modified>
</cp:coreProperties>
</file>