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charts/colors1.xml" ContentType="application/vnd.ms-office.chartcolorstyle+xml"/>
  <Override PartName="/ppt/charts/style1.xml" ContentType="application/vnd.ms-office.chartstyl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2.xml" ContentType="application/vnd.ms-office.chartcolorstyle+xml"/>
  <Override PartName="/ppt/charts/style2.xml" ContentType="application/vnd.ms-office.chartstyl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49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ndy\Desktop\Chris%20-%20Videos\PowerPoint%202016\Module%2010%20-%20Working%20with%20Charts\Module%2010%20Files\Practice%20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047244094488193E-2"/>
          <c:y val="0.17568748919245272"/>
          <c:w val="0.89845275590551177"/>
          <c:h val="0.768935791773142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Yr 2012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Sheet1!$B$2:$B$5</c:f>
              <c:numCache>
                <c:formatCode>_(* #,##0_);_(* \(#,##0\);_(* "-"??_);_(@_)</c:formatCode>
                <c:ptCount val="4"/>
                <c:pt idx="0">
                  <c:v>833</c:v>
                </c:pt>
                <c:pt idx="1">
                  <c:v>329</c:v>
                </c:pt>
                <c:pt idx="2">
                  <c:v>1250</c:v>
                </c:pt>
                <c:pt idx="3">
                  <c:v>2899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D6-4BB3-99CD-8D8040E72F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Yr 2013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Sheet1!$C$2:$C$5</c:f>
              <c:numCache>
                <c:formatCode>_(* #,##0_);_(* \(#,##0\);_(* "-"??_);_(@_)</c:formatCode>
                <c:ptCount val="4"/>
                <c:pt idx="0">
                  <c:v>1052</c:v>
                </c:pt>
                <c:pt idx="1">
                  <c:v>1255</c:v>
                </c:pt>
                <c:pt idx="2">
                  <c:v>1300</c:v>
                </c:pt>
                <c:pt idx="3">
                  <c:v>4589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D6-4BB3-99CD-8D8040E72F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Yr 2014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Sheet1!$D$2:$D$5</c:f>
              <c:numCache>
                <c:formatCode>_(* #,##0_);_(* \(#,##0\);_(* "-"??_);_(@_)</c:formatCode>
                <c:ptCount val="4"/>
                <c:pt idx="0">
                  <c:v>1298</c:v>
                </c:pt>
                <c:pt idx="1">
                  <c:v>1444</c:v>
                </c:pt>
                <c:pt idx="2">
                  <c:v>3259</c:v>
                </c:pt>
                <c:pt idx="3">
                  <c:v>3125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D6-4BB3-99CD-8D8040E72F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Yr 2015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Sheet1!$E$2:$E$5</c:f>
              <c:numCache>
                <c:formatCode>_(* #,##0_);_(* \(#,##0\);_(* "-"??_);_(@_)</c:formatCode>
                <c:ptCount val="4"/>
                <c:pt idx="0">
                  <c:v>1517</c:v>
                </c:pt>
                <c:pt idx="1">
                  <c:v>3372</c:v>
                </c:pt>
                <c:pt idx="2">
                  <c:v>3191</c:v>
                </c:pt>
                <c:pt idx="3">
                  <c:v>5587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D6-4BB3-99CD-8D8040E72F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8747424"/>
        <c:axId val="604142568"/>
      </c:barChart>
      <c:catAx>
        <c:axId val="59874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142568"/>
        <c:crosses val="autoZero"/>
        <c:auto val="1"/>
        <c:lblAlgn val="ctr"/>
        <c:lblOffset val="100"/>
        <c:noMultiLvlLbl val="0"/>
      </c:catAx>
      <c:valAx>
        <c:axId val="60414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74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'Student Count'!$A$6</c:f>
              <c:strCache>
                <c:ptCount val="1"/>
                <c:pt idx="0">
                  <c:v>Information Technology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Count'!$B$6:$E$6</c:f>
              <c:numCache>
                <c:formatCode>_(* #,##0_);_(* \(#,##0\);_(* "-"??_);_(@_)</c:formatCode>
                <c:ptCount val="4"/>
                <c:pt idx="0">
                  <c:v>833</c:v>
                </c:pt>
                <c:pt idx="1">
                  <c:v>1052</c:v>
                </c:pt>
                <c:pt idx="2">
                  <c:v>1298</c:v>
                </c:pt>
                <c:pt idx="3">
                  <c:v>1517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C2-4C6D-8128-D3705B577D63}"/>
            </c:ext>
          </c:extLst>
        </c:ser>
        <c:ser>
          <c:idx val="1"/>
          <c:order val="1"/>
          <c:tx>
            <c:strRef>
              <c:f>'Student Count'!$A$7</c:f>
              <c:strCache>
                <c:ptCount val="1"/>
                <c:pt idx="0">
                  <c:v>Web Design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Count'!$B$7:$E$7</c:f>
              <c:numCache>
                <c:formatCode>_(* #,##0_);_(* \(#,##0\);_(* "-"??_);_(@_)</c:formatCode>
                <c:ptCount val="4"/>
                <c:pt idx="0">
                  <c:v>329</c:v>
                </c:pt>
                <c:pt idx="1">
                  <c:v>1255</c:v>
                </c:pt>
                <c:pt idx="2">
                  <c:v>1444</c:v>
                </c:pt>
                <c:pt idx="3">
                  <c:v>3372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C2-4C6D-8128-D3705B577D63}"/>
            </c:ext>
          </c:extLst>
        </c:ser>
        <c:ser>
          <c:idx val="2"/>
          <c:order val="2"/>
          <c:tx>
            <c:strRef>
              <c:f>'Student Count'!$A$8</c:f>
              <c:strCache>
                <c:ptCount val="1"/>
                <c:pt idx="0">
                  <c:v>Manufacturing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Count'!$B$8:$E$8</c:f>
              <c:numCache>
                <c:formatCode>_(* #,##0_);_(* \(#,##0\);_(* "-"??_);_(@_)</c:formatCode>
                <c:ptCount val="4"/>
                <c:pt idx="0">
                  <c:v>1250</c:v>
                </c:pt>
                <c:pt idx="1">
                  <c:v>1300</c:v>
                </c:pt>
                <c:pt idx="2">
                  <c:v>3259</c:v>
                </c:pt>
                <c:pt idx="3">
                  <c:v>3191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C2-4C6D-8128-D3705B577D63}"/>
            </c:ext>
          </c:extLst>
        </c:ser>
        <c:ser>
          <c:idx val="3"/>
          <c:order val="3"/>
          <c:tx>
            <c:strRef>
              <c:f>'Student Count'!$A$9</c:f>
              <c:strCache>
                <c:ptCount val="1"/>
                <c:pt idx="0">
                  <c:v>Engineering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Count'!$B$9:$E$9</c:f>
              <c:numCache>
                <c:formatCode>_(* #,##0_);_(* \(#,##0\);_(* "-"??_);_(@_)</c:formatCode>
                <c:ptCount val="4"/>
                <c:pt idx="0">
                  <c:v>2899</c:v>
                </c:pt>
                <c:pt idx="1">
                  <c:v>4589</c:v>
                </c:pt>
                <c:pt idx="2">
                  <c:v>3125</c:v>
                </c:pt>
                <c:pt idx="3">
                  <c:v>5587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C2-4C6D-8128-D3705B577D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106304"/>
        <c:axId val="516105976"/>
      </c:barChart>
      <c:catAx>
        <c:axId val="51610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05976"/>
        <c:crosses val="autoZero"/>
        <c:auto val="1"/>
        <c:lblAlgn val="ctr"/>
        <c:lblOffset val="100"/>
        <c:noMultiLvlLbl val="0"/>
      </c:catAx>
      <c:valAx>
        <c:axId val="51610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0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94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5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Algerian" panose="04020705040A02060702" pitchFamily="8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4" y="1768415"/>
            <a:ext cx="9074839" cy="3008966"/>
          </a:xfrm>
        </p:spPr>
        <p:txBody>
          <a:bodyPr/>
          <a:lstStyle/>
          <a:p>
            <a:r>
              <a:rPr lang="en-US" sz="80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Welcome New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4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Overview of Campus life</a:t>
            </a:r>
          </a:p>
        </p:txBody>
      </p:sp>
    </p:spTree>
    <p:extLst>
      <p:ext uri="{BB962C8B-B14F-4D97-AF65-F5344CB8AC3E}">
        <p14:creationId xmlns:p14="http://schemas.microsoft.com/office/powerpoint/2010/main" val="60926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Choose 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Beautiful campus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Experienced professors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Low cost for attendance</a:t>
            </a:r>
          </a:p>
        </p:txBody>
      </p:sp>
    </p:spTree>
    <p:extLst>
      <p:ext uri="{BB962C8B-B14F-4D97-AF65-F5344CB8AC3E}">
        <p14:creationId xmlns:p14="http://schemas.microsoft.com/office/powerpoint/2010/main" val="171867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Campus Life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New, modern co-ed dorms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Recently renovated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Best food cooked by top chefs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Designed to cultivate your dining experience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Easy walking to parks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No car needed!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2415654" y="1323833"/>
            <a:ext cx="3275462" cy="28660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ghtning Bolt 2"/>
          <p:cNvSpPr/>
          <p:nvPr/>
        </p:nvSpPr>
        <p:spPr>
          <a:xfrm>
            <a:off x="6168788" y="464025"/>
            <a:ext cx="2893325" cy="372583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Vertical Scroll 3"/>
          <p:cNvSpPr/>
          <p:nvPr/>
        </p:nvSpPr>
        <p:spPr>
          <a:xfrm>
            <a:off x="1078173" y="4462818"/>
            <a:ext cx="5295331" cy="106452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51" y="4662398"/>
            <a:ext cx="230143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  <a:latin typeface="Algerian" panose="04020705040A02060702" pitchFamily="82" charset="0"/>
              </a:rPr>
              <a:t>CE Courses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68083" y="3424685"/>
          <a:ext cx="9202467" cy="185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7489">
                  <a:extLst>
                    <a:ext uri="{9D8B030D-6E8A-4147-A177-3AD203B41FA5}">
                      <a16:colId xmlns:a16="http://schemas.microsoft.com/office/drawing/2014/main" val="1329018667"/>
                    </a:ext>
                  </a:extLst>
                </a:gridCol>
                <a:gridCol w="3067489">
                  <a:extLst>
                    <a:ext uri="{9D8B030D-6E8A-4147-A177-3AD203B41FA5}">
                      <a16:colId xmlns:a16="http://schemas.microsoft.com/office/drawing/2014/main" val="1362193330"/>
                    </a:ext>
                  </a:extLst>
                </a:gridCol>
                <a:gridCol w="3067489">
                  <a:extLst>
                    <a:ext uri="{9D8B030D-6E8A-4147-A177-3AD203B41FA5}">
                      <a16:colId xmlns:a16="http://schemas.microsoft.com/office/drawing/2014/main" val="2841990486"/>
                    </a:ext>
                  </a:extLst>
                </a:gridCol>
              </a:tblGrid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482994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A+ Certification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Kim 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85667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Welding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Welding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John McMurray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246465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Nursing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Jennifer Herwig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2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24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23027" y="1492371"/>
          <a:ext cx="9247516" cy="2665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2154">
                  <a:extLst>
                    <a:ext uri="{9D8B030D-6E8A-4147-A177-3AD203B41FA5}">
                      <a16:colId xmlns:a16="http://schemas.microsoft.com/office/drawing/2014/main" val="949055609"/>
                    </a:ext>
                  </a:extLst>
                </a:gridCol>
                <a:gridCol w="2314352">
                  <a:extLst>
                    <a:ext uri="{9D8B030D-6E8A-4147-A177-3AD203B41FA5}">
                      <a16:colId xmlns:a16="http://schemas.microsoft.com/office/drawing/2014/main" val="1251039373"/>
                    </a:ext>
                  </a:extLst>
                </a:gridCol>
                <a:gridCol w="2297538">
                  <a:extLst>
                    <a:ext uri="{9D8B030D-6E8A-4147-A177-3AD203B41FA5}">
                      <a16:colId xmlns:a16="http://schemas.microsoft.com/office/drawing/2014/main" val="4011289"/>
                    </a:ext>
                  </a:extLst>
                </a:gridCol>
                <a:gridCol w="2303472">
                  <a:extLst>
                    <a:ext uri="{9D8B030D-6E8A-4147-A177-3AD203B41FA5}">
                      <a16:colId xmlns:a16="http://schemas.microsoft.com/office/drawing/2014/main" val="2112822350"/>
                    </a:ext>
                  </a:extLst>
                </a:gridCol>
              </a:tblGrid>
              <a:tr h="850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Certification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 Courses Required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 Hours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CEU’s Earned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6609421"/>
                  </a:ext>
                </a:extLst>
              </a:tr>
              <a:tr h="72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A+ Certification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0311880"/>
                  </a:ext>
                </a:extLst>
              </a:tr>
              <a:tr h="72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Nursing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9769027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Photography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368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83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  <a:latin typeface="Algerian" panose="04020705040A02060702" pitchFamily="82" charset="0"/>
              </a:rPr>
              <a:t>Student Count by Program Area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260373631"/>
              </p:ext>
            </p:extLst>
          </p:nvPr>
        </p:nvGraphicFramePr>
        <p:xfrm>
          <a:off x="1991057" y="1315460"/>
          <a:ext cx="8128000" cy="5293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82844" y="5583382"/>
            <a:ext cx="994309" cy="102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8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111626"/>
              </p:ext>
            </p:extLst>
          </p:nvPr>
        </p:nvGraphicFramePr>
        <p:xfrm>
          <a:off x="559557" y="1228299"/>
          <a:ext cx="11150221" cy="4735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8632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2" ma:contentTypeDescription="Create a new document." ma:contentTypeScope="" ma:versionID="4061a8cd1540211dc7a64fbeb10a931a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3fa8d77d020b26dd482e94517b24c793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156382E0-13EE-4E24-A470-F13E38CE5376}"/>
</file>

<file path=customXml/itemProps2.xml><?xml version="1.0" encoding="utf-8"?>
<ds:datastoreItem xmlns:ds="http://schemas.openxmlformats.org/officeDocument/2006/customXml" ds:itemID="{9B985126-F2B7-4E21-BA20-BE1CFA2B638D}"/>
</file>

<file path=customXml/itemProps3.xml><?xml version="1.0" encoding="utf-8"?>
<ds:datastoreItem xmlns:ds="http://schemas.openxmlformats.org/officeDocument/2006/customXml" ds:itemID="{A490A084-5E16-4027-A4D3-E171613AA7F6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572</TotalTime>
  <Words>99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Algerian</vt:lpstr>
      <vt:lpstr>Arial</vt:lpstr>
      <vt:lpstr>Calibri</vt:lpstr>
      <vt:lpstr>Candara</vt:lpstr>
      <vt:lpstr>Century Gothic</vt:lpstr>
      <vt:lpstr>Times New Roman</vt:lpstr>
      <vt:lpstr>Wingdings</vt:lpstr>
      <vt:lpstr>Wingdings 3</vt:lpstr>
      <vt:lpstr>Ion Boardroom</vt:lpstr>
      <vt:lpstr>Welcome New Students</vt:lpstr>
      <vt:lpstr>Why Choose Us?</vt:lpstr>
      <vt:lpstr>Campus Life Benefits</vt:lpstr>
      <vt:lpstr>PowerPoint Presentation</vt:lpstr>
      <vt:lpstr>CE Courses</vt:lpstr>
      <vt:lpstr>PowerPoint Presentation</vt:lpstr>
      <vt:lpstr>Student Count by Program Area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Cindy</cp:lastModifiedBy>
  <cp:revision>22</cp:revision>
  <dcterms:created xsi:type="dcterms:W3CDTF">2015-12-13T21:24:20Z</dcterms:created>
  <dcterms:modified xsi:type="dcterms:W3CDTF">2016-03-13T23:23:09Z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