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72" r:id="rId6"/>
    <p:sldId id="261" r:id="rId7"/>
    <p:sldId id="262" r:id="rId8"/>
    <p:sldId id="267" r:id="rId9"/>
    <p:sldId id="278" r:id="rId10"/>
    <p:sldId id="277" r:id="rId11"/>
    <p:sldId id="268" r:id="rId12"/>
    <p:sldId id="269" r:id="rId13"/>
    <p:sldId id="270" r:id="rId14"/>
    <p:sldId id="274" r:id="rId15"/>
    <p:sldId id="275" r:id="rId16"/>
    <p:sldId id="276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9" autoAdjust="0"/>
    <p:restoredTop sz="94660"/>
  </p:normalViewPr>
  <p:slideViewPr>
    <p:cSldViewPr>
      <p:cViewPr>
        <p:scale>
          <a:sx n="50" d="100"/>
          <a:sy n="50" d="100"/>
        </p:scale>
        <p:origin x="918" y="16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KG_Kurs\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KG_Kurs\s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Сфера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9542607722480044E-2"/>
          <c:y val="0.15575803957768133"/>
          <c:w val="0.87971254801798027"/>
          <c:h val="0.71346884324759652"/>
        </c:manualLayout>
      </c:layout>
      <c:lineChart>
        <c:grouping val="standard"/>
        <c:varyColors val="0"/>
        <c:ser>
          <c:idx val="0"/>
          <c:order val="0"/>
          <c:cat>
            <c:numRef>
              <c:f>Лист1!$A$2:$A$6</c:f>
              <c:numCache>
                <c:formatCode>General</c:formatCode>
                <c:ptCount val="5"/>
                <c:pt idx="0">
                  <c:v>54</c:v>
                </c:pt>
                <c:pt idx="1">
                  <c:v>216</c:v>
                </c:pt>
                <c:pt idx="2">
                  <c:v>864</c:v>
                </c:pt>
                <c:pt idx="3">
                  <c:v>3456</c:v>
                </c:pt>
                <c:pt idx="4">
                  <c:v>13824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</c:v>
                </c:pt>
                <c:pt idx="1">
                  <c:v>4.97</c:v>
                </c:pt>
                <c:pt idx="2">
                  <c:v>1.2769999999999999</c:v>
                </c:pt>
                <c:pt idx="3">
                  <c:v>0.33989999999999998</c:v>
                </c:pt>
                <c:pt idx="4">
                  <c:v>8.2799999999999999E-2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26998296"/>
        <c:axId val="226998688"/>
      </c:lineChart>
      <c:catAx>
        <c:axId val="226998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Отображаемые</a:t>
                </a:r>
                <a:r>
                  <a:rPr lang="ru-RU" baseline="0"/>
                  <a:t> полигоны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6998688"/>
        <c:crosses val="autoZero"/>
        <c:auto val="1"/>
        <c:lblAlgn val="ctr"/>
        <c:lblOffset val="100"/>
        <c:noMultiLvlLbl val="0"/>
      </c:catAx>
      <c:valAx>
        <c:axId val="22699868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Кадров</a:t>
                </a:r>
                <a:r>
                  <a:rPr lang="ru-RU" baseline="0"/>
                  <a:t> в секунду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6998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Использование</a:t>
            </a:r>
            <a:r>
              <a:rPr lang="ru-RU" baseline="0"/>
              <a:t> памяти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numRef>
              <c:f>Лист1!$C$11:$C$15</c:f>
              <c:numCache>
                <c:formatCode>General</c:formatCode>
                <c:ptCount val="5"/>
                <c:pt idx="0">
                  <c:v>16</c:v>
                </c:pt>
                <c:pt idx="1">
                  <c:v>64</c:v>
                </c:pt>
                <c:pt idx="2">
                  <c:v>256</c:v>
                </c:pt>
                <c:pt idx="3">
                  <c:v>1024</c:v>
                </c:pt>
                <c:pt idx="4">
                  <c:v>4096</c:v>
                </c:pt>
              </c:numCache>
            </c:numRef>
          </c:cat>
          <c:val>
            <c:numRef>
              <c:f>Лист1!$D$11:$D$15</c:f>
              <c:numCache>
                <c:formatCode>General</c:formatCode>
                <c:ptCount val="5"/>
                <c:pt idx="0">
                  <c:v>4112</c:v>
                </c:pt>
                <c:pt idx="1">
                  <c:v>4160</c:v>
                </c:pt>
                <c:pt idx="2">
                  <c:v>4352</c:v>
                </c:pt>
                <c:pt idx="3">
                  <c:v>5120</c:v>
                </c:pt>
                <c:pt idx="4">
                  <c:v>8192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25774584"/>
        <c:axId val="557692296"/>
      </c:lineChart>
      <c:catAx>
        <c:axId val="225774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Отображаемые полигоны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57692296"/>
        <c:crosses val="autoZero"/>
        <c:auto val="1"/>
        <c:lblAlgn val="ctr"/>
        <c:lblOffset val="100"/>
        <c:noMultiLvlLbl val="0"/>
      </c:catAx>
      <c:valAx>
        <c:axId val="5576922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Полигоны</a:t>
                </a:r>
                <a:r>
                  <a:rPr lang="ru-RU" baseline="0"/>
                  <a:t> в оперативной памяти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5774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1906064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effectLst/>
              </a:rPr>
              <a:t>Реализация алгоритма </a:t>
            </a:r>
            <a:r>
              <a:rPr lang="ru-RU" sz="3200" dirty="0" err="1" smtClean="0">
                <a:effectLst/>
              </a:rPr>
              <a:t>тесселяции</a:t>
            </a:r>
            <a:r>
              <a:rPr lang="ru-RU" sz="3200" dirty="0" smtClean="0">
                <a:effectLst/>
              </a:rPr>
              <a:t> трехмерного реалистичного объекта</a:t>
            </a:r>
            <a:endParaRPr lang="ru-RU" sz="32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81600" y="4114800"/>
            <a:ext cx="4267200" cy="1314450"/>
          </a:xfrm>
        </p:spPr>
        <p:txBody>
          <a:bodyPr/>
          <a:lstStyle/>
          <a:p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Балякин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Данила,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ИУ7-52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47211" y="285750"/>
            <a:ext cx="506696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Курсовой проект </a:t>
            </a:r>
          </a:p>
          <a:p>
            <a:pPr algn="ctr"/>
            <a:r>
              <a:rPr lang="ru-RU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по компьютерной графике</a:t>
            </a:r>
            <a:endParaRPr lang="ru-RU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21902" y="285750"/>
            <a:ext cx="36621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Входные данные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71600" y="116205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В </a:t>
            </a:r>
            <a:r>
              <a:rPr lang="en-US" dirty="0" err="1"/>
              <a:t>данной</a:t>
            </a:r>
            <a:r>
              <a:rPr lang="en-US" dirty="0"/>
              <a:t> </a:t>
            </a:r>
            <a:r>
              <a:rPr lang="en-US" dirty="0" err="1"/>
              <a:t>программе</a:t>
            </a:r>
            <a:r>
              <a:rPr lang="en-US" dirty="0"/>
              <a:t> </a:t>
            </a:r>
            <a:r>
              <a:rPr lang="en-US" dirty="0" err="1"/>
              <a:t>входные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подаются</a:t>
            </a:r>
            <a:r>
              <a:rPr lang="en-US" dirty="0"/>
              <a:t> в </a:t>
            </a:r>
            <a:r>
              <a:rPr lang="en-US" dirty="0" err="1"/>
              <a:t>виде</a:t>
            </a:r>
            <a:r>
              <a:rPr lang="en-US" dirty="0"/>
              <a:t> </a:t>
            </a:r>
            <a:r>
              <a:rPr lang="en-US" dirty="0" err="1"/>
              <a:t>файла</a:t>
            </a:r>
            <a:r>
              <a:rPr lang="en-US" dirty="0"/>
              <a:t> с </a:t>
            </a:r>
            <a:r>
              <a:rPr lang="en-US" dirty="0" err="1"/>
              <a:t>расширением</a:t>
            </a:r>
            <a:r>
              <a:rPr lang="en-US" dirty="0"/>
              <a:t> .</a:t>
            </a:r>
            <a:r>
              <a:rPr lang="en-US" dirty="0" smtClean="0"/>
              <a:t>obj.</a:t>
            </a:r>
            <a:r>
              <a:rPr lang="ru-RU" dirty="0"/>
              <a:t> </a:t>
            </a:r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/>
              <a:t>данного</a:t>
            </a:r>
            <a:r>
              <a:rPr lang="en-US" dirty="0"/>
              <a:t> </a:t>
            </a:r>
            <a:r>
              <a:rPr lang="en-US" dirty="0" err="1"/>
              <a:t>формата</a:t>
            </a:r>
            <a:r>
              <a:rPr lang="en-US" dirty="0"/>
              <a:t> </a:t>
            </a:r>
            <a:r>
              <a:rPr lang="en-US" dirty="0" err="1"/>
              <a:t>представления</a:t>
            </a:r>
            <a:r>
              <a:rPr lang="en-US" dirty="0"/>
              <a:t> </a:t>
            </a:r>
            <a:r>
              <a:rPr lang="en-US" dirty="0" err="1"/>
              <a:t>позволяет</a:t>
            </a:r>
            <a:r>
              <a:rPr lang="en-US" dirty="0"/>
              <a:t> </a:t>
            </a:r>
            <a:r>
              <a:rPr lang="en-US" dirty="0" err="1"/>
              <a:t>генерировать</a:t>
            </a:r>
            <a:r>
              <a:rPr lang="en-US" dirty="0"/>
              <a:t> </a:t>
            </a:r>
            <a:r>
              <a:rPr lang="en-US" dirty="0" err="1"/>
              <a:t>различные</a:t>
            </a:r>
            <a:r>
              <a:rPr lang="en-US" dirty="0"/>
              <a:t> </a:t>
            </a:r>
            <a:r>
              <a:rPr lang="en-US" dirty="0" err="1"/>
              <a:t>объекты</a:t>
            </a:r>
            <a:r>
              <a:rPr lang="en-US" dirty="0"/>
              <a:t> в </a:t>
            </a:r>
            <a:r>
              <a:rPr lang="en-US" dirty="0" err="1"/>
              <a:t>таких</a:t>
            </a:r>
            <a:r>
              <a:rPr lang="en-US" dirty="0"/>
              <a:t> 3D </a:t>
            </a:r>
            <a:r>
              <a:rPr lang="en-US" dirty="0" err="1"/>
              <a:t>программах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3D studio </a:t>
            </a:r>
            <a:r>
              <a:rPr lang="en-US" dirty="0" smtClean="0"/>
              <a:t>max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36238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# Список вершин, с координатами (</a:t>
            </a:r>
            <a:r>
              <a:rPr lang="ru-RU" dirty="0" err="1"/>
              <a:t>x,y,z</a:t>
            </a:r>
            <a:r>
              <a:rPr lang="ru-RU" dirty="0"/>
              <a:t>[,w]), </a:t>
            </a:r>
          </a:p>
          <a:p>
            <a:r>
              <a:rPr lang="ru-RU" dirty="0"/>
              <a:t>  v 0.123 0.234 0.345 1.0</a:t>
            </a:r>
          </a:p>
          <a:p>
            <a:r>
              <a:rPr lang="ru-RU" dirty="0"/>
              <a:t>  v ...</a:t>
            </a:r>
          </a:p>
          <a:p>
            <a:r>
              <a:rPr lang="ru-RU" dirty="0"/>
              <a:t>  ...</a:t>
            </a:r>
          </a:p>
          <a:p>
            <a:r>
              <a:rPr lang="ru-RU" dirty="0" smtClean="0"/>
              <a:t>  # </a:t>
            </a:r>
            <a:r>
              <a:rPr lang="ru-RU" dirty="0"/>
              <a:t>Определения поверхности </a:t>
            </a:r>
          </a:p>
          <a:p>
            <a:r>
              <a:rPr lang="ru-RU" dirty="0"/>
              <a:t>  f 1 2 3</a:t>
            </a:r>
          </a:p>
          <a:p>
            <a:r>
              <a:rPr lang="ru-RU" dirty="0"/>
              <a:t>  f 3/1 4/2 </a:t>
            </a:r>
            <a:r>
              <a:rPr lang="ru-RU" dirty="0" smtClean="0"/>
              <a:t>5/3</a:t>
            </a:r>
          </a:p>
          <a:p>
            <a:r>
              <a:rPr lang="ru-RU" dirty="0"/>
              <a:t> </a:t>
            </a:r>
            <a:r>
              <a:rPr lang="ru-RU" dirty="0" smtClean="0"/>
              <a:t>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5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5743" y="361950"/>
            <a:ext cx="72158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Выбор парадигмы </a:t>
            </a:r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программирования</a:t>
            </a:r>
            <a:endParaRPr lang="ru-RU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1352550"/>
            <a:ext cx="7592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этой программе было решено использовать парадигму объектно-ориентированного подхода в связи со следующими его возможностями: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Полиморфизм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Инкапсуляция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Механизм наследование классов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локальной смены алгоритма без </a:t>
            </a:r>
            <a:r>
              <a:rPr lang="ru-RU" dirty="0" err="1"/>
              <a:t>перестраивания</a:t>
            </a:r>
            <a:r>
              <a:rPr lang="ru-RU" dirty="0"/>
              <a:t> логики выполнения всей программы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3660874"/>
            <a:ext cx="7592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это помогает уменьшить время написание </a:t>
            </a:r>
            <a:r>
              <a:rPr lang="ru-RU" dirty="0" smtClean="0"/>
              <a:t>кода, а </a:t>
            </a:r>
            <a:r>
              <a:rPr lang="ru-RU" dirty="0"/>
              <a:t>также производить быстрые </a:t>
            </a:r>
            <a:r>
              <a:rPr lang="ru-RU" dirty="0" smtClean="0"/>
              <a:t>изменения при необходимости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7466" y="209550"/>
            <a:ext cx="50793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u="sng" dirty="0"/>
              <a:t>UML </a:t>
            </a:r>
            <a:r>
              <a:rPr lang="en-US" sz="3600" u="sng" dirty="0" err="1"/>
              <a:t>диаграмма</a:t>
            </a:r>
            <a:r>
              <a:rPr lang="en-US" sz="3600" u="sng" dirty="0"/>
              <a:t> </a:t>
            </a:r>
            <a:r>
              <a:rPr lang="en-US" sz="3600" u="sng" dirty="0" err="1"/>
              <a:t>классов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55882"/>
            <a:ext cx="8001000" cy="4247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81400" y="0"/>
            <a:ext cx="24881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Интерфейс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9" y="655354"/>
            <a:ext cx="7023413" cy="435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6502" y="0"/>
            <a:ext cx="59979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Проведенные исследования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026920011"/>
              </p:ext>
            </p:extLst>
          </p:nvPr>
        </p:nvGraphicFramePr>
        <p:xfrm>
          <a:off x="1600200" y="819150"/>
          <a:ext cx="6685443" cy="398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0" y="-58519"/>
            <a:ext cx="59979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Проведенные исследования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008299925"/>
              </p:ext>
            </p:extLst>
          </p:nvPr>
        </p:nvGraphicFramePr>
        <p:xfrm>
          <a:off x="1433682" y="587812"/>
          <a:ext cx="6788224" cy="401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9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6502" y="0"/>
            <a:ext cx="59979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Проведенные исследования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43000" y="1123950"/>
            <a:ext cx="7848600" cy="37338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Таким образом, данный алгоритм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тесселяции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эффективно 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изменяет количество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полигонов за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достаточно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короткое время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не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сильно проигрывая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по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используемой памяти. Однако заметны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сильные ухудшения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скорости работы при большом числе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полигонов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что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не позволяет использовать его в реальном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динамическом режиме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7800" y="1657350"/>
            <a:ext cx="6987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Спасибо за внимание!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24200" y="590550"/>
            <a:ext cx="31551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Цели работы</a:t>
            </a:r>
          </a:p>
          <a:p>
            <a:pPr algn="ctr"/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42875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Изучить способы хранения дополнительной информации об объекте с целью выявить оптимальный (в контексте поставленной задачи).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наиболее скоростной алгоритм, решающий задачу </a:t>
            </a:r>
            <a:r>
              <a:rPr lang="ru-RU" dirty="0" err="1"/>
              <a:t>тесселяции</a:t>
            </a:r>
            <a:r>
              <a:rPr lang="ru-RU" dirty="0"/>
              <a:t> для случайного трехмерного реалистичного объекта. Оценка производится по количеству кадров в секунду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модели данных, наилучшим образом облегчающие и ускоряющие процесс </a:t>
            </a:r>
            <a:r>
              <a:rPr lang="ru-RU" dirty="0" err="1"/>
              <a:t>тесселяции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0" y="133350"/>
            <a:ext cx="594733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Способы хранения дополнительной</a:t>
            </a:r>
          </a:p>
          <a:p>
            <a:pPr algn="ctr"/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и</a:t>
            </a:r>
            <a:r>
              <a:rPr lang="ru-RU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нформации об объекте</a:t>
            </a:r>
            <a:endParaRPr lang="ru-RU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352550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 Карты смещения</a:t>
            </a:r>
            <a:endParaRPr lang="ru-RU" dirty="0"/>
          </a:p>
        </p:txBody>
      </p:sp>
      <p:pic>
        <p:nvPicPr>
          <p:cNvPr id="5" name="Рисунок 4" descr="disp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047750"/>
            <a:ext cx="2662177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962150"/>
            <a:ext cx="35814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Для каждой точки исходного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изображения задается смещение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 помощью </a:t>
            </a:r>
            <a:r>
              <a:rPr lang="ru-RU" dirty="0" err="1" smtClean="0"/>
              <a:t>шестнадцатибитного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числа (обычно кодируется как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интенсивность  белого цвета 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дополнительном  изображении)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200150"/>
            <a:ext cx="34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 </a:t>
            </a:r>
            <a:r>
              <a:rPr lang="ru-RU" dirty="0" err="1" smtClean="0"/>
              <a:t>Высокополигональная</a:t>
            </a:r>
            <a:r>
              <a:rPr lang="ru-RU" dirty="0" smtClean="0"/>
              <a:t> модель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28800" y="133350"/>
            <a:ext cx="594733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Способы хранения дополнительной</a:t>
            </a:r>
          </a:p>
          <a:p>
            <a:pPr algn="ctr"/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и</a:t>
            </a:r>
            <a:r>
              <a:rPr lang="ru-RU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нформации об объекте</a:t>
            </a:r>
            <a:endParaRPr lang="ru-RU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7800" y="188595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Каждому из </a:t>
            </a:r>
            <a:r>
              <a:rPr lang="en-US" dirty="0" smtClean="0"/>
              <a:t>N </a:t>
            </a:r>
            <a:r>
              <a:rPr lang="ru-RU" dirty="0" smtClean="0"/>
              <a:t>треугольников </a:t>
            </a:r>
            <a:r>
              <a:rPr lang="ru-RU" dirty="0" err="1" smtClean="0"/>
              <a:t>низкополигональной</a:t>
            </a:r>
            <a:r>
              <a:rPr lang="ru-RU" dirty="0" smtClean="0"/>
              <a:t> модели соответствуют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		</a:t>
            </a:r>
            <a:r>
              <a:rPr lang="en-US" dirty="0" smtClean="0"/>
              <a:t>M = 4   * N </a:t>
            </a:r>
            <a:r>
              <a:rPr lang="ru-RU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полигонов </a:t>
            </a:r>
            <a:r>
              <a:rPr lang="ru-RU" dirty="0" err="1" smtClean="0"/>
              <a:t>высокополигональной</a:t>
            </a:r>
            <a:r>
              <a:rPr lang="ru-RU" dirty="0" smtClean="0"/>
              <a:t>  модели, где </a:t>
            </a:r>
            <a:r>
              <a:rPr lang="en-US" dirty="0" smtClean="0"/>
              <a:t>K – </a:t>
            </a:r>
            <a:r>
              <a:rPr lang="ru-RU" dirty="0" smtClean="0"/>
              <a:t>число 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тесселяций</a:t>
            </a:r>
            <a:r>
              <a:rPr lang="ru-RU" dirty="0" smtClean="0"/>
              <a:t> при приближении из максимально далекой точки пространства в максимально близкую к наблюдателю.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419350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200150"/>
            <a:ext cx="34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 </a:t>
            </a:r>
            <a:r>
              <a:rPr lang="ru-RU" dirty="0" err="1" smtClean="0"/>
              <a:t>Высокополигональная</a:t>
            </a:r>
            <a:r>
              <a:rPr lang="ru-RU" dirty="0" smtClean="0"/>
              <a:t> модель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28800" y="133350"/>
            <a:ext cx="594733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Способы хранения дополнительной</a:t>
            </a:r>
          </a:p>
          <a:p>
            <a:pPr algn="ctr"/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и</a:t>
            </a:r>
            <a:r>
              <a:rPr lang="ru-RU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нформации об объекте</a:t>
            </a:r>
            <a:endParaRPr lang="ru-RU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280035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При триангуляции ищутся максимально близкие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треугольники к только что сгенерированным, таким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образом корректируется форма объекта. Делается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это по формуле, указанной выше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 descr="di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949748"/>
            <a:ext cx="4114800" cy="565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3600" y="285750"/>
            <a:ext cx="59254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Триангуляция полигонов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3" name="Рисунок 2" descr="tess_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00150"/>
            <a:ext cx="8077200" cy="181849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2895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:\3\Tadaaaaam\RPZ\er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2875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047750"/>
            <a:ext cx="672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Триангуляция полигонов без дополнительной информации о них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2895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Тесселяция объекта (триангуляция + дополнительная информация)</a:t>
            </a:r>
            <a:endParaRPr lang="ru-RU" dirty="0"/>
          </a:p>
        </p:txBody>
      </p:sp>
      <p:pic>
        <p:nvPicPr>
          <p:cNvPr id="5" name="Рисунок 4" descr="G:\3\Tadaaaaam\RPZ\err_n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83142"/>
            <a:ext cx="6858000" cy="166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990600" y="133350"/>
            <a:ext cx="79031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Сравнение простой триангуляции с </a:t>
            </a:r>
            <a:r>
              <a:rPr lang="ru-RU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тесселяцией</a:t>
            </a:r>
            <a:endParaRPr lang="ru-RU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0" y="285750"/>
            <a:ext cx="45719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Алгоритм художника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00200" y="104775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Идея алгоритма художника состоит в том, что, используя упорядоченность граней по глубине, на экран выводятся с закраской грани, начиная с дальних.  Самая распространенная </a:t>
            </a:r>
          </a:p>
          <a:p>
            <a:r>
              <a:rPr lang="ru-RU" dirty="0" smtClean="0"/>
              <a:t>Характеристика удаленности – среднее значение </a:t>
            </a:r>
            <a:r>
              <a:rPr lang="en-US" dirty="0" smtClean="0"/>
              <a:t>Z</a:t>
            </a:r>
            <a:r>
              <a:rPr lang="ru-RU" dirty="0" smtClean="0"/>
              <a:t> для 3 точек</a:t>
            </a:r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76600" y="264795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Mid</a:t>
            </a:r>
            <a:r>
              <a:rPr kumimoji="0" lang="en-US" sz="2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2571750"/>
            <a:ext cx="1744133" cy="6096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600200" y="348615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Стоит отметить, что деление на 3 выполнять не обязательно, т.к. в алгоритме эта операция проводится для каждого многоугольника.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7176" y="285750"/>
            <a:ext cx="77316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Алгоритмы преобразований </a:t>
            </a:r>
            <a:r>
              <a:rPr lang="ru-RU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камеры</a:t>
            </a:r>
            <a:endParaRPr lang="ru-RU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33478" y="1031439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Камера задается следующими параметрами:</a:t>
            </a:r>
          </a:p>
          <a:p>
            <a:r>
              <a:rPr lang="ru-RU" dirty="0"/>
              <a:t>1.	Углом обзора;</a:t>
            </a:r>
          </a:p>
          <a:p>
            <a:r>
              <a:rPr lang="ru-RU" dirty="0"/>
              <a:t>2.	Фокусным расстоянием (от точки нахождения камеры до плоскости, на которую мы проецируем</a:t>
            </a:r>
            <a:r>
              <a:rPr lang="ru-RU" dirty="0" smtClean="0"/>
              <a:t>);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78" y="2331126"/>
            <a:ext cx="3843814" cy="26028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87" y="3309422"/>
            <a:ext cx="229839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443</TotalTime>
  <Words>438</Words>
  <Application>Microsoft Office PowerPoint</Application>
  <PresentationFormat>Экран (16:9)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Corbel</vt:lpstr>
      <vt:lpstr>Gill Sans MT</vt:lpstr>
      <vt:lpstr>Times New Roman</vt:lpstr>
      <vt:lpstr>Verdana</vt:lpstr>
      <vt:lpstr>Wingdings 2</vt:lpstr>
      <vt:lpstr>Солнцестояние</vt:lpstr>
      <vt:lpstr>Реализация алгоритма тесселяции трехмерного реалистичного объекта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Pacman</dc:creator>
  <cp:lastModifiedBy>Pacman</cp:lastModifiedBy>
  <cp:revision>51</cp:revision>
  <dcterms:created xsi:type="dcterms:W3CDTF">2014-12-12T14:32:52Z</dcterms:created>
  <dcterms:modified xsi:type="dcterms:W3CDTF">2016-12-11T23:13:15Z</dcterms:modified>
</cp:coreProperties>
</file>