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8" r:id="rId2"/>
  </p:sldMasterIdLst>
  <p:notesMasterIdLst>
    <p:notesMasterId r:id="rId12"/>
  </p:notes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Catamaran" panose="020B0604020202020204" charset="0"/>
      <p:regular r:id="rId14"/>
      <p:bold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9088C40-E34D-417B-8A4B-C689E2B3B14E}">
          <p14:sldIdLst>
            <p14:sldId id="256"/>
            <p14:sldId id="259"/>
            <p14:sldId id="258"/>
            <p14:sldId id="260"/>
            <p14:sldId id="261"/>
          </p14:sldIdLst>
        </p14:section>
        <p14:section name="Untitled Section" id="{CE08371C-22CA-499D-A3BB-7DD52FD90481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76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54E142D2-7D1F-CFB0-7E2C-0565C7606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008C6419-EAD6-CF13-1EC4-D34846A3C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1B6B9517-634D-79B4-6E8D-FBD5D4F42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63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DD708526-0DD8-0AEB-4916-05EB003B0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D69158C0-3278-BEF9-0EC8-91B100F0A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84ADEA41-D696-0E81-5677-8C64C9F917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4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40BF31AF-CFA5-58B0-E976-FD555AAD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856403ED-1FC5-072E-E1B3-37C6D82224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7AE85C11-46E1-79C8-D129-A6CA6DF4F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19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209B9FF-8CE5-AB66-3A05-086095C73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466A6D59-FD2A-EB97-F6D5-000F0EAA7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6E2E62E1-612E-30B8-95B4-13825692F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03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ED3B4AA6-B9AA-2F9D-87A1-5A384FB7A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A2B72463-EB7B-2826-19BC-47A19C6A7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91951717-37F3-7C9A-5BD7-7B59DBDE0D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5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DDB3C51A-18C2-4CCC-FCEA-36E476F8A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22BB6962-82E7-BE72-2EE2-EDA9E4633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FDE9F190-CE59-A15A-129D-49095A659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14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99257519-0F48-A0D0-3A42-FE671C338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AA58C7A2-CB92-3328-411D-8AA13255A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8E5FE44F-61FE-0032-0F2A-801B4AD615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155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3CE4CB48-3963-65AB-53E0-11FA0967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26C8B1CA-B302-F2E0-35FD-131CABA771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6CA85C17-BD84-B8C7-A811-12C2E9C259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3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259320" y="2453400"/>
            <a:ext cx="2884320" cy="268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830520" y="1170000"/>
            <a:ext cx="548280" cy="8784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379160" y="1170000"/>
            <a:ext cx="548280" cy="8784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727560" y="162216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0" y="4129920"/>
            <a:ext cx="1326960" cy="10134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 rotWithShape="1">
          <a:blip r:embed="rId13">
            <a:alphaModFix/>
          </a:blip>
          <a:srcRect l="7087" t="14915" r="9620" b="16522"/>
          <a:stretch/>
        </p:blipFill>
        <p:spPr>
          <a:xfrm>
            <a:off x="99720" y="4626360"/>
            <a:ext cx="505440" cy="48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 rot="10800000" flipH="1">
            <a:off x="827280" y="780120"/>
            <a:ext cx="372600" cy="4572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 rot="10800000" flipH="1">
            <a:off x="1200240" y="780120"/>
            <a:ext cx="372600" cy="4572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asydrawingguides.com/how-to-draw-a-radar-antenn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asydrawingguides.com/how-to-draw-a-radar-antenn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kor.pngtree.com/freepng/flat-color-mixer-hand-or-stand_13508096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vecteezy.com/vector-art/18991395-doodle-bulb-light-idea-for-icon-symbol-of-idea-creativity-innovation-inspiration-vector-illustr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3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Variational Recurrent Autoencoder for Anomaly Detection on Time-Series satellite data</a:t>
            </a:r>
            <a:endParaRPr sz="2500" b="1" dirty="0">
              <a:solidFill>
                <a:srgbClr val="1A1A1A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0" name="Google Shape;250;p53"/>
          <p:cNvSpPr txBox="1"/>
          <p:nvPr/>
        </p:nvSpPr>
        <p:spPr>
          <a:xfrm>
            <a:off x="729720" y="3173040"/>
            <a:ext cx="7687800" cy="29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Francesco Danese - 1926188</a:t>
            </a:r>
            <a:endParaRPr sz="16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Elective in Artificial Intelligence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Professor: Christian Napoli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Sapienza University of Rome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4852350" y="2143125"/>
            <a:ext cx="43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99665D-0C12-E021-04DA-526ADBC1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876" y="2751466"/>
            <a:ext cx="2426947" cy="1824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4DD1357-95FD-2288-50E5-B4C659E7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042365DA-5597-F1C6-67E0-A7EA7EB66D6B}"/>
              </a:ext>
            </a:extLst>
          </p:cNvPr>
          <p:cNvSpPr txBox="1"/>
          <p:nvPr/>
        </p:nvSpPr>
        <p:spPr>
          <a:xfrm>
            <a:off x="727560" y="861840"/>
            <a:ext cx="3801455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E</a:t>
            </a:r>
            <a:r>
              <a:rPr lang="en-US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SA Telemetry Anomaly Dataset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69" name="Google Shape;269;p55">
            <a:extLst>
              <a:ext uri="{FF2B5EF4-FFF2-40B4-BE49-F238E27FC236}">
                <a16:creationId xmlns:a16="http://schemas.microsoft.com/office/drawing/2014/main" id="{54F11160-B425-95CB-4ED9-97549C0784D6}"/>
              </a:ext>
            </a:extLst>
          </p:cNvPr>
          <p:cNvSpPr txBox="1"/>
          <p:nvPr/>
        </p:nvSpPr>
        <p:spPr>
          <a:xfrm>
            <a:off x="727559" y="1551812"/>
            <a:ext cx="5962409" cy="219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 Multivariate Time-Series: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600" b="1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Multiple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channels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each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monitoring a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particular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sensor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Real-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Valued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/ Discrete /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Binary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Label for </a:t>
            </a:r>
            <a:r>
              <a:rPr lang="it-IT" sz="1600" u="sng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each</a:t>
            </a:r>
            <a:r>
              <a:rPr lang="it-IT" sz="1600" u="sng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time-step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: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Nominal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/ Rare event / 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Anomaly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.</a:t>
            </a: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E1FD7E4D-E41C-C8BE-BDF4-DAD8AD9555D2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55">
            <a:extLst>
              <a:ext uri="{FF2B5EF4-FFF2-40B4-BE49-F238E27FC236}">
                <a16:creationId xmlns:a16="http://schemas.microsoft.com/office/drawing/2014/main" id="{9D3402B3-B6B4-B323-D50A-A64A7BBCAB19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VRAE for Anomaly Detection on Time-Series satellite data- Francesco Danese</a:t>
            </a: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2F9FD-D878-2C99-7B9B-CD7173315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02296" y="1594797"/>
            <a:ext cx="1462055" cy="1890589"/>
          </a:xfrm>
          <a:prstGeom prst="rect">
            <a:avLst/>
          </a:prstGeom>
        </p:spPr>
      </p:pic>
      <p:sp>
        <p:nvSpPr>
          <p:cNvPr id="2" name="Google Shape;269;p55">
            <a:extLst>
              <a:ext uri="{FF2B5EF4-FFF2-40B4-BE49-F238E27FC236}">
                <a16:creationId xmlns:a16="http://schemas.microsoft.com/office/drawing/2014/main" id="{3876B320-498C-9F09-CF8E-11739BE8200B}"/>
              </a:ext>
            </a:extLst>
          </p:cNvPr>
          <p:cNvSpPr txBox="1"/>
          <p:nvPr/>
        </p:nvSpPr>
        <p:spPr>
          <a:xfrm>
            <a:off x="736478" y="3861344"/>
            <a:ext cx="3241548" cy="70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Target 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Channels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: 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where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anomalies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can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happen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and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should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be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detected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.</a:t>
            </a:r>
            <a:endParaRPr lang="it-IT" sz="1600" b="1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  <p:sp>
        <p:nvSpPr>
          <p:cNvPr id="4" name="Google Shape;269;p55">
            <a:extLst>
              <a:ext uri="{FF2B5EF4-FFF2-40B4-BE49-F238E27FC236}">
                <a16:creationId xmlns:a16="http://schemas.microsoft.com/office/drawing/2014/main" id="{7C005540-43E1-3F6D-B327-6FECF17FD4F9}"/>
              </a:ext>
            </a:extLst>
          </p:cNvPr>
          <p:cNvSpPr txBox="1"/>
          <p:nvPr/>
        </p:nvSpPr>
        <p:spPr>
          <a:xfrm>
            <a:off x="4571820" y="3809116"/>
            <a:ext cx="3362687" cy="70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Non-Target 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Channels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: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affect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target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channels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but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don’t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present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anomalies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05795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5CC4C91E-D876-01EF-65A4-EC360E0E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EC7430AC-D0BD-DB53-01D9-4A4006967D81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E</a:t>
            </a:r>
            <a:r>
              <a:rPr lang="en-US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SA Telemetry Anomaly Dataset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0F0B0D48-3A0E-5F4B-7444-C9A4A1ED7E38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69;p55">
            <a:extLst>
              <a:ext uri="{FF2B5EF4-FFF2-40B4-BE49-F238E27FC236}">
                <a16:creationId xmlns:a16="http://schemas.microsoft.com/office/drawing/2014/main" id="{A8887BA5-567B-C7D3-A533-41D319E0B217}"/>
              </a:ext>
            </a:extLst>
          </p:cNvPr>
          <p:cNvSpPr txBox="1"/>
          <p:nvPr/>
        </p:nvSpPr>
        <p:spPr>
          <a:xfrm>
            <a:off x="727560" y="1542817"/>
            <a:ext cx="5763118" cy="234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Telecommands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600" b="1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Inputs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commanded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from Earth with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exact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timestamp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Can cause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anomalies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-&gt;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Useful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for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detection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Can cause rare events -&gt;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Useful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for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avoiding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False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Positives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D95E5-817D-1838-450F-BE09B7D4E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02296" y="1594797"/>
            <a:ext cx="1462055" cy="1890589"/>
          </a:xfrm>
          <a:prstGeom prst="rect">
            <a:avLst/>
          </a:prstGeom>
        </p:spPr>
      </p:pic>
      <p:sp>
        <p:nvSpPr>
          <p:cNvPr id="6" name="Google Shape;269;p55">
            <a:extLst>
              <a:ext uri="{FF2B5EF4-FFF2-40B4-BE49-F238E27FC236}">
                <a16:creationId xmlns:a16="http://schemas.microsoft.com/office/drawing/2014/main" id="{980DB27E-5D76-BF3A-CB71-196188EC95A3}"/>
              </a:ext>
            </a:extLst>
          </p:cNvPr>
          <p:cNvSpPr txBox="1"/>
          <p:nvPr/>
        </p:nvSpPr>
        <p:spPr>
          <a:xfrm>
            <a:off x="2249468" y="3808729"/>
            <a:ext cx="4644704" cy="125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complex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model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could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exploit 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Target 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channels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, 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Non-Target 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channels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and 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Telecommands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  <p:sp>
        <p:nvSpPr>
          <p:cNvPr id="7" name="Google Shape;271;p55">
            <a:extLst>
              <a:ext uri="{FF2B5EF4-FFF2-40B4-BE49-F238E27FC236}">
                <a16:creationId xmlns:a16="http://schemas.microsoft.com/office/drawing/2014/main" id="{8BAAA6CA-4973-1973-D54F-A7F31D3B978A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VRAE for Anomaly Detection on Time-Series satellite data- Francesco Danese</a:t>
            </a: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7818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83DC89B2-9EEF-ABA2-AD79-FB4EADA55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54942BD6-52BA-44A6-020B-9B0A785EFD6A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Data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Preprocessing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B186AAEB-3DCF-7E85-DEB6-A328C2264C02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71;p55">
            <a:extLst>
              <a:ext uri="{FF2B5EF4-FFF2-40B4-BE49-F238E27FC236}">
                <a16:creationId xmlns:a16="http://schemas.microsoft.com/office/drawing/2014/main" id="{459C04B9-9B07-48D0-0869-7D04761721A5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VRAE for Anomaly Detection on Time-Series satellite data- Francesco Danese</a:t>
            </a: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78F2B-9408-C33C-F32A-E1F2DA00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90678" y="1542817"/>
            <a:ext cx="2237075" cy="2237075"/>
          </a:xfrm>
          <a:prstGeom prst="rect">
            <a:avLst/>
          </a:prstGeom>
        </p:spPr>
      </p:pic>
      <p:sp>
        <p:nvSpPr>
          <p:cNvPr id="9" name="Google Shape;269;p55">
            <a:extLst>
              <a:ext uri="{FF2B5EF4-FFF2-40B4-BE49-F238E27FC236}">
                <a16:creationId xmlns:a16="http://schemas.microsoft.com/office/drawing/2014/main" id="{3570EC67-251F-B556-ECD0-7CF5788D7021}"/>
              </a:ext>
            </a:extLst>
          </p:cNvPr>
          <p:cNvSpPr txBox="1"/>
          <p:nvPr/>
        </p:nvSpPr>
        <p:spPr>
          <a:xfrm>
            <a:off x="680668" y="3131443"/>
            <a:ext cx="6368809" cy="1588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Different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scales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and domains:</a:t>
            </a: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it-IT" sz="1600" b="1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            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Per-Channel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standardization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          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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Discretize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categorical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channels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  <p:sp>
        <p:nvSpPr>
          <p:cNvPr id="10" name="Google Shape;269;p55">
            <a:extLst>
              <a:ext uri="{FF2B5EF4-FFF2-40B4-BE49-F238E27FC236}">
                <a16:creationId xmlns:a16="http://schemas.microsoft.com/office/drawing/2014/main" id="{04D7EE48-F4E4-743B-FCDA-9E60F2483685}"/>
              </a:ext>
            </a:extLst>
          </p:cNvPr>
          <p:cNvSpPr txBox="1"/>
          <p:nvPr/>
        </p:nvSpPr>
        <p:spPr>
          <a:xfrm>
            <a:off x="727559" y="1542818"/>
            <a:ext cx="6368809" cy="16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Non-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Homogeneous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sampling rates:</a:t>
            </a: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it-IT" sz="1600" b="1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         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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Due to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years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-long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acquisition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and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sporadic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modifications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          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Resampling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and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interpolation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48049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E91809D8-BBFB-5AEF-A3F8-9E4CEDD4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8FE1E410-A7EB-8EB0-947D-15DC51876DE5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Previous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Approaches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8B0A3132-8CC9-48B5-64B8-E5C9CA43F9DA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71;p55">
            <a:extLst>
              <a:ext uri="{FF2B5EF4-FFF2-40B4-BE49-F238E27FC236}">
                <a16:creationId xmlns:a16="http://schemas.microsoft.com/office/drawing/2014/main" id="{A19E971E-55B3-AFC0-964E-74A72C0BC2B6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VRAE for Anomaly Detection on Time-Series satellite data- Francesco Danese</a:t>
            </a: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" name="Google Shape;269;p55">
            <a:extLst>
              <a:ext uri="{FF2B5EF4-FFF2-40B4-BE49-F238E27FC236}">
                <a16:creationId xmlns:a16="http://schemas.microsoft.com/office/drawing/2014/main" id="{25EF6940-C07B-C119-3726-91CD8815173D}"/>
              </a:ext>
            </a:extLst>
          </p:cNvPr>
          <p:cNvSpPr txBox="1"/>
          <p:nvPr/>
        </p:nvSpPr>
        <p:spPr>
          <a:xfrm>
            <a:off x="727559" y="1542818"/>
            <a:ext cx="5923333" cy="136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Global STD: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Any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sample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distant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least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‘N’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std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. from the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mean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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Anomaly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Can’t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detect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local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anomalies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,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not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good for non-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stationary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signals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Does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not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elaborate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channels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dependencies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or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correlations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  <p:sp>
        <p:nvSpPr>
          <p:cNvPr id="4" name="Google Shape;269;p55">
            <a:extLst>
              <a:ext uri="{FF2B5EF4-FFF2-40B4-BE49-F238E27FC236}">
                <a16:creationId xmlns:a16="http://schemas.microsoft.com/office/drawing/2014/main" id="{27B827E7-8F7E-2BA8-4A73-33B38257F7ED}"/>
              </a:ext>
            </a:extLst>
          </p:cNvPr>
          <p:cNvSpPr txBox="1"/>
          <p:nvPr/>
        </p:nvSpPr>
        <p:spPr>
          <a:xfrm>
            <a:off x="727557" y="2962031"/>
            <a:ext cx="5923333" cy="136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Telemannon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-ESA: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LSTM-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Based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 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forecast 10 consecutive time points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based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on 250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preceding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samples from multiple input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channel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MAD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between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forecasted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and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real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samples 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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Anomaly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 score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Score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Wingdings" panose="05000000000000000000" pitchFamily="2" charset="2"/>
              </a:rPr>
              <a:t>Thresholding</a:t>
            </a: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1BFFC-B875-F6D5-18BE-9BB492827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7" y="1853172"/>
            <a:ext cx="1609043" cy="16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7B5E1C2-A151-6C04-A9F9-F89EFFFE1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3C3CD9A2-7A3E-887F-261F-544AA86AF19A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Previous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Approaches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66C38579-D6D0-23E2-DEBA-EDC47A6AE944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71;p55">
            <a:extLst>
              <a:ext uri="{FF2B5EF4-FFF2-40B4-BE49-F238E27FC236}">
                <a16:creationId xmlns:a16="http://schemas.microsoft.com/office/drawing/2014/main" id="{21229EF4-B63E-8138-0039-F073A0CE2DE6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VRAE for Anomaly Detection on Time-Series satellite data- Francesco Danese</a:t>
            </a: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493B7-58B3-C815-58E5-AC7BDF8A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7" y="1853172"/>
            <a:ext cx="1609043" cy="1609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69;p55">
                <a:extLst>
                  <a:ext uri="{FF2B5EF4-FFF2-40B4-BE49-F238E27FC236}">
                    <a16:creationId xmlns:a16="http://schemas.microsoft.com/office/drawing/2014/main" id="{5ADA4164-3022-7371-697B-45E1E258429D}"/>
                  </a:ext>
                </a:extLst>
              </p:cNvPr>
              <p:cNvSpPr txBox="1"/>
              <p:nvPr/>
            </p:nvSpPr>
            <p:spPr>
              <a:xfrm>
                <a:off x="727559" y="1542818"/>
                <a:ext cx="5704503" cy="1360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R="0" lvl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600" b="1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DC-VAE-ESA</a:t>
                </a:r>
              </a:p>
              <a:p>
                <a:pPr marL="285750" marR="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Dilated</a:t>
                </a: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1-d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causal</a:t>
                </a: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convolutions</a:t>
                </a: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as</a:t>
                </a: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encoder/decoder of a VAE</a:t>
                </a:r>
              </a:p>
              <a:p>
                <a:pPr marL="285750" marR="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Outputs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predicted</a:t>
                </a: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" panose="020B0604020202020204" charset="0"/>
                        <a:sym typeface="Catamaran"/>
                      </a:rPr>
                      <m:t>𝝁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Catamaran"/>
                      </a:rPr>
                      <m:t>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of input for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each</a:t>
                </a: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timestep</a:t>
                </a: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and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channel</a:t>
                </a:r>
                <a:endParaRPr lang="it-IT" sz="1600" dirty="0">
                  <a:solidFill>
                    <a:schemeClr val="tx1"/>
                  </a:solidFill>
                  <a:latin typeface="Catamaran" panose="020B0604020202020204" charset="0"/>
                  <a:ea typeface="Catamaran"/>
                  <a:cs typeface="Catamaran" panose="020B0604020202020204" charset="0"/>
                  <a:sym typeface="Catamaran"/>
                </a:endParaRPr>
              </a:p>
              <a:p>
                <a:pPr marL="285750" marR="0" lvl="0" indent="-2857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Use the STD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approach</a:t>
                </a: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to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detect</a:t>
                </a:r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anomalies</a:t>
                </a:r>
                <a:endParaRPr lang="it-IT" sz="1600" dirty="0">
                  <a:solidFill>
                    <a:schemeClr val="tx1"/>
                  </a:solidFill>
                  <a:latin typeface="Catamaran" panose="020B0604020202020204" charset="0"/>
                  <a:ea typeface="Catamaran"/>
                  <a:cs typeface="Catamaran" panose="020B0604020202020204" charset="0"/>
                  <a:sym typeface="Catamaran"/>
                </a:endParaRPr>
              </a:p>
            </p:txBody>
          </p:sp>
        </mc:Choice>
        <mc:Fallback xmlns="">
          <p:sp>
            <p:nvSpPr>
              <p:cNvPr id="2" name="Google Shape;269;p55">
                <a:extLst>
                  <a:ext uri="{FF2B5EF4-FFF2-40B4-BE49-F238E27FC236}">
                    <a16:creationId xmlns:a16="http://schemas.microsoft.com/office/drawing/2014/main" id="{5ADA4164-3022-7371-697B-45E1E2584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9" y="1542818"/>
                <a:ext cx="5704503" cy="1360597"/>
              </a:xfrm>
              <a:prstGeom prst="rect">
                <a:avLst/>
              </a:prstGeom>
              <a:blipFill>
                <a:blip r:embed="rId4"/>
                <a:stretch>
                  <a:fillRect l="-534" r="-107" b="-1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8F8931-3A7F-A7CE-8B03-9B3CED7D5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585" y="3049433"/>
            <a:ext cx="3243386" cy="1327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1E93C3-3C56-CAEE-C3EF-A6FCB78F6733}"/>
              </a:ext>
            </a:extLst>
          </p:cNvPr>
          <p:cNvSpPr txBox="1"/>
          <p:nvPr/>
        </p:nvSpPr>
        <p:spPr>
          <a:xfrm rot="671185">
            <a:off x="4892489" y="2934011"/>
            <a:ext cx="180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rgbClr val="C00000"/>
                </a:solidFill>
                <a:latin typeface="Comic Sans MS" panose="030F0702030302020204" pitchFamily="66" charset="0"/>
                <a:cs typeface="Catamaran" panose="020B0604020202020204" charset="0"/>
              </a:rPr>
              <a:t>Building up on </a:t>
            </a:r>
            <a:r>
              <a:rPr lang="it-IT" u="sng" dirty="0" err="1">
                <a:solidFill>
                  <a:srgbClr val="C00000"/>
                </a:solidFill>
                <a:latin typeface="Comic Sans MS" panose="030F0702030302020204" pitchFamily="66" charset="0"/>
                <a:cs typeface="Catamaran" panose="020B0604020202020204" charset="0"/>
              </a:rPr>
              <a:t>this</a:t>
            </a:r>
            <a:r>
              <a:rPr lang="it-IT" u="sng" dirty="0">
                <a:solidFill>
                  <a:srgbClr val="C00000"/>
                </a:solidFill>
                <a:latin typeface="Comic Sans MS" panose="030F0702030302020204" pitchFamily="66" charset="0"/>
                <a:cs typeface="Catamaran" panose="020B0604020202020204" charset="0"/>
              </a:rPr>
              <a:t>…</a:t>
            </a:r>
            <a:endParaRPr lang="en-US" u="sng" dirty="0">
              <a:solidFill>
                <a:srgbClr val="C00000"/>
              </a:solidFill>
              <a:latin typeface="Comic Sans MS" panose="030F0702030302020204" pitchFamily="66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5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738254E5-7FA7-07A7-8B67-236821F1B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27C10376-9CE6-8530-C669-5176B1A5BD3A}"/>
              </a:ext>
            </a:extLst>
          </p:cNvPr>
          <p:cNvSpPr txBox="1"/>
          <p:nvPr/>
        </p:nvSpPr>
        <p:spPr>
          <a:xfrm>
            <a:off x="727560" y="878808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My new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Approach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1FE03044-303A-235E-6620-18D7E4142523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7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71;p55">
            <a:extLst>
              <a:ext uri="{FF2B5EF4-FFF2-40B4-BE49-F238E27FC236}">
                <a16:creationId xmlns:a16="http://schemas.microsoft.com/office/drawing/2014/main" id="{4F584A7A-FAA7-3401-F9F0-81FF728BF2BC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VRAE for Anomaly Detection on Time-Series satellite data- Francesco Danese</a:t>
            </a: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" name="Google Shape;269;p55">
            <a:extLst>
              <a:ext uri="{FF2B5EF4-FFF2-40B4-BE49-F238E27FC236}">
                <a16:creationId xmlns:a16="http://schemas.microsoft.com/office/drawing/2014/main" id="{5AD35D58-80DD-B9A4-DF9E-2F171493E5B1}"/>
              </a:ext>
            </a:extLst>
          </p:cNvPr>
          <p:cNvSpPr txBox="1"/>
          <p:nvPr/>
        </p:nvSpPr>
        <p:spPr>
          <a:xfrm>
            <a:off x="727560" y="1462453"/>
            <a:ext cx="5704503" cy="8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Variational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Recurrent</a:t>
            </a:r>
            <a:r>
              <a:rPr lang="it-IT" sz="1600" b="1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</a:t>
            </a:r>
            <a:r>
              <a:rPr lang="it-IT" sz="1600" b="1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Autoencoder</a:t>
            </a:r>
            <a:endParaRPr lang="it-IT" sz="1600" b="1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      - Combines the </a:t>
            </a:r>
            <a:r>
              <a:rPr lang="it-IT" sz="1600" dirty="0" err="1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strenghts</a:t>
            </a:r>
            <a:r>
              <a:rPr lang="it-IT" sz="1600" dirty="0">
                <a:solidFill>
                  <a:schemeClr val="tx1"/>
                </a:solidFill>
                <a:latin typeface="Catamaran" panose="020B0604020202020204" charset="0"/>
                <a:ea typeface="Catamaran"/>
                <a:cs typeface="Catamaran" panose="020B0604020202020204" charset="0"/>
                <a:sym typeface="Catamaran"/>
              </a:rPr>
              <a:t> of a generative VAE and RNN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tx1"/>
              </a:solidFill>
              <a:latin typeface="Catamaran" panose="020B0604020202020204" charset="0"/>
              <a:ea typeface="Catamaran"/>
              <a:cs typeface="Catamaran" panose="020B0604020202020204" charset="0"/>
              <a:sym typeface="Catamar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A26B4-EC97-A18E-1919-02C200A77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7457" y="734645"/>
            <a:ext cx="711689" cy="711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2F178-A9C8-352F-4F68-79A33F995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628" y="1555406"/>
            <a:ext cx="2638382" cy="2618009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518D493-EFD8-3E64-F94F-D8266634D416}"/>
              </a:ext>
            </a:extLst>
          </p:cNvPr>
          <p:cNvSpPr/>
          <p:nvPr/>
        </p:nvSpPr>
        <p:spPr>
          <a:xfrm rot="14787426">
            <a:off x="2425757" y="2679468"/>
            <a:ext cx="136032" cy="531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B805E-29B0-978A-7D27-F4760AF12793}"/>
              </a:ext>
            </a:extLst>
          </p:cNvPr>
          <p:cNvSpPr txBox="1"/>
          <p:nvPr/>
        </p:nvSpPr>
        <p:spPr>
          <a:xfrm>
            <a:off x="482858" y="3005502"/>
            <a:ext cx="184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2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possible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methods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</a:t>
            </a:r>
            <a:endParaRPr lang="en-US" sz="16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5527696-6C32-0894-34E4-7C85C31CB969}"/>
              </a:ext>
            </a:extLst>
          </p:cNvPr>
          <p:cNvSpPr/>
          <p:nvPr/>
        </p:nvSpPr>
        <p:spPr>
          <a:xfrm rot="17596147">
            <a:off x="2425549" y="3109022"/>
            <a:ext cx="136032" cy="531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C5D9C-7326-734E-EDFA-E15F1D06FB9D}"/>
              </a:ext>
            </a:extLst>
          </p:cNvPr>
          <p:cNvSpPr txBox="1"/>
          <p:nvPr/>
        </p:nvSpPr>
        <p:spPr>
          <a:xfrm>
            <a:off x="2965453" y="2686870"/>
            <a:ext cx="2321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Reconstruct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&amp;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Threshold</a:t>
            </a:r>
            <a:endParaRPr lang="en-US" sz="1600" dirty="0">
              <a:latin typeface="Catamaran" panose="020B0604020202020204" charset="0"/>
              <a:cs typeface="Catamaran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A3046-37EC-9C07-10E0-A4ED9165FCF9}"/>
                  </a:ext>
                </a:extLst>
              </p:cNvPr>
              <p:cNvSpPr txBox="1"/>
              <p:nvPr/>
            </p:nvSpPr>
            <p:spPr>
              <a:xfrm>
                <a:off x="2719269" y="3325720"/>
                <a:ext cx="2939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Catamaran" panose="020B0604020202020204" charset="0"/>
                    <a:cs typeface="Catamaran" panose="020B0604020202020204" charset="0"/>
                  </a:rPr>
                  <a:t>Outputs </a:t>
                </a: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" panose="020B0604020202020204" charset="0"/>
                        <a:sym typeface="Catamaran"/>
                      </a:rPr>
                      <m:t>𝝁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Catamaran"/>
                      </a:rPr>
                      <m:t>𝝈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 and use STD </a:t>
                </a:r>
                <a:r>
                  <a:rPr lang="it-IT" sz="1400" dirty="0" err="1">
                    <a:solidFill>
                      <a:schemeClr val="tx1"/>
                    </a:solidFill>
                    <a:latin typeface="Catamaran" panose="020B0604020202020204" charset="0"/>
                    <a:ea typeface="Catamaran"/>
                    <a:cs typeface="Catamaran" panose="020B0604020202020204" charset="0"/>
                    <a:sym typeface="Catamaran"/>
                  </a:rPr>
                  <a:t>approach</a:t>
                </a:r>
                <a:endParaRPr lang="en-US" sz="1600" dirty="0">
                  <a:latin typeface="Catamaran" panose="020B0604020202020204" charset="0"/>
                  <a:cs typeface="Catamaran" panose="020B060402020202020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A3046-37EC-9C07-10E0-A4ED9165F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269" y="3325720"/>
                <a:ext cx="2939072" cy="338554"/>
              </a:xfrm>
              <a:prstGeom prst="rect">
                <a:avLst/>
              </a:prstGeom>
              <a:blipFill>
                <a:blip r:embed="rId6"/>
                <a:stretch>
                  <a:fillRect l="-1037" t="-3636" r="-207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83F8ECCD-7047-C99F-51C4-C5FCB8366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0606" y="2545666"/>
            <a:ext cx="537371" cy="3104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53BB4D-1A33-29D3-1C4F-5355B89B7644}"/>
              </a:ext>
            </a:extLst>
          </p:cNvPr>
          <p:cNvSpPr txBox="1"/>
          <p:nvPr/>
        </p:nvSpPr>
        <p:spPr>
          <a:xfrm rot="21441700">
            <a:off x="3162660" y="3563715"/>
            <a:ext cx="192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Similar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to DC-VAE)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4" grpId="0"/>
      <p:bldP spid="15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DA875101-FDAE-B4F8-8D46-B5B5DA4F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489F9904-7DC7-CADD-6F97-0405A0C81566}"/>
              </a:ext>
            </a:extLst>
          </p:cNvPr>
          <p:cNvSpPr txBox="1"/>
          <p:nvPr/>
        </p:nvSpPr>
        <p:spPr>
          <a:xfrm>
            <a:off x="727560" y="878808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Bi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-LSTM + Cross-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Attention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479EC488-4DA5-36D2-788C-114FBF079BAA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8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71;p55">
            <a:extLst>
              <a:ext uri="{FF2B5EF4-FFF2-40B4-BE49-F238E27FC236}">
                <a16:creationId xmlns:a16="http://schemas.microsoft.com/office/drawing/2014/main" id="{562A954C-8F1E-33B6-92A0-155D531B3C61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VRAE for Anomaly Detection on Time-Series satellite data- Francesco Danese</a:t>
            </a: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BE23B-E319-3983-2694-C625B9ADC4F3}"/>
              </a:ext>
            </a:extLst>
          </p:cNvPr>
          <p:cNvSpPr txBox="1"/>
          <p:nvPr/>
        </p:nvSpPr>
        <p:spPr>
          <a:xfrm>
            <a:off x="6740769" y="3860190"/>
            <a:ext cx="2543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Decoder:</a:t>
            </a:r>
            <a:r>
              <a:rPr lang="it-IT" dirty="0"/>
              <a:t> specular to encoder </a:t>
            </a:r>
            <a:r>
              <a:rPr lang="it-IT" dirty="0" err="1"/>
              <a:t>but</a:t>
            </a:r>
            <a:r>
              <a:rPr lang="it-IT" dirty="0"/>
              <a:t> first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i="1" dirty="0" err="1"/>
              <a:t>Autoregressive</a:t>
            </a:r>
            <a:r>
              <a:rPr lang="it-IT" i="1" dirty="0"/>
              <a:t> LSTM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953E-CEE1-2517-4FBA-28C086791F63}"/>
              </a:ext>
            </a:extLst>
          </p:cNvPr>
          <p:cNvSpPr txBox="1"/>
          <p:nvPr/>
        </p:nvSpPr>
        <p:spPr>
          <a:xfrm>
            <a:off x="432667" y="2638366"/>
            <a:ext cx="104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Encoder: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91A7B6-DD7A-9815-0B2A-9565D8EB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63" y="1318223"/>
            <a:ext cx="5111506" cy="34015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764B3-C388-3F3D-B0E0-2C27EE94064F}"/>
              </a:ext>
            </a:extLst>
          </p:cNvPr>
          <p:cNvCxnSpPr/>
          <p:nvPr/>
        </p:nvCxnSpPr>
        <p:spPr>
          <a:xfrm flipV="1">
            <a:off x="7689068" y="3019010"/>
            <a:ext cx="0" cy="74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BF92E1-6C76-02F6-CBE6-CE8890E28CFE}"/>
              </a:ext>
            </a:extLst>
          </p:cNvPr>
          <p:cNvSpPr txBox="1"/>
          <p:nvPr/>
        </p:nvSpPr>
        <p:spPr>
          <a:xfrm>
            <a:off x="6605493" y="2682330"/>
            <a:ext cx="216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Compute </a:t>
            </a:r>
            <a:r>
              <a:rPr lang="it-IT" u="sng" dirty="0" err="1"/>
              <a:t>Anomaly</a:t>
            </a:r>
            <a:r>
              <a:rPr lang="it-IT" u="sng" dirty="0"/>
              <a:t> Score</a:t>
            </a:r>
            <a:endParaRPr lang="en-US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9623F-6D55-6214-1A9F-49B2FA4626CE}"/>
              </a:ext>
            </a:extLst>
          </p:cNvPr>
          <p:cNvSpPr txBox="1"/>
          <p:nvPr/>
        </p:nvSpPr>
        <p:spPr>
          <a:xfrm rot="186326">
            <a:off x="5447324" y="1242156"/>
            <a:ext cx="3243384" cy="738664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tamaran" panose="020B0604020202020204" charset="0"/>
                <a:cs typeface="Catamaran" panose="020B0604020202020204" charset="0"/>
              </a:rPr>
              <a:t>Inspired</a:t>
            </a:r>
            <a:r>
              <a:rPr lang="it-IT" dirty="0">
                <a:latin typeface="Catamaran" panose="020B0604020202020204" charset="0"/>
                <a:cs typeface="Catamaran" panose="020B0604020202020204" charset="0"/>
              </a:rPr>
              <a:t> by </a:t>
            </a:r>
            <a:r>
              <a:rPr lang="it-IT" dirty="0" err="1">
                <a:latin typeface="Catamaran" panose="020B0604020202020204" charset="0"/>
                <a:cs typeface="Catamaran" panose="020B0604020202020204" charset="0"/>
              </a:rPr>
              <a:t>diffusion</a:t>
            </a:r>
            <a:r>
              <a:rPr lang="it-IT" dirty="0">
                <a:latin typeface="Catamaran" panose="020B0604020202020204" charset="0"/>
                <a:cs typeface="Catamaran" panose="020B0604020202020204" charset="0"/>
              </a:rPr>
              <a:t> models </a:t>
            </a:r>
            <a:r>
              <a:rPr lang="it-IT" dirty="0" err="1">
                <a:latin typeface="Catamaran" panose="020B0604020202020204" charset="0"/>
                <a:cs typeface="Catamaran" panose="020B0604020202020204" charset="0"/>
              </a:rPr>
              <a:t>that</a:t>
            </a:r>
            <a:r>
              <a:rPr lang="it-IT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dirty="0" err="1">
                <a:latin typeface="Catamaran" panose="020B0604020202020204" charset="0"/>
                <a:cs typeface="Catamaran" panose="020B0604020202020204" charset="0"/>
              </a:rPr>
              <a:t>alternates</a:t>
            </a:r>
            <a:r>
              <a:rPr lang="it-IT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dirty="0" err="1">
                <a:latin typeface="Catamaran" panose="020B0604020202020204" charset="0"/>
                <a:cs typeface="Catamaran" panose="020B0604020202020204" charset="0"/>
              </a:rPr>
              <a:t>convolutions</a:t>
            </a:r>
            <a:r>
              <a:rPr lang="it-IT" dirty="0">
                <a:latin typeface="Catamaran" panose="020B0604020202020204" charset="0"/>
                <a:cs typeface="Catamaran" panose="020B0604020202020204" charset="0"/>
              </a:rPr>
              <a:t> and cross-</a:t>
            </a:r>
            <a:r>
              <a:rPr lang="it-IT" dirty="0" err="1">
                <a:latin typeface="Catamaran" panose="020B0604020202020204" charset="0"/>
                <a:cs typeface="Catamaran" panose="020B0604020202020204" charset="0"/>
              </a:rPr>
              <a:t>Attention</a:t>
            </a:r>
            <a:r>
              <a:rPr lang="it-IT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dirty="0" err="1">
                <a:latin typeface="Catamaran" panose="020B0604020202020204" charset="0"/>
                <a:cs typeface="Catamaran" panose="020B0604020202020204" charset="0"/>
              </a:rPr>
              <a:t>layers</a:t>
            </a:r>
            <a:r>
              <a:rPr lang="it-IT" dirty="0">
                <a:latin typeface="Catamaran" panose="020B0604020202020204" charset="0"/>
                <a:cs typeface="Catamaran" panose="020B0604020202020204" charset="0"/>
              </a:rPr>
              <a:t> for input </a:t>
            </a:r>
            <a:r>
              <a:rPr lang="it-IT" dirty="0" err="1">
                <a:latin typeface="Catamaran" panose="020B0604020202020204" charset="0"/>
                <a:cs typeface="Catamaran" panose="020B0604020202020204" charset="0"/>
              </a:rPr>
              <a:t>conditioning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72141B4C-1B73-C200-3B22-EBC051C8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0AEE5D5B-2553-48EC-A85A-0D5D38890B6A}"/>
              </a:ext>
            </a:extLst>
          </p:cNvPr>
          <p:cNvSpPr txBox="1"/>
          <p:nvPr/>
        </p:nvSpPr>
        <p:spPr>
          <a:xfrm>
            <a:off x="727560" y="878808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Dynamic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Thresholding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8530413D-06B9-DCBB-553C-3844FB16A570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9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71;p55">
            <a:extLst>
              <a:ext uri="{FF2B5EF4-FFF2-40B4-BE49-F238E27FC236}">
                <a16:creationId xmlns:a16="http://schemas.microsoft.com/office/drawing/2014/main" id="{AE9FAA21-FA9E-7A8B-E026-4A1B9E383290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9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VRAE for Anomaly Detection on Time-Series satellite data- Francesco Danese</a:t>
            </a: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15D04-93D0-5A00-3036-A5A2ED3DB564}"/>
              </a:ext>
            </a:extLst>
          </p:cNvPr>
          <p:cNvSpPr txBox="1"/>
          <p:nvPr/>
        </p:nvSpPr>
        <p:spPr>
          <a:xfrm>
            <a:off x="727560" y="1481219"/>
            <a:ext cx="7688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latin typeface="Catamaran" panose="020B0604020202020204" charset="0"/>
                <a:cs typeface="Catamaran" panose="020B0604020202020204" charset="0"/>
              </a:rPr>
              <a:t>Anomaly</a:t>
            </a:r>
            <a:r>
              <a:rPr lang="it-IT" sz="1600" b="1" dirty="0">
                <a:latin typeface="Catamaran" panose="020B0604020202020204" charset="0"/>
                <a:cs typeface="Catamaran" panose="020B0604020202020204" charset="0"/>
              </a:rPr>
              <a:t> Score: </a:t>
            </a:r>
          </a:p>
          <a:p>
            <a:endParaRPr lang="it-IT" sz="1600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For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each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reconstructed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600" u="sng" dirty="0">
                <a:latin typeface="Catamaran" panose="020B0604020202020204" charset="0"/>
                <a:cs typeface="Catamaran" panose="020B0604020202020204" charset="0"/>
              </a:rPr>
              <a:t>time-step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, compute the 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</a:rPr>
              <a:t>Absolute </a:t>
            </a:r>
            <a:r>
              <a:rPr lang="it-IT" sz="1600" i="1" dirty="0" err="1">
                <a:latin typeface="Catamaran" panose="020B0604020202020204" charset="0"/>
                <a:cs typeface="Catamaran" panose="020B0604020202020204" charset="0"/>
              </a:rPr>
              <a:t>Error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</a:rPr>
              <a:t>  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of </a:t>
            </a:r>
            <a:r>
              <a:rPr lang="it-IT" sz="1600" u="sng" dirty="0" err="1">
                <a:latin typeface="Catamaran" panose="020B0604020202020204" charset="0"/>
                <a:cs typeface="Catamaran" panose="020B0604020202020204" charset="0"/>
              </a:rPr>
              <a:t>each</a:t>
            </a:r>
            <a:r>
              <a:rPr lang="it-IT" sz="1600" u="sng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600" u="sng" dirty="0" err="1">
                <a:latin typeface="Catamaran" panose="020B0604020202020204" charset="0"/>
                <a:cs typeface="Catamaran" panose="020B0604020202020204" charset="0"/>
              </a:rPr>
              <a:t>channel</a:t>
            </a:r>
            <a:endParaRPr lang="it-IT" sz="1600" u="sng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u="sng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Compute the 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</a:rPr>
              <a:t>Mean (over time-steps) Absolute </a:t>
            </a:r>
            <a:r>
              <a:rPr lang="it-IT" sz="1600" i="1" dirty="0" err="1">
                <a:latin typeface="Catamaran" panose="020B0604020202020204" charset="0"/>
                <a:cs typeface="Catamaran" panose="020B0604020202020204" charset="0"/>
              </a:rPr>
              <a:t>Error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of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each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channel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and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also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its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STD on the </a:t>
            </a:r>
            <a:r>
              <a:rPr lang="it-IT" sz="1600" b="1" dirty="0">
                <a:latin typeface="Catamaran" panose="020B0604020202020204" charset="0"/>
                <a:cs typeface="Catamaran" panose="020B0604020202020204" charset="0"/>
              </a:rPr>
              <a:t>training set </a:t>
            </a:r>
            <a:endParaRPr lang="it-IT" sz="1600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atin typeface="Catamaran" panose="020B0604020202020204" charset="0"/>
              <a:cs typeface="Catamaran" panose="020B0604020202020204" charset="0"/>
            </a:endParaRPr>
          </a:p>
          <a:p>
            <a:endParaRPr lang="en-US" sz="160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AB72F-3800-E792-14BD-7E519219329A}"/>
              </a:ext>
            </a:extLst>
          </p:cNvPr>
          <p:cNvSpPr txBox="1"/>
          <p:nvPr/>
        </p:nvSpPr>
        <p:spPr>
          <a:xfrm>
            <a:off x="581072" y="3180180"/>
            <a:ext cx="8324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latin typeface="Catamaran" panose="020B0604020202020204" charset="0"/>
                <a:cs typeface="Catamaran" panose="020B0604020202020204" charset="0"/>
              </a:rPr>
              <a:t>Thresholding</a:t>
            </a:r>
            <a:r>
              <a:rPr lang="it-IT" sz="1600" b="1" dirty="0">
                <a:latin typeface="Catamaran" panose="020B0604020202020204" charset="0"/>
                <a:cs typeface="Catamaran" panose="020B0604020202020204" charset="0"/>
              </a:rPr>
              <a:t>:</a:t>
            </a:r>
          </a:p>
          <a:p>
            <a:endParaRPr lang="it-IT" sz="1600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Take Abs.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Erorr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of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channel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</a:rPr>
              <a:t>k 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</a:rPr>
              <a:t>at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time 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</a:rPr>
              <a:t>t 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, the (training) </a:t>
            </a:r>
            <a:r>
              <a:rPr lang="it-IT" sz="1600" i="1" dirty="0" err="1">
                <a:latin typeface="Catamaran" panose="020B0604020202020204" charset="0"/>
                <a:cs typeface="Catamaran" panose="020B0604020202020204" charset="0"/>
              </a:rPr>
              <a:t>mean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</a:rPr>
              <a:t> and </a:t>
            </a:r>
            <a:r>
              <a:rPr lang="it-IT" sz="1600" i="1" dirty="0" err="1">
                <a:latin typeface="Catamaran" panose="020B0604020202020204" charset="0"/>
                <a:cs typeface="Catamaran" panose="020B0604020202020204" charset="0"/>
              </a:rPr>
              <a:t>std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</a:rPr>
              <a:t>:</a:t>
            </a:r>
            <a:endParaRPr lang="it-IT" sz="1600" b="1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it-IT" sz="1600" b="1" dirty="0">
                <a:latin typeface="Catamaran" panose="020B0604020202020204" charset="0"/>
                <a:cs typeface="Catamaran" panose="020B0604020202020204" charset="0"/>
              </a:rPr>
              <a:t>	</a:t>
            </a:r>
          </a:p>
          <a:p>
            <a:r>
              <a:rPr lang="it-IT" sz="1600" b="1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	 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Flag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as</a:t>
            </a:r>
            <a:r>
              <a:rPr lang="it-IT" sz="1600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 </a:t>
            </a:r>
            <a:r>
              <a:rPr lang="it-IT" sz="1600" i="1" dirty="0" err="1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Anomaly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  </a:t>
            </a:r>
            <a:r>
              <a:rPr lang="it-IT" sz="1600" dirty="0" err="1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if</a:t>
            </a:r>
            <a:r>
              <a:rPr lang="it-IT" sz="1600" i="1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  </a:t>
            </a:r>
            <a:endParaRPr lang="it-IT" sz="1600" b="1" i="1" dirty="0">
              <a:latin typeface="Catamaran" panose="020B0604020202020204" charset="0"/>
              <a:cs typeface="Catamaran" panose="020B0604020202020204" charset="0"/>
            </a:endParaRPr>
          </a:p>
          <a:p>
            <a:endParaRPr lang="en-US" sz="160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980CE-D440-6B50-DE0D-D79A9F84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13" y="4103215"/>
            <a:ext cx="2276641" cy="4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On-screen Show (16:9)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Catamaran</vt:lpstr>
      <vt:lpstr>Cambria Math</vt:lpstr>
      <vt:lpstr>Times New Roman</vt:lpstr>
      <vt:lpstr>Comic Sans MS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Francesco Danese</dc:creator>
  <cp:lastModifiedBy>Francesco Danese</cp:lastModifiedBy>
  <cp:revision>9</cp:revision>
  <dcterms:modified xsi:type="dcterms:W3CDTF">2024-12-15T21:17:42Z</dcterms:modified>
</cp:coreProperties>
</file>