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8" r:id="rId2"/>
  </p:sldMasterIdLst>
  <p:notesMasterIdLst>
    <p:notesMasterId r:id="rId17"/>
  </p:notesMasterIdLst>
  <p:sldIdLst>
    <p:sldId id="256" r:id="rId3"/>
    <p:sldId id="259" r:id="rId4"/>
    <p:sldId id="258" r:id="rId5"/>
    <p:sldId id="260" r:id="rId6"/>
    <p:sldId id="266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9144000" cy="5143500" type="screen16x9"/>
  <p:notesSz cx="6858000" cy="9144000"/>
  <p:embeddedFontLst>
    <p:embeddedFont>
      <p:font typeface="Catamaran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088C40-E34D-417B-8A4B-C689E2B3B14E}">
          <p14:sldIdLst>
            <p14:sldId id="256"/>
            <p14:sldId id="259"/>
            <p14:sldId id="258"/>
            <p14:sldId id="260"/>
            <p14:sldId id="266"/>
            <p14:sldId id="261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Untitled Section" id="{CE08371C-22CA-499D-A3BB-7DD52FD9048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2" d="100"/>
          <a:sy n="122" d="100"/>
        </p:scale>
        <p:origin x="7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A719F96-BE75-8EB0-0A08-C89ECE63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C68620D-1809-7D62-3256-1522E82C7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3BB970F4-E3A1-9878-AF0E-B79231431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3375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750E0F-55A8-B971-D270-48E11C97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ABC859C-74E1-3BD3-2EBC-3B7C0EE26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F4C4A939-40A4-FF22-27C7-C7F8985D9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079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7055F1A-3EB6-D0A3-02F4-F971CDEA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8EA6D4D-51C9-833E-A99C-1197FD512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BD62423B-C56B-F9B5-E45D-585FFD2D9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400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4794E3-B2A8-8638-9231-A33A98352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BEB7A127-5DAA-BAF3-1FE6-A0B5ADA773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04775268-95CA-9187-D3C5-64C943FB6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401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60D8958C-1347-E94D-D903-6418123C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59F69A7A-A7DE-CDD4-031D-979A86521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3C6D3D9E-65F4-AA6F-E3CB-DAF7C58E9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210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54E142D2-7D1F-CFB0-7E2C-0565C760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008C6419-EAD6-CF13-1EC4-D34846A3C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1B6B9517-634D-79B4-6E8D-FBD5D4F42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7632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DD708526-0DD8-0AEB-4916-05EB003B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D69158C0-3278-BEF9-0EC8-91B100F0A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ADEA41-D696-0E81-5677-8C64C9F917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47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0BF31AF-CFA5-58B0-E976-FD555AAD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856403ED-1FC5-072E-E1B3-37C6D82224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7AE85C11-46E1-79C8-D129-A6CA6DF4F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119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65D9214-76EF-6D22-A86D-91724800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EE89BDC2-C87D-203F-130E-D6566292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D67436E1-997F-4131-C1BA-D8524723F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7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209B9FF-8CE5-AB66-3A05-086095C73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466A6D59-FD2A-EB97-F6D5-000F0EAA7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6E2E62E1-612E-30B8-95B4-13825692F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0036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4EDAC43-DAB6-4457-CF33-A33ADE9A3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CCAF7998-F6D4-C427-69F0-2B593ED63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9362DEC7-C4F0-27C3-95CB-1FFD2AAE7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633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AC659BD0-F75A-CC13-2D59-164FF0B6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2899E9BE-81A0-B3DE-F225-D802D5E2A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44E540B8-1F61-787B-6128-512D04037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7375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3A5D6BB8-C8DE-74BE-8D64-733CEBA8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>
            <a:extLst>
              <a:ext uri="{FF2B5EF4-FFF2-40B4-BE49-F238E27FC236}">
                <a16:creationId xmlns:a16="http://schemas.microsoft.com/office/drawing/2014/main" id="{7ABB1280-F051-9260-64E8-81434C892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3:notes">
            <a:extLst>
              <a:ext uri="{FF2B5EF4-FFF2-40B4-BE49-F238E27FC236}">
                <a16:creationId xmlns:a16="http://schemas.microsoft.com/office/drawing/2014/main" id="{843A37A6-C8A9-174A-041B-DE0C21F7D8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678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7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729360" y="1322280"/>
            <a:ext cx="7687800" cy="771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E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259320" y="2453400"/>
            <a:ext cx="2884320" cy="26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830520" y="1170000"/>
            <a:ext cx="548280" cy="8784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379160" y="1170000"/>
            <a:ext cx="548280" cy="8784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title"/>
          </p:nvPr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727560" y="162216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ldNum" idx="1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7"/>
          <p:cNvSpPr/>
          <p:nvPr/>
        </p:nvSpPr>
        <p:spPr>
          <a:xfrm>
            <a:off x="0" y="4129920"/>
            <a:ext cx="1326960" cy="10134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13">
            <a:alphaModFix/>
          </a:blip>
          <a:srcRect l="7087" t="14915" r="9620" b="16522"/>
          <a:stretch/>
        </p:blipFill>
        <p:spPr>
          <a:xfrm>
            <a:off x="99720" y="4626360"/>
            <a:ext cx="505440" cy="487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/>
          <p:nvPr/>
        </p:nvSpPr>
        <p:spPr>
          <a:xfrm rot="10800000" flipH="1">
            <a:off x="827280" y="780120"/>
            <a:ext cx="372600" cy="4572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7"/>
          <p:cNvSpPr/>
          <p:nvPr/>
        </p:nvSpPr>
        <p:spPr>
          <a:xfrm rot="10800000" flipH="1">
            <a:off x="1200240" y="780120"/>
            <a:ext cx="372600" cy="4572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ngtree.com/freepng/a-man-explains-list-of-rule-guidelines_8632243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3"/>
          <p:cNvSpPr txBox="1"/>
          <p:nvPr/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2500" b="1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2500" b="1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  <a:endParaRPr sz="2500" b="1" dirty="0">
              <a:solidFill>
                <a:srgbClr val="1A1A1A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0" name="Google Shape;250;p53"/>
          <p:cNvSpPr txBox="1"/>
          <p:nvPr/>
        </p:nvSpPr>
        <p:spPr>
          <a:xfrm>
            <a:off x="729720" y="3173040"/>
            <a:ext cx="7687800" cy="29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Francesco Danese - 1926188</a:t>
            </a: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Planning and Reasoning 2024/2025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Professor: Andrea Marrella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Sapienza University of Rome</a:t>
            </a:r>
            <a:endParaRPr sz="1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3"/>
          <p:cNvSpPr txBox="1"/>
          <p:nvPr/>
        </p:nvSpPr>
        <p:spPr>
          <a:xfrm>
            <a:off x="4852350" y="2143125"/>
            <a:ext cx="431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5759-CF8D-3943-1FC8-1B9AFB2BB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27" y="2116373"/>
            <a:ext cx="2369000" cy="236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19309665-7E01-31AC-D920-A9B0150E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A151EDE-C411-DEC5-666A-F5156A7AEF66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4AEFD9B6-F4C0-6196-D1B9-3B6F8E4A9453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10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D5C3F949-1ECE-8C4F-D0FB-A902A535D86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529C6-7AAE-8AB9-799C-3C8821333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4" y="1594478"/>
            <a:ext cx="3828383" cy="239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BCA5B-5978-471D-37F3-E86AD1027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704" y="1396800"/>
            <a:ext cx="4941896" cy="28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41DA023E-FB80-09CB-441B-63BA6CE2D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B15C35BE-3E8C-A73A-B764-258C9A38F8CB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Legality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85A5D81-04A0-66F0-EE6F-4ECC462E7299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11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E3042A98-AAE7-561C-F3F1-7EB261C5183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0B6AA-0A10-936F-1832-D0BBC1630D0A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its executability from the initial situation </a:t>
            </a:r>
            <a:r>
              <a:rPr lang="en-US" dirty="0">
                <a:sym typeface="Wingdings" panose="05000000000000000000" pitchFamily="2" charset="2"/>
              </a:rPr>
              <a:t>  W</a:t>
            </a:r>
            <a:r>
              <a:rPr lang="en-US" dirty="0"/>
              <a:t>e execute a procedure with the sequence of actions and check whether it terminates successfully.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67F9E9-9423-108A-3C1E-87B8F7575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768" y="2269771"/>
            <a:ext cx="7173486" cy="29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722AA7-9922-6725-1F3A-49A3EA0ABBC2}"/>
              </a:ext>
            </a:extLst>
          </p:cNvPr>
          <p:cNvSpPr txBox="1"/>
          <p:nvPr/>
        </p:nvSpPr>
        <p:spPr>
          <a:xfrm>
            <a:off x="760651" y="2670424"/>
            <a:ext cx="53286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PROGRAM: Program has executed to completion!! History done: [move(room1, room2), move(room2, room5), …, recharge]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DAF35-4FEB-4949-6B58-5CEBC3CE4B47}"/>
              </a:ext>
            </a:extLst>
          </p:cNvPr>
          <p:cNvCxnSpPr/>
          <p:nvPr/>
        </p:nvCxnSpPr>
        <p:spPr>
          <a:xfrm flipH="1">
            <a:off x="5085844" y="1990641"/>
            <a:ext cx="69996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BCF22-3C48-929E-AC1E-DCE15158CE20}"/>
              </a:ext>
            </a:extLst>
          </p:cNvPr>
          <p:cNvCxnSpPr>
            <a:cxnSpLocks/>
          </p:cNvCxnSpPr>
          <p:nvPr/>
        </p:nvCxnSpPr>
        <p:spPr>
          <a:xfrm>
            <a:off x="5785805" y="1990641"/>
            <a:ext cx="1594131" cy="323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399818-AFA9-1F80-C75C-E59B769135F1}"/>
              </a:ext>
            </a:extLst>
          </p:cNvPr>
          <p:cNvCxnSpPr/>
          <p:nvPr/>
        </p:nvCxnSpPr>
        <p:spPr>
          <a:xfrm>
            <a:off x="6251097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C40EE-6ADF-7E1A-6062-65801DF3C264}"/>
              </a:ext>
            </a:extLst>
          </p:cNvPr>
          <p:cNvCxnSpPr/>
          <p:nvPr/>
        </p:nvCxnSpPr>
        <p:spPr>
          <a:xfrm>
            <a:off x="7143026" y="2492347"/>
            <a:ext cx="509799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DB9EEB5C-4316-ABD4-C017-DEF62B5E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65" y="3373045"/>
            <a:ext cx="7216189" cy="30093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2B829D-2E51-842D-803C-4EEF88D0D5A3}"/>
              </a:ext>
            </a:extLst>
          </p:cNvPr>
          <p:cNvSpPr txBox="1"/>
          <p:nvPr/>
        </p:nvSpPr>
        <p:spPr>
          <a:xfrm>
            <a:off x="727559" y="3818317"/>
            <a:ext cx="6361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PROGRAM: Program fails: [[],</a:t>
            </a:r>
            <a:r>
              <a:rPr lang="en-US" dirty="0" err="1">
                <a:solidFill>
                  <a:srgbClr val="FF0000"/>
                </a:solidFill>
              </a:rPr>
              <a:t>drop_trash</a:t>
            </a:r>
            <a:r>
              <a:rPr lang="en-US" dirty="0">
                <a:solidFill>
                  <a:srgbClr val="FF0000"/>
                </a:solidFill>
              </a:rPr>
              <a:t>(room4)]</a:t>
            </a:r>
          </a:p>
          <a:p>
            <a:r>
              <a:rPr lang="en-US" dirty="0">
                <a:solidFill>
                  <a:srgbClr val="FF0000"/>
                </a:solidFill>
              </a:rPr>
              <a:t>at history: [move(room1, room2), move(room2, room5), move(room5, room4)]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0264D4-CC2B-23F1-F3C8-5CDC4D79F628}"/>
              </a:ext>
            </a:extLst>
          </p:cNvPr>
          <p:cNvCxnSpPr>
            <a:cxnSpLocks/>
          </p:cNvCxnSpPr>
          <p:nvPr/>
        </p:nvCxnSpPr>
        <p:spPr>
          <a:xfrm flipV="1">
            <a:off x="6340110" y="3617140"/>
            <a:ext cx="659501" cy="26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435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10C463A-EB90-CC0D-D29E-E9FA44124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B96D999-1F04-8327-D04B-3C371E5377C4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Projection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task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8371B7A-7D36-CD43-F428-FFB7E1A9A73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8C1C92E5-A9C6-AB5A-B150-33592A9A6B1C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1F4E2-39C5-155D-C789-074788120B22}"/>
              </a:ext>
            </a:extLst>
          </p:cNvPr>
          <p:cNvSpPr txBox="1"/>
          <p:nvPr/>
        </p:nvSpPr>
        <p:spPr>
          <a:xfrm>
            <a:off x="797169" y="1396800"/>
            <a:ext cx="68556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a sequence of actions and want to study whether a fluent holds in the final situation. Define a procedure composed of a sequence of actions followed by a </a:t>
            </a:r>
            <a:r>
              <a:rPr lang="en-US" u="sng" dirty="0"/>
              <a:t>condition test </a:t>
            </a:r>
            <a:r>
              <a:rPr lang="en-US" dirty="0"/>
              <a:t>over the fluent we want to check.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02095-F626-02F5-70E4-43BF183A2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70" y="2435487"/>
            <a:ext cx="8270423" cy="3319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13155-38BB-AA5F-B4A0-76285F8B4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70" y="3002698"/>
            <a:ext cx="3829078" cy="981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89E2F-AC8F-9BEC-D98A-27B8509BB096}"/>
              </a:ext>
            </a:extLst>
          </p:cNvPr>
          <p:cNvSpPr txBox="1"/>
          <p:nvPr/>
        </p:nvSpPr>
        <p:spPr>
          <a:xfrm>
            <a:off x="4847129" y="3220630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has</a:t>
            </a:r>
            <a:r>
              <a:rPr lang="it-IT" dirty="0"/>
              <a:t>-trash(robot)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93F94E-6598-E9DE-D5E0-9E68D66E75BA}"/>
              </a:ext>
            </a:extLst>
          </p:cNvPr>
          <p:cNvSpPr txBox="1"/>
          <p:nvPr/>
        </p:nvSpPr>
        <p:spPr>
          <a:xfrm>
            <a:off x="4847123" y="4073613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00B050"/>
                </a:solidFill>
                <a:sym typeface="Wingdings" panose="05000000000000000000" pitchFamily="2" charset="2"/>
              </a:rPr>
              <a:t>True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119BB-E8C4-632D-0AF9-4768659BBA24}"/>
              </a:ext>
            </a:extLst>
          </p:cNvPr>
          <p:cNvSpPr txBox="1"/>
          <p:nvPr/>
        </p:nvSpPr>
        <p:spPr>
          <a:xfrm>
            <a:off x="4847126" y="3511568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trash-</a:t>
            </a:r>
            <a:r>
              <a:rPr lang="it-IT" dirty="0" err="1"/>
              <a:t>at</a:t>
            </a:r>
            <a:r>
              <a:rPr lang="it-IT" dirty="0"/>
              <a:t>(room6)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02803-C779-FCDC-8673-F24C2B794680}"/>
              </a:ext>
            </a:extLst>
          </p:cNvPr>
          <p:cNvSpPr txBox="1"/>
          <p:nvPr/>
        </p:nvSpPr>
        <p:spPr>
          <a:xfrm>
            <a:off x="4847123" y="3788719"/>
            <a:ext cx="33824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COND = </a:t>
            </a:r>
            <a:r>
              <a:rPr lang="it-IT" dirty="0" err="1"/>
              <a:t>at</a:t>
            </a:r>
            <a:r>
              <a:rPr lang="it-IT" dirty="0"/>
              <a:t>(room3)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olidFill>
                  <a:srgbClr val="FF0000"/>
                </a:solidFill>
                <a:sym typeface="Wingdings" panose="05000000000000000000" pitchFamily="2" charset="2"/>
              </a:rPr>
              <a:t>False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05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DDCB97B-DE29-3C03-BA0E-0097DC40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135FBBE-9BE2-8793-A9D9-021FF4F02472}"/>
              </a:ext>
            </a:extLst>
          </p:cNvPr>
          <p:cNvSpPr txBox="1"/>
          <p:nvPr/>
        </p:nvSpPr>
        <p:spPr>
          <a:xfrm>
            <a:off x="72774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– </a:t>
            </a: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Dumb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controller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2F7153B5-A675-42CC-B0DB-62C105893CE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6CEC26AD-1711-1E91-3472-B669F0DE3A41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500F0A-BA32-8E71-230C-1DA4FD4F4D85}"/>
              </a:ext>
            </a:extLst>
          </p:cNvPr>
          <p:cNvSpPr txBox="1"/>
          <p:nvPr/>
        </p:nvSpPr>
        <p:spPr>
          <a:xfrm>
            <a:off x="727740" y="1326461"/>
            <a:ext cx="6855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Room 2 initially dirty: Controller </a:t>
            </a:r>
            <a:r>
              <a:rPr lang="en-US" dirty="0" err="1"/>
              <a:t>nondeterministicaly</a:t>
            </a:r>
            <a:r>
              <a:rPr lang="en-US" dirty="0"/>
              <a:t> choosing between </a:t>
            </a:r>
            <a:r>
              <a:rPr lang="en-US" u="sng" dirty="0"/>
              <a:t>moving</a:t>
            </a:r>
            <a:r>
              <a:rPr lang="en-US" dirty="0"/>
              <a:t> and </a:t>
            </a:r>
            <a:r>
              <a:rPr lang="en-US" u="sng" dirty="0"/>
              <a:t>cleaning</a:t>
            </a:r>
            <a:r>
              <a:rPr lang="en-US" dirty="0"/>
              <a:t> finding a valid sequence of actions resulting in a </a:t>
            </a:r>
            <a:r>
              <a:rPr lang="en-US" u="sng" dirty="0"/>
              <a:t>clean room2</a:t>
            </a:r>
            <a:r>
              <a:rPr lang="en-US" dirty="0"/>
              <a:t>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01B94-8C8F-D057-8376-FC873970B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54" y="2019782"/>
            <a:ext cx="7792102" cy="806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56BB5-B253-5DFF-AF56-81866E890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54" y="2926052"/>
            <a:ext cx="3838603" cy="1628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F0834C-BA8A-3DC1-F252-4453039F5246}"/>
              </a:ext>
            </a:extLst>
          </p:cNvPr>
          <p:cNvSpPr txBox="1"/>
          <p:nvPr/>
        </p:nvSpPr>
        <p:spPr>
          <a:xfrm>
            <a:off x="4476505" y="34788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→ PROGRAM: Program has executed to completion!! History done: [move(r1, r2), clean(r2)]</a:t>
            </a:r>
          </a:p>
        </p:txBody>
      </p:sp>
    </p:spTree>
    <p:extLst>
      <p:ext uri="{BB962C8B-B14F-4D97-AF65-F5344CB8AC3E}">
        <p14:creationId xmlns:p14="http://schemas.microsoft.com/office/powerpoint/2010/main" val="217422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CBD58456-F1A7-BA77-56A3-2C02D799F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BE9B1B53-0595-AD90-5A64-CCB0E0800BFC}"/>
              </a:ext>
            </a:extLst>
          </p:cNvPr>
          <p:cNvSpPr txBox="1"/>
          <p:nvPr/>
        </p:nvSpPr>
        <p:spPr>
          <a:xfrm>
            <a:off x="2281887" y="1307809"/>
            <a:ext cx="412014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Thank </a:t>
            </a:r>
            <a:r>
              <a:rPr lang="it-IT" sz="24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you</a:t>
            </a: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for the </a:t>
            </a:r>
            <a:r>
              <a:rPr lang="it-IT" sz="24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attention</a:t>
            </a:r>
            <a:r>
              <a:rPr lang="it-IT" sz="24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!</a:t>
            </a:r>
            <a:endParaRPr sz="2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5DF70C3C-5041-AE74-8FEF-BD5BCD61CBD0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14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19DBE329-48A9-22BD-B04A-C00E9C69126B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F6969-6499-8D01-C178-420EC2C3C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051" y="2071107"/>
            <a:ext cx="2295257" cy="22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4DD1357-95FD-2288-50E5-B4C659E7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042365DA-5597-F1C6-67E0-A7EA7EB66D6B}"/>
              </a:ext>
            </a:extLst>
          </p:cNvPr>
          <p:cNvSpPr txBox="1"/>
          <p:nvPr/>
        </p:nvSpPr>
        <p:spPr>
          <a:xfrm>
            <a:off x="727560" y="861840"/>
            <a:ext cx="3801455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The house domain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1FD7E4D-E41C-C8BE-BDF4-DAD8AD9555D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2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55">
            <a:extLst>
              <a:ext uri="{FF2B5EF4-FFF2-40B4-BE49-F238E27FC236}">
                <a16:creationId xmlns:a16="http://schemas.microsoft.com/office/drawing/2014/main" id="{9D3402B3-B6B4-B323-D50A-A64A7BBCAB19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3A79FF-5082-26EF-0EE5-FF8C9D55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78" y="1467647"/>
            <a:ext cx="436459" cy="600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871DA-D925-9947-07BA-CCF6057C9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78" y="3456166"/>
            <a:ext cx="381001" cy="5419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EBE176-3C26-57F4-2A4F-11AB6CBF5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56" y="2263674"/>
            <a:ext cx="721684" cy="3787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3FA57E0-FC0C-6269-D268-62CC56BB1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078" y="2715902"/>
            <a:ext cx="644040" cy="6667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58DCA4E-2858-972F-E90D-DE6467DE9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0303" y="1471657"/>
            <a:ext cx="652906" cy="6006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E501A6-827B-73D9-1C1C-D7223043A9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184" y="4122821"/>
            <a:ext cx="515502" cy="54414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01AC7F-645A-51D4-6430-53B990979143}"/>
              </a:ext>
            </a:extLst>
          </p:cNvPr>
          <p:cNvSpPr txBox="1"/>
          <p:nvPr/>
        </p:nvSpPr>
        <p:spPr>
          <a:xfrm>
            <a:off x="1230537" y="1678570"/>
            <a:ext cx="3801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 </a:t>
            </a:r>
            <a:r>
              <a:rPr lang="it-IT" b="1" dirty="0" err="1"/>
              <a:t>bag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51C6C-113D-0D41-1AC9-FFDC86AA651B}"/>
              </a:ext>
            </a:extLst>
          </p:cNvPr>
          <p:cNvSpPr txBox="1"/>
          <p:nvPr/>
        </p:nvSpPr>
        <p:spPr>
          <a:xfrm>
            <a:off x="1331686" y="2291996"/>
            <a:ext cx="196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b="1" dirty="0" err="1"/>
              <a:t>dirty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4C03D-DECF-E574-D17A-AC2059DE9F6A}"/>
              </a:ext>
            </a:extLst>
          </p:cNvPr>
          <p:cNvSpPr txBox="1"/>
          <p:nvPr/>
        </p:nvSpPr>
        <p:spPr>
          <a:xfrm>
            <a:off x="1294920" y="2919736"/>
            <a:ext cx="313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/>
              <a:t>trash</a:t>
            </a:r>
            <a:r>
              <a:rPr lang="it-IT" dirty="0"/>
              <a:t> </a:t>
            </a:r>
            <a:r>
              <a:rPr lang="it-IT" b="1" dirty="0"/>
              <a:t>bin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A0779-DAB7-8B63-8D5E-825B1C398597}"/>
              </a:ext>
            </a:extLst>
          </p:cNvPr>
          <p:cNvSpPr txBox="1"/>
          <p:nvPr/>
        </p:nvSpPr>
        <p:spPr>
          <a:xfrm>
            <a:off x="1302941" y="3541591"/>
            <a:ext cx="3553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rooms are </a:t>
            </a:r>
            <a:r>
              <a:rPr lang="it-IT" dirty="0" err="1"/>
              <a:t>locked</a:t>
            </a:r>
            <a:r>
              <a:rPr lang="it-IT" dirty="0"/>
              <a:t> and </a:t>
            </a:r>
            <a:r>
              <a:rPr lang="it-IT" dirty="0" err="1"/>
              <a:t>require</a:t>
            </a:r>
            <a:r>
              <a:rPr lang="it-IT" dirty="0"/>
              <a:t> a </a:t>
            </a:r>
            <a:r>
              <a:rPr lang="it-IT" b="1" dirty="0"/>
              <a:t>key</a:t>
            </a: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D55F12-9740-2B28-0242-5BBF0B2D1BDC}"/>
              </a:ext>
            </a:extLst>
          </p:cNvPr>
          <p:cNvSpPr txBox="1"/>
          <p:nvPr/>
        </p:nvSpPr>
        <p:spPr>
          <a:xfrm>
            <a:off x="1331686" y="4211969"/>
            <a:ext cx="3700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some rooms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b="1" dirty="0" err="1"/>
              <a:t>charging</a:t>
            </a:r>
            <a:r>
              <a:rPr lang="it-IT" dirty="0"/>
              <a:t> </a:t>
            </a:r>
            <a:r>
              <a:rPr lang="it-IT" b="1" dirty="0"/>
              <a:t>station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2AF59-8367-B8DB-5D7B-0CE19A92408B}"/>
              </a:ext>
            </a:extLst>
          </p:cNvPr>
          <p:cNvSpPr txBox="1"/>
          <p:nvPr/>
        </p:nvSpPr>
        <p:spPr>
          <a:xfrm>
            <a:off x="5495539" y="1682580"/>
            <a:ext cx="2296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 single robot with actions: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6830D7-C72C-EC42-62CC-DE26227616DD}"/>
              </a:ext>
            </a:extLst>
          </p:cNvPr>
          <p:cNvSpPr txBox="1"/>
          <p:nvPr/>
        </p:nvSpPr>
        <p:spPr>
          <a:xfrm>
            <a:off x="5105808" y="2011613"/>
            <a:ext cx="4049965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Move</a:t>
            </a:r>
            <a:r>
              <a:rPr lang="it-IT" b="1" dirty="0"/>
              <a:t>(r1, r2):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Clean</a:t>
            </a:r>
            <a:r>
              <a:rPr lang="it-IT" b="1" dirty="0"/>
              <a:t>(r): </a:t>
            </a:r>
            <a:r>
              <a:rPr lang="it-IT" dirty="0" err="1"/>
              <a:t>Clean</a:t>
            </a:r>
            <a:r>
              <a:rPr lang="it-IT" dirty="0"/>
              <a:t>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Pick-up-trash(r): </a:t>
            </a:r>
            <a:r>
              <a:rPr lang="it-IT" dirty="0" err="1"/>
              <a:t>Get</a:t>
            </a:r>
            <a:r>
              <a:rPr lang="it-IT" dirty="0"/>
              <a:t> the trash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Pick-up-key(r): </a:t>
            </a:r>
            <a:r>
              <a:rPr lang="it-IT" dirty="0" err="1"/>
              <a:t>Get</a:t>
            </a:r>
            <a:r>
              <a:rPr lang="it-IT" dirty="0"/>
              <a:t> the key in the room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Unlock</a:t>
            </a:r>
            <a:r>
              <a:rPr lang="it-IT" b="1" dirty="0"/>
              <a:t>(r1, r2): </a:t>
            </a:r>
            <a:r>
              <a:rPr lang="it-IT" dirty="0"/>
              <a:t>Use the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Drop-trash(r): </a:t>
            </a:r>
            <a:r>
              <a:rPr lang="it-IT" dirty="0"/>
              <a:t>Drop the </a:t>
            </a:r>
            <a:r>
              <a:rPr lang="it-IT" dirty="0" err="1"/>
              <a:t>bag</a:t>
            </a:r>
            <a:r>
              <a:rPr lang="it-IT" dirty="0"/>
              <a:t> in the trash-bin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b="1" dirty="0" err="1"/>
              <a:t>Recharge</a:t>
            </a:r>
            <a:r>
              <a:rPr lang="it-IT" b="1" dirty="0"/>
              <a:t>(r): </a:t>
            </a:r>
            <a:r>
              <a:rPr lang="it-IT" dirty="0" err="1"/>
              <a:t>Fill</a:t>
            </a:r>
            <a:r>
              <a:rPr lang="it-IT" dirty="0"/>
              <a:t> the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station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05795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5CC4C91E-D876-01EF-65A4-EC360E0E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EC7430AC-D0BD-DB53-01D9-4A4006967D81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>
                <a:solidFill>
                  <a:srgbClr val="000000"/>
                </a:solidFill>
              </a:rPr>
              <a:t>Rules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0F0B0D48-3A0E-5F4B-7444-C9A4A1ED7E38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3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59F17F-76AC-C240-9FEC-B644C3EC39DA}"/>
              </a:ext>
            </a:extLst>
          </p:cNvPr>
          <p:cNvSpPr txBox="1"/>
          <p:nvPr/>
        </p:nvSpPr>
        <p:spPr>
          <a:xfrm>
            <a:off x="1140648" y="1361908"/>
            <a:ext cx="6062329" cy="21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charge</a:t>
            </a:r>
            <a:r>
              <a:rPr lang="it-IT" dirty="0"/>
              <a:t> (</a:t>
            </a:r>
            <a:r>
              <a:rPr lang="it-IT" dirty="0" err="1"/>
              <a:t>can’t</a:t>
            </a: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 with 0 </a:t>
            </a:r>
            <a:r>
              <a:rPr lang="it-IT" dirty="0" err="1"/>
              <a:t>charge</a:t>
            </a:r>
            <a:r>
              <a:rPr lang="it-IT" dirty="0"/>
              <a:t>, starts with 5)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move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(</a:t>
            </a:r>
            <a:r>
              <a:rPr lang="it-IT" dirty="0" err="1"/>
              <a:t>unlocked</a:t>
            </a:r>
            <a:r>
              <a:rPr lang="it-IT" dirty="0"/>
              <a:t>) </a:t>
            </a:r>
            <a:r>
              <a:rPr lang="it-IT" dirty="0" err="1"/>
              <a:t>connected</a:t>
            </a:r>
            <a:r>
              <a:rPr lang="it-IT" dirty="0"/>
              <a:t> rooms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The robot can </a:t>
            </a:r>
            <a:r>
              <a:rPr lang="it-IT" dirty="0" err="1"/>
              <a:t>hold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1 trash 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a 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/>
              <a:t>Robot can drop trash </a:t>
            </a:r>
            <a:r>
              <a:rPr lang="it-IT" dirty="0" err="1"/>
              <a:t>only</a:t>
            </a:r>
            <a:r>
              <a:rPr lang="it-IT" dirty="0"/>
              <a:t> in rooms with trash-</a:t>
            </a:r>
            <a:r>
              <a:rPr lang="it-IT" dirty="0" err="1"/>
              <a:t>bins</a:t>
            </a: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dirty="0" err="1"/>
              <a:t>Each</a:t>
            </a:r>
            <a:r>
              <a:rPr lang="it-IT" dirty="0"/>
              <a:t> keys </a:t>
            </a:r>
            <a:r>
              <a:rPr lang="it-IT" dirty="0" err="1"/>
              <a:t>unlocks</a:t>
            </a:r>
            <a:r>
              <a:rPr lang="it-IT" dirty="0"/>
              <a:t> a </a:t>
            </a:r>
            <a:r>
              <a:rPr lang="it-IT" dirty="0" err="1"/>
              <a:t>specific</a:t>
            </a:r>
            <a:r>
              <a:rPr lang="it-IT" dirty="0"/>
              <a:t> connection</a:t>
            </a:r>
          </a:p>
        </p:txBody>
      </p:sp>
      <p:sp>
        <p:nvSpPr>
          <p:cNvPr id="3" name="Google Shape;268;p55">
            <a:extLst>
              <a:ext uri="{FF2B5EF4-FFF2-40B4-BE49-F238E27FC236}">
                <a16:creationId xmlns:a16="http://schemas.microsoft.com/office/drawing/2014/main" id="{127E6483-FFCB-F080-4C72-FA4F998B0C95}"/>
              </a:ext>
            </a:extLst>
          </p:cNvPr>
          <p:cNvSpPr txBox="1"/>
          <p:nvPr/>
        </p:nvSpPr>
        <p:spPr>
          <a:xfrm>
            <a:off x="727560" y="37467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000000"/>
                </a:solidFill>
              </a:rPr>
              <a:t>Task: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All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rooms are </a:t>
            </a:r>
            <a:r>
              <a:rPr lang="it-IT" sz="2000" i="0" u="none" strike="noStrike" cap="none" dirty="0" err="1">
                <a:solidFill>
                  <a:srgbClr val="000000"/>
                </a:solidFill>
              </a:rPr>
              <a:t>clean</a:t>
            </a:r>
            <a:r>
              <a:rPr lang="it-IT" sz="2000" i="0" u="none" strike="noStrike" cap="none" dirty="0">
                <a:solidFill>
                  <a:srgbClr val="000000"/>
                </a:solidFill>
              </a:rPr>
              <a:t> </a:t>
            </a:r>
            <a:r>
              <a:rPr lang="it-IT" sz="2000" dirty="0"/>
              <a:t>and the robot </a:t>
            </a:r>
            <a:r>
              <a:rPr lang="it-IT" sz="2000" dirty="0" err="1"/>
              <a:t>carries</a:t>
            </a:r>
            <a:r>
              <a:rPr lang="it-IT" sz="2000" dirty="0"/>
              <a:t> no trash.</a:t>
            </a:r>
            <a:endParaRPr lang="it-IT" sz="200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C289F1-E266-7188-E9F7-6F1BCD1E7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44125" y="2020488"/>
            <a:ext cx="1399766" cy="1260956"/>
          </a:xfrm>
          <a:prstGeom prst="rect">
            <a:avLst/>
          </a:prstGeom>
        </p:spPr>
      </p:pic>
      <p:sp>
        <p:nvSpPr>
          <p:cNvPr id="10" name="Google Shape;271;p55">
            <a:extLst>
              <a:ext uri="{FF2B5EF4-FFF2-40B4-BE49-F238E27FC236}">
                <a16:creationId xmlns:a16="http://schemas.microsoft.com/office/drawing/2014/main" id="{99409FD1-91A6-EFCB-6CAE-EC152EA9AFC4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189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3DC89B2-9EEF-ABA2-AD79-FB4EADA55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4942BD6-52BA-44A6-020B-9B0A785EFD6A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B186AAEB-3DCF-7E85-DEB6-A328C2264C02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4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5BDEC-5638-DA59-876A-3CCB5F2BB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396800"/>
            <a:ext cx="5289884" cy="2959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ED3AA4-F6B7-203A-9332-17A4B9B5ACAE}"/>
              </a:ext>
            </a:extLst>
          </p:cNvPr>
          <p:cNvSpPr txBox="1"/>
          <p:nvPr/>
        </p:nvSpPr>
        <p:spPr>
          <a:xfrm>
            <a:off x="6144885" y="799326"/>
            <a:ext cx="2939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Some planners </a:t>
            </a:r>
            <a:r>
              <a:rPr lang="it-IT" dirty="0" err="1"/>
              <a:t>don’t</a:t>
            </a:r>
            <a:r>
              <a:rPr lang="it-IT" dirty="0"/>
              <a:t> support </a:t>
            </a:r>
            <a:r>
              <a:rPr lang="it-IT" dirty="0" err="1"/>
              <a:t>numerical</a:t>
            </a:r>
            <a:r>
              <a:rPr lang="it-IT" dirty="0"/>
              <a:t> planning </a:t>
            </a:r>
            <a:r>
              <a:rPr lang="it-IT" dirty="0">
                <a:sym typeface="Wingdings" panose="05000000000000000000" pitchFamily="2" charset="2"/>
              </a:rPr>
              <a:t></a:t>
            </a:r>
          </a:p>
          <a:p>
            <a:endParaRPr lang="it-IT" dirty="0"/>
          </a:p>
          <a:p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/>
              <a:t>Discretize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  <a:r>
              <a:rPr lang="it-IT" dirty="0" err="1"/>
              <a:t>levels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achieving</a:t>
            </a:r>
            <a:r>
              <a:rPr lang="it-IT" dirty="0"/>
              <a:t> the </a:t>
            </a:r>
            <a:r>
              <a:rPr lang="it-IT" dirty="0" err="1"/>
              <a:t>exact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logic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1667C-5C6A-6257-4785-EACE2DCD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147" y="2092790"/>
            <a:ext cx="1882933" cy="285361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1112FE89-2454-5DCD-F281-E54153FE7492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48049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D65C658-C0BB-6C13-18AD-FC9EF8D0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C2886D37-6FCC-AA36-65B4-D8B21F61E113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Domain</a:t>
            </a:r>
            <a:r>
              <a:rPr lang="it-IT" sz="2000" b="1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Actions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C28E56C9-6167-D608-6EB2-6A237FF96757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5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2D129F-50AC-D37E-3BA2-4E40A802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88" y="1331357"/>
            <a:ext cx="2945486" cy="34476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7984E-D82C-F45A-6974-75A5DEB5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9501" y="1331356"/>
            <a:ext cx="2600854" cy="34476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384E5C-8B24-8F64-4200-0256EE367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182" y="1331356"/>
            <a:ext cx="2957515" cy="1989360"/>
          </a:xfrm>
          <a:prstGeom prst="rect">
            <a:avLst/>
          </a:prstGeom>
        </p:spPr>
      </p:pic>
      <p:sp>
        <p:nvSpPr>
          <p:cNvPr id="11" name="Google Shape;271;p55">
            <a:extLst>
              <a:ext uri="{FF2B5EF4-FFF2-40B4-BE49-F238E27FC236}">
                <a16:creationId xmlns:a16="http://schemas.microsoft.com/office/drawing/2014/main" id="{6AF49EA1-8263-180F-FFF5-36E7FE85DD4D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48511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E91809D8-BBFB-5AEF-A3F8-9E4CEDD4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8FE1E410-A7EB-8EB0-947D-15DC51876DE5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Easy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8B0A3132-8CC9-48B5-64B8-E5C9CA43F9DA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6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AEF30D-3122-7FAD-8135-E6825EF02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60" y="1865888"/>
            <a:ext cx="2855899" cy="192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B63A69-D419-D94B-ADF1-0A12887D1D66}"/>
              </a:ext>
            </a:extLst>
          </p:cNvPr>
          <p:cNvSpPr txBox="1"/>
          <p:nvPr/>
        </p:nvSpPr>
        <p:spPr>
          <a:xfrm>
            <a:off x="4341960" y="1808223"/>
            <a:ext cx="375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: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heuristics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</a:t>
            </a:r>
            <a:r>
              <a:rPr lang="it-IT" dirty="0" err="1"/>
              <a:t>since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easy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5C16EF-B3CA-8699-9123-6BCF05B8CD1D}"/>
              </a:ext>
            </a:extLst>
          </p:cNvPr>
          <p:cNvSpPr txBox="1"/>
          <p:nvPr/>
        </p:nvSpPr>
        <p:spPr>
          <a:xfrm>
            <a:off x="4341959" y="2417861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Solution </a:t>
            </a:r>
            <a:r>
              <a:rPr lang="it-IT" dirty="0" err="1"/>
              <a:t>length</a:t>
            </a:r>
            <a:r>
              <a:rPr lang="it-IT" dirty="0"/>
              <a:t>: 8 steps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E8E84-D9E8-3C82-B506-433962BD1887}"/>
              </a:ext>
            </a:extLst>
          </p:cNvPr>
          <p:cNvSpPr txBox="1"/>
          <p:nvPr/>
        </p:nvSpPr>
        <p:spPr>
          <a:xfrm>
            <a:off x="4341958" y="2742866"/>
            <a:ext cx="37564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(r1, r2)</a:t>
            </a:r>
          </a:p>
          <a:p>
            <a:pPr marL="342900" indent="-342900">
              <a:buAutoNum type="arabicParenR"/>
            </a:pPr>
            <a:r>
              <a:rPr lang="it-IT" dirty="0"/>
              <a:t>Pick-up-trash(r2)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r4)</a:t>
            </a:r>
          </a:p>
          <a:p>
            <a:pPr marL="342900" indent="-342900">
              <a:buAutoNum type="arabicParenR"/>
            </a:pPr>
            <a:r>
              <a:rPr lang="it-IT" dirty="0"/>
              <a:t>Drop-Trash(r4)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(r4, r2)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(r2, r3)</a:t>
            </a:r>
          </a:p>
          <a:p>
            <a:pPr marL="342900" indent="-342900">
              <a:buAutoNum type="arabicParenR"/>
            </a:pPr>
            <a:r>
              <a:rPr lang="it-IT" dirty="0" err="1"/>
              <a:t>Move</a:t>
            </a:r>
            <a:r>
              <a:rPr lang="it-IT" dirty="0"/>
              <a:t>(r3,r5)</a:t>
            </a:r>
          </a:p>
          <a:p>
            <a:pPr marL="342900" indent="-342900">
              <a:buAutoNum type="arabicParenR"/>
            </a:pPr>
            <a:r>
              <a:rPr lang="it-IT" dirty="0" err="1"/>
              <a:t>Clean</a:t>
            </a:r>
            <a:r>
              <a:rPr lang="it-IT" dirty="0"/>
              <a:t>(r5)</a:t>
            </a:r>
          </a:p>
        </p:txBody>
      </p:sp>
      <p:sp>
        <p:nvSpPr>
          <p:cNvPr id="13" name="Google Shape;271;p55">
            <a:extLst>
              <a:ext uri="{FF2B5EF4-FFF2-40B4-BE49-F238E27FC236}">
                <a16:creationId xmlns:a16="http://schemas.microsoft.com/office/drawing/2014/main" id="{8EA24D24-9707-CE3D-7CF6-9DD4482E64FB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6372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CD4C270-94DB-AF71-A8DE-F43530004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99ECED-D20C-2C7E-2EBE-EC85B374930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Medium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9691E7D7-4998-61E4-0DF5-2CE493B61414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7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1A4F8-3B4D-3B80-FF96-A14B9F24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8" y="1652668"/>
            <a:ext cx="3029508" cy="204460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640F02-2C3D-F79A-B4AD-8A5BA2647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0257"/>
              </p:ext>
            </p:extLst>
          </p:nvPr>
        </p:nvGraphicFramePr>
        <p:xfrm>
          <a:off x="4308481" y="1747871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0.0014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0.0016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0.0017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0.0019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4212A1-FD3F-7FCE-CEFC-60F0B40E3BBC}"/>
              </a:ext>
            </a:extLst>
          </p:cNvPr>
          <p:cNvCxnSpPr>
            <a:cxnSpLocks/>
          </p:cNvCxnSpPr>
          <p:nvPr/>
        </p:nvCxnSpPr>
        <p:spPr>
          <a:xfrm>
            <a:off x="1684638" y="213982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1C2779-2A02-1DBA-ED4B-66953A2C7919}"/>
              </a:ext>
            </a:extLst>
          </p:cNvPr>
          <p:cNvCxnSpPr>
            <a:cxnSpLocks/>
          </p:cNvCxnSpPr>
          <p:nvPr/>
        </p:nvCxnSpPr>
        <p:spPr>
          <a:xfrm>
            <a:off x="2706129" y="2102751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372A0D-D67E-1E7A-981C-9AC38A6ED559}"/>
              </a:ext>
            </a:extLst>
          </p:cNvPr>
          <p:cNvCxnSpPr>
            <a:cxnSpLocks/>
          </p:cNvCxnSpPr>
          <p:nvPr/>
        </p:nvCxnSpPr>
        <p:spPr>
          <a:xfrm flipH="1">
            <a:off x="2677400" y="221808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B1CA45-A750-4D3E-906A-B4C7A31FEEDE}"/>
              </a:ext>
            </a:extLst>
          </p:cNvPr>
          <p:cNvCxnSpPr>
            <a:cxnSpLocks/>
          </p:cNvCxnSpPr>
          <p:nvPr/>
        </p:nvCxnSpPr>
        <p:spPr>
          <a:xfrm>
            <a:off x="232317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A9F95D-CAC0-DB7D-78CF-1B3AB4DB97B8}"/>
              </a:ext>
            </a:extLst>
          </p:cNvPr>
          <p:cNvCxnSpPr>
            <a:cxnSpLocks/>
          </p:cNvCxnSpPr>
          <p:nvPr/>
        </p:nvCxnSpPr>
        <p:spPr>
          <a:xfrm>
            <a:off x="2706129" y="3103649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6486ED-F4BF-7102-FF1A-FA1BA312F3CD}"/>
              </a:ext>
            </a:extLst>
          </p:cNvPr>
          <p:cNvCxnSpPr>
            <a:cxnSpLocks/>
          </p:cNvCxnSpPr>
          <p:nvPr/>
        </p:nvCxnSpPr>
        <p:spPr>
          <a:xfrm flipH="1">
            <a:off x="2677399" y="3227216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29D0F9-37F2-90D4-2DA6-3E4DBD35EF23}"/>
              </a:ext>
            </a:extLst>
          </p:cNvPr>
          <p:cNvCxnSpPr>
            <a:cxnSpLocks/>
          </p:cNvCxnSpPr>
          <p:nvPr/>
        </p:nvCxnSpPr>
        <p:spPr>
          <a:xfrm flipV="1">
            <a:off x="2401432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2AE3-AA24-2FA0-13FB-96A36DA01461}"/>
              </a:ext>
            </a:extLst>
          </p:cNvPr>
          <p:cNvCxnSpPr>
            <a:cxnSpLocks/>
          </p:cNvCxnSpPr>
          <p:nvPr/>
        </p:nvCxnSpPr>
        <p:spPr>
          <a:xfrm>
            <a:off x="2483810" y="2501702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1E812D8-8DF4-B3F9-F7A0-BE062C004A18}"/>
              </a:ext>
            </a:extLst>
          </p:cNvPr>
          <p:cNvCxnSpPr>
            <a:cxnSpLocks/>
          </p:cNvCxnSpPr>
          <p:nvPr/>
        </p:nvCxnSpPr>
        <p:spPr>
          <a:xfrm flipH="1">
            <a:off x="1670273" y="315517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7ED1550-224C-CA29-731A-5A7B4F6AD3AE}"/>
              </a:ext>
            </a:extLst>
          </p:cNvPr>
          <p:cNvSpPr/>
          <p:nvPr/>
        </p:nvSpPr>
        <p:spPr>
          <a:xfrm>
            <a:off x="3319254" y="2017660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Lightning Bolt 32">
            <a:extLst>
              <a:ext uri="{FF2B5EF4-FFF2-40B4-BE49-F238E27FC236}">
                <a16:creationId xmlns:a16="http://schemas.microsoft.com/office/drawing/2014/main" id="{33490EB7-5D90-9B4E-AE6F-B81EAAFDBFA2}"/>
              </a:ext>
            </a:extLst>
          </p:cNvPr>
          <p:cNvSpPr/>
          <p:nvPr/>
        </p:nvSpPr>
        <p:spPr>
          <a:xfrm>
            <a:off x="2346170" y="1683101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D97F9A-BEDC-E8A8-F3B9-B0B6948AC31B}"/>
              </a:ext>
            </a:extLst>
          </p:cNvPr>
          <p:cNvSpPr/>
          <p:nvPr/>
        </p:nvSpPr>
        <p:spPr>
          <a:xfrm>
            <a:off x="3447581" y="29594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531C336C-6D5B-A0B9-68C8-FD51734C6DBD}"/>
              </a:ext>
            </a:extLst>
          </p:cNvPr>
          <p:cNvSpPr/>
          <p:nvPr/>
        </p:nvSpPr>
        <p:spPr>
          <a:xfrm rot="1513454">
            <a:off x="2189802" y="2090800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C589C7-437A-EB90-B72E-E6C776468C93}"/>
              </a:ext>
            </a:extLst>
          </p:cNvPr>
          <p:cNvSpPr/>
          <p:nvPr/>
        </p:nvSpPr>
        <p:spPr>
          <a:xfrm>
            <a:off x="2293993" y="3205838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01D55FC1-B73C-F8E6-DA1B-0AF34448AADB}"/>
              </a:ext>
            </a:extLst>
          </p:cNvPr>
          <p:cNvSpPr/>
          <p:nvPr/>
        </p:nvSpPr>
        <p:spPr>
          <a:xfrm rot="1513454">
            <a:off x="1167615" y="3090486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71EDC-4FDA-759D-8B96-E9A5EB3BF32C}"/>
              </a:ext>
            </a:extLst>
          </p:cNvPr>
          <p:cNvSpPr/>
          <p:nvPr/>
        </p:nvSpPr>
        <p:spPr>
          <a:xfrm>
            <a:off x="1022048" y="2761731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Lightning Bolt 38">
            <a:extLst>
              <a:ext uri="{FF2B5EF4-FFF2-40B4-BE49-F238E27FC236}">
                <a16:creationId xmlns:a16="http://schemas.microsoft.com/office/drawing/2014/main" id="{61C1DD0C-8A18-0DE1-EA69-77E286953BE7}"/>
              </a:ext>
            </a:extLst>
          </p:cNvPr>
          <p:cNvSpPr/>
          <p:nvPr/>
        </p:nvSpPr>
        <p:spPr>
          <a:xfrm>
            <a:off x="2317070" y="1805536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71;p55">
            <a:extLst>
              <a:ext uri="{FF2B5EF4-FFF2-40B4-BE49-F238E27FC236}">
                <a16:creationId xmlns:a16="http://schemas.microsoft.com/office/drawing/2014/main" id="{A5FC056A-1E38-253E-0A31-1D9DA497105A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F77A93-33EA-1F8F-8F86-86662A59AA73}"/>
              </a:ext>
            </a:extLst>
          </p:cNvPr>
          <p:cNvSpPr txBox="1"/>
          <p:nvPr/>
        </p:nvSpPr>
        <p:spPr>
          <a:xfrm>
            <a:off x="4237822" y="1418447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0F6223-218B-C06A-43BE-DDE38CF68476}"/>
              </a:ext>
            </a:extLst>
          </p:cNvPr>
          <p:cNvSpPr txBox="1"/>
          <p:nvPr/>
        </p:nvSpPr>
        <p:spPr>
          <a:xfrm>
            <a:off x="2750625" y="3978794"/>
            <a:ext cx="4651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113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8E92BE67-820D-05B9-0605-0DE520B63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24B883BC-2DD5-BB0D-317B-250A813C04BE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PDDL </a:t>
            </a:r>
            <a:r>
              <a:rPr lang="it-IT" sz="2000" b="1" i="0" u="none" strike="noStrike" cap="none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Problem</a:t>
            </a:r>
            <a:r>
              <a:rPr lang="it-IT" sz="2000" b="1" i="0" u="none" strike="noStrike" cap="none" dirty="0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 - Hard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6553633A-16EE-73D6-32DE-D36CCB49000F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8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D6D0A-1743-2279-6005-D722BB1A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78" y="1495102"/>
            <a:ext cx="2962206" cy="298619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9E5153-A362-465A-9281-B0C1C911C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574764"/>
              </p:ext>
            </p:extLst>
          </p:nvPr>
        </p:nvGraphicFramePr>
        <p:xfrm>
          <a:off x="4128444" y="1495102"/>
          <a:ext cx="46049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984">
                  <a:extLst>
                    <a:ext uri="{9D8B030D-6E8A-4147-A177-3AD203B41FA5}">
                      <a16:colId xmlns:a16="http://schemas.microsoft.com/office/drawing/2014/main" val="478198362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542907373"/>
                    </a:ext>
                  </a:extLst>
                </a:gridCol>
                <a:gridCol w="1534984">
                  <a:extLst>
                    <a:ext uri="{9D8B030D-6E8A-4147-A177-3AD203B41FA5}">
                      <a16:colId xmlns:a16="http://schemas.microsoft.com/office/drawing/2014/main" val="858447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 err="1"/>
                        <a:t>Heuristics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200" dirty="0"/>
                        <a:t>Solution </a:t>
                      </a:r>
                      <a:r>
                        <a:rPr lang="it-IT" sz="1200" dirty="0" err="1"/>
                        <a:t>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Time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33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Blind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0.0020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27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0.0030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0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0.0035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42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h_ff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0.0038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59709"/>
                  </a:ext>
                </a:extLst>
              </a:tr>
            </a:tbl>
          </a:graphicData>
        </a:graphic>
      </p:graphicFrame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CDBC818E-630F-2230-B931-F06FAED83447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BCBAB3-7D86-0B56-17A9-6CC21C95A4EB}"/>
              </a:ext>
            </a:extLst>
          </p:cNvPr>
          <p:cNvCxnSpPr>
            <a:cxnSpLocks/>
          </p:cNvCxnSpPr>
          <p:nvPr/>
        </p:nvCxnSpPr>
        <p:spPr>
          <a:xfrm>
            <a:off x="1602136" y="198169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847228-0C46-AFB3-C6D2-B2FD6B302ECF}"/>
              </a:ext>
            </a:extLst>
          </p:cNvPr>
          <p:cNvCxnSpPr>
            <a:cxnSpLocks/>
          </p:cNvCxnSpPr>
          <p:nvPr/>
        </p:nvCxnSpPr>
        <p:spPr>
          <a:xfrm>
            <a:off x="2555496" y="1974163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1B6-9A85-BF34-DA2C-6C774997C808}"/>
              </a:ext>
            </a:extLst>
          </p:cNvPr>
          <p:cNvSpPr/>
          <p:nvPr/>
        </p:nvSpPr>
        <p:spPr>
          <a:xfrm>
            <a:off x="3134104" y="1837492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7AAD93-7E85-2E8D-9E26-7E17C53130E8}"/>
              </a:ext>
            </a:extLst>
          </p:cNvPr>
          <p:cNvCxnSpPr>
            <a:cxnSpLocks/>
          </p:cNvCxnSpPr>
          <p:nvPr/>
        </p:nvCxnSpPr>
        <p:spPr>
          <a:xfrm flipH="1">
            <a:off x="2526767" y="2053077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E0EF4D0F-5F43-2306-EA51-ADC65B0E9616}"/>
              </a:ext>
            </a:extLst>
          </p:cNvPr>
          <p:cNvSpPr/>
          <p:nvPr/>
        </p:nvSpPr>
        <p:spPr>
          <a:xfrm>
            <a:off x="2063478" y="1531847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73DB16-14A5-C397-9157-032E83779EC5}"/>
              </a:ext>
            </a:extLst>
          </p:cNvPr>
          <p:cNvCxnSpPr>
            <a:cxnSpLocks/>
          </p:cNvCxnSpPr>
          <p:nvPr/>
        </p:nvCxnSpPr>
        <p:spPr>
          <a:xfrm>
            <a:off x="2198490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5F4931-CF08-AD63-9C72-0C5CA9117BD5}"/>
              </a:ext>
            </a:extLst>
          </p:cNvPr>
          <p:cNvCxnSpPr>
            <a:cxnSpLocks/>
          </p:cNvCxnSpPr>
          <p:nvPr/>
        </p:nvCxnSpPr>
        <p:spPr>
          <a:xfrm>
            <a:off x="2555496" y="3013462"/>
            <a:ext cx="428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EEA8EA6-AF2E-C9A3-CBE6-B3A1A799D726}"/>
              </a:ext>
            </a:extLst>
          </p:cNvPr>
          <p:cNvSpPr/>
          <p:nvPr/>
        </p:nvSpPr>
        <p:spPr>
          <a:xfrm>
            <a:off x="3182887" y="2571750"/>
            <a:ext cx="235332" cy="39440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3B9FF4-B0A0-E51E-403E-A13D2B9F2C4A}"/>
              </a:ext>
            </a:extLst>
          </p:cNvPr>
          <p:cNvSpPr/>
          <p:nvPr/>
        </p:nvSpPr>
        <p:spPr>
          <a:xfrm>
            <a:off x="3300089" y="3064455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85CB2-8C94-5EB2-D5D6-53D8BBCD5EEF}"/>
              </a:ext>
            </a:extLst>
          </p:cNvPr>
          <p:cNvCxnSpPr>
            <a:cxnSpLocks/>
          </p:cNvCxnSpPr>
          <p:nvPr/>
        </p:nvCxnSpPr>
        <p:spPr>
          <a:xfrm flipH="1">
            <a:off x="2526767" y="2947508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6CED4-43C5-0171-3E88-104B6967319E}"/>
              </a:ext>
            </a:extLst>
          </p:cNvPr>
          <p:cNvSpPr/>
          <p:nvPr/>
        </p:nvSpPr>
        <p:spPr>
          <a:xfrm>
            <a:off x="2138185" y="3162271"/>
            <a:ext cx="243412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5475CA-5241-B741-2684-E3DB77C78A43}"/>
              </a:ext>
            </a:extLst>
          </p:cNvPr>
          <p:cNvCxnSpPr>
            <a:cxnSpLocks/>
          </p:cNvCxnSpPr>
          <p:nvPr/>
        </p:nvCxnSpPr>
        <p:spPr>
          <a:xfrm flipV="1">
            <a:off x="2277679" y="2326384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2F466EF6-0AE0-64A4-7EA8-B133B0194B7D}"/>
              </a:ext>
            </a:extLst>
          </p:cNvPr>
          <p:cNvSpPr/>
          <p:nvPr/>
        </p:nvSpPr>
        <p:spPr>
          <a:xfrm>
            <a:off x="2009897" y="1609735"/>
            <a:ext cx="174803" cy="254562"/>
          </a:xfrm>
          <a:prstGeom prst="lightningBol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6B4FB7-A4D4-C56B-A5B5-C571F33E8AC4}"/>
              </a:ext>
            </a:extLst>
          </p:cNvPr>
          <p:cNvCxnSpPr>
            <a:cxnSpLocks/>
          </p:cNvCxnSpPr>
          <p:nvPr/>
        </p:nvCxnSpPr>
        <p:spPr>
          <a:xfrm>
            <a:off x="2350890" y="2341800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84BC52-ABA4-1147-35C2-49689D55956D}"/>
              </a:ext>
            </a:extLst>
          </p:cNvPr>
          <p:cNvCxnSpPr>
            <a:cxnSpLocks/>
          </p:cNvCxnSpPr>
          <p:nvPr/>
        </p:nvCxnSpPr>
        <p:spPr>
          <a:xfrm>
            <a:off x="2198490" y="3243596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040221-7CC1-72B2-A9B8-6770E85D0ECB}"/>
              </a:ext>
            </a:extLst>
          </p:cNvPr>
          <p:cNvSpPr/>
          <p:nvPr/>
        </p:nvSpPr>
        <p:spPr>
          <a:xfrm>
            <a:off x="2381597" y="4008350"/>
            <a:ext cx="183105" cy="30308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5D844CF7-3D5D-06F5-2B53-4DCAFF864408}"/>
              </a:ext>
            </a:extLst>
          </p:cNvPr>
          <p:cNvSpPr/>
          <p:nvPr/>
        </p:nvSpPr>
        <p:spPr>
          <a:xfrm rot="1513454">
            <a:off x="2003036" y="3609571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765B84-E6B3-1EE3-F756-023BDEA3BE91}"/>
              </a:ext>
            </a:extLst>
          </p:cNvPr>
          <p:cNvCxnSpPr>
            <a:cxnSpLocks/>
          </p:cNvCxnSpPr>
          <p:nvPr/>
        </p:nvCxnSpPr>
        <p:spPr>
          <a:xfrm flipV="1">
            <a:off x="2277679" y="3243595"/>
            <a:ext cx="0" cy="34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3A0B2C4-6EFD-016A-1FF9-F2BFA4DE3C52}"/>
              </a:ext>
            </a:extLst>
          </p:cNvPr>
          <p:cNvSpPr/>
          <p:nvPr/>
        </p:nvSpPr>
        <p:spPr>
          <a:xfrm>
            <a:off x="2381584" y="2553617"/>
            <a:ext cx="243412" cy="3355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EE9DE8D-7480-1D31-8620-5E2B03FD90F8}"/>
              </a:ext>
            </a:extLst>
          </p:cNvPr>
          <p:cNvSpPr/>
          <p:nvPr/>
        </p:nvSpPr>
        <p:spPr>
          <a:xfrm>
            <a:off x="1663515" y="2814611"/>
            <a:ext cx="289963" cy="27217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32C95-CEC2-CC6F-0976-AB69495ECD9A}"/>
              </a:ext>
            </a:extLst>
          </p:cNvPr>
          <p:cNvCxnSpPr>
            <a:cxnSpLocks/>
          </p:cNvCxnSpPr>
          <p:nvPr/>
        </p:nvCxnSpPr>
        <p:spPr>
          <a:xfrm flipH="1">
            <a:off x="1573407" y="2889201"/>
            <a:ext cx="457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852671-B284-57AF-35B5-84A569CB155D}"/>
              </a:ext>
            </a:extLst>
          </p:cNvPr>
          <p:cNvSpPr/>
          <p:nvPr/>
        </p:nvSpPr>
        <p:spPr>
          <a:xfrm>
            <a:off x="949342" y="2553617"/>
            <a:ext cx="517640" cy="288399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1076A90-2646-FD43-1D65-383E4AF72CE5}"/>
              </a:ext>
            </a:extLst>
          </p:cNvPr>
          <p:cNvSpPr/>
          <p:nvPr/>
        </p:nvSpPr>
        <p:spPr>
          <a:xfrm rot="1513454">
            <a:off x="1087565" y="2863588"/>
            <a:ext cx="98287" cy="254562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695C45-74A6-4DAA-1B06-CF45AF23D251}"/>
              </a:ext>
            </a:extLst>
          </p:cNvPr>
          <p:cNvSpPr txBox="1"/>
          <p:nvPr/>
        </p:nvSpPr>
        <p:spPr>
          <a:xfrm>
            <a:off x="3270170" y="3736852"/>
            <a:ext cx="4651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The robot </a:t>
            </a:r>
            <a:r>
              <a:rPr lang="it-IT" dirty="0" err="1"/>
              <a:t>correctly</a:t>
            </a:r>
            <a:r>
              <a:rPr lang="it-IT" dirty="0"/>
              <a:t> plans </a:t>
            </a:r>
            <a:r>
              <a:rPr lang="it-IT" dirty="0" err="1"/>
              <a:t>when</a:t>
            </a:r>
            <a:r>
              <a:rPr lang="it-IT" dirty="0"/>
              <a:t> to pick-up trash, </a:t>
            </a:r>
            <a:r>
              <a:rPr lang="it-IT" dirty="0" err="1"/>
              <a:t>where</a:t>
            </a:r>
            <a:r>
              <a:rPr lang="it-IT" dirty="0"/>
              <a:t> to drop </a:t>
            </a:r>
            <a:r>
              <a:rPr lang="it-IT" dirty="0" err="1"/>
              <a:t>it</a:t>
            </a:r>
            <a:r>
              <a:rPr lang="it-IT" dirty="0"/>
              <a:t> or </a:t>
            </a:r>
            <a:r>
              <a:rPr lang="it-IT" dirty="0" err="1"/>
              <a:t>when</a:t>
            </a:r>
            <a:r>
              <a:rPr lang="it-IT" dirty="0"/>
              <a:t> to </a:t>
            </a:r>
            <a:r>
              <a:rPr lang="it-IT" dirty="0" err="1"/>
              <a:t>instead</a:t>
            </a:r>
            <a:r>
              <a:rPr lang="it-IT" dirty="0"/>
              <a:t> </a:t>
            </a:r>
            <a:r>
              <a:rPr lang="it-IT" dirty="0" err="1"/>
              <a:t>ignore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</a:t>
            </a:r>
            <a:r>
              <a:rPr lang="it-IT" dirty="0" err="1"/>
              <a:t>path</a:t>
            </a:r>
            <a:r>
              <a:rPr lang="it-IT" dirty="0"/>
              <a:t>,</a:t>
            </a:r>
          </a:p>
          <a:p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efficiently</a:t>
            </a:r>
            <a:r>
              <a:rPr lang="it-IT" dirty="0"/>
              <a:t> </a:t>
            </a:r>
            <a:r>
              <a:rPr lang="it-IT" dirty="0" err="1"/>
              <a:t>managing</a:t>
            </a:r>
            <a:r>
              <a:rPr lang="it-IT" dirty="0"/>
              <a:t> keys and </a:t>
            </a:r>
            <a:r>
              <a:rPr lang="it-IT" dirty="0" err="1"/>
              <a:t>rechargings</a:t>
            </a:r>
            <a:r>
              <a:rPr lang="it-IT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3CB13-19A0-A1B6-E744-E9CCFF04C1A9}"/>
              </a:ext>
            </a:extLst>
          </p:cNvPr>
          <p:cNvSpPr txBox="1"/>
          <p:nvPr/>
        </p:nvSpPr>
        <p:spPr>
          <a:xfrm>
            <a:off x="4042473" y="1189472"/>
            <a:ext cx="3756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Fast </a:t>
            </a:r>
            <a:r>
              <a:rPr lang="it-IT" dirty="0" err="1"/>
              <a:t>Downard</a:t>
            </a:r>
            <a:r>
              <a:rPr lang="it-IT" dirty="0"/>
              <a:t> with A* </a:t>
            </a:r>
            <a:r>
              <a:rPr lang="it-IT" dirty="0" err="1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5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6C57D8B-A9E3-C053-AF6C-CB2C3FB6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5">
            <a:extLst>
              <a:ext uri="{FF2B5EF4-FFF2-40B4-BE49-F238E27FC236}">
                <a16:creationId xmlns:a16="http://schemas.microsoft.com/office/drawing/2014/main" id="{5871BDA1-C7FA-4798-A40C-33AADF1FB0F2}"/>
              </a:ext>
            </a:extLst>
          </p:cNvPr>
          <p:cNvSpPr txBox="1"/>
          <p:nvPr/>
        </p:nvSpPr>
        <p:spPr>
          <a:xfrm>
            <a:off x="727560" y="8618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 err="1">
                <a:solidFill>
                  <a:srgbClr val="1A1A1A"/>
                </a:solidFill>
                <a:latin typeface="Catamaran"/>
                <a:cs typeface="Catamaran"/>
                <a:sym typeface="Catamaran"/>
              </a:rPr>
              <a:t>IndiGolog</a:t>
            </a:r>
            <a:endParaRPr sz="20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70" name="Google Shape;270;p55">
            <a:extLst>
              <a:ext uri="{FF2B5EF4-FFF2-40B4-BE49-F238E27FC236}">
                <a16:creationId xmlns:a16="http://schemas.microsoft.com/office/drawing/2014/main" id="{E07BC1E9-6DCE-793B-F5A2-09A9F46BFBD5}"/>
              </a:ext>
            </a:extLst>
          </p:cNvPr>
          <p:cNvSpPr txBox="1"/>
          <p:nvPr/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595959"/>
                </a:solidFill>
                <a:latin typeface="Catamaran"/>
                <a:ea typeface="Catamaran"/>
                <a:cs typeface="Catamaran"/>
                <a:sym typeface="Catamaran"/>
              </a:rPr>
              <a:t>9</a:t>
            </a:fld>
            <a:endParaRPr sz="10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71;p55">
            <a:extLst>
              <a:ext uri="{FF2B5EF4-FFF2-40B4-BE49-F238E27FC236}">
                <a16:creationId xmlns:a16="http://schemas.microsoft.com/office/drawing/2014/main" id="{A3C9E5F1-147A-8CD0-6CE6-BFDB06647778}"/>
              </a:ext>
            </a:extLst>
          </p:cNvPr>
          <p:cNvSpPr txBox="1"/>
          <p:nvPr/>
        </p:nvSpPr>
        <p:spPr>
          <a:xfrm>
            <a:off x="1414800" y="4779000"/>
            <a:ext cx="585432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ROBO-MAID: Keep your house spotless with PDDL and </a:t>
            </a:r>
            <a:r>
              <a:rPr lang="en-US" sz="900" dirty="0" err="1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IndiGolog</a:t>
            </a:r>
            <a:r>
              <a:rPr lang="en-US" sz="900" dirty="0">
                <a:solidFill>
                  <a:srgbClr val="1A1A1A"/>
                </a:solidFill>
                <a:latin typeface="Catamaran"/>
                <a:ea typeface="Catamaran"/>
                <a:cs typeface="Catamaran"/>
                <a:sym typeface="Catamaran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00" dirty="0">
              <a:solidFill>
                <a:srgbClr val="595959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AAC36-3EB6-C77C-CBF5-68FDF71DCB16}"/>
              </a:ext>
            </a:extLst>
          </p:cNvPr>
          <p:cNvSpPr txBox="1"/>
          <p:nvPr/>
        </p:nvSpPr>
        <p:spPr>
          <a:xfrm>
            <a:off x="727559" y="1312610"/>
            <a:ext cx="68689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Slightly simplified domain </a:t>
            </a:r>
            <a:r>
              <a:rPr lang="en-US" dirty="0"/>
              <a:t>to comply with the complexity of performing reasoning tasks in </a:t>
            </a:r>
            <a:r>
              <a:rPr lang="en-US" dirty="0" err="1"/>
              <a:t>IndiGolog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532512-D3C8-84C6-327A-1D1E03799545}"/>
              </a:ext>
            </a:extLst>
          </p:cNvPr>
          <p:cNvSpPr txBox="1"/>
          <p:nvPr/>
        </p:nvSpPr>
        <p:spPr>
          <a:xfrm>
            <a:off x="727558" y="1986974"/>
            <a:ext cx="6868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All</a:t>
            </a:r>
            <a:r>
              <a:rPr lang="it-IT" dirty="0"/>
              <a:t> doors are </a:t>
            </a:r>
            <a:r>
              <a:rPr lang="it-IT" dirty="0" err="1"/>
              <a:t>unlocked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</a:t>
            </a:r>
            <a:r>
              <a:rPr lang="it-IT" dirty="0" err="1"/>
              <a:t>consumes</a:t>
            </a:r>
            <a:r>
              <a:rPr lang="it-IT" dirty="0"/>
              <a:t>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Robot can </a:t>
            </a:r>
            <a:r>
              <a:rPr lang="it-IT" dirty="0" err="1"/>
              <a:t>have</a:t>
            </a:r>
            <a:r>
              <a:rPr lang="it-IT" dirty="0"/>
              <a:t> just 0 or 1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</a:t>
            </a:r>
            <a:r>
              <a:rPr lang="it-IT" dirty="0"/>
              <a:t> </a:t>
            </a:r>
          </a:p>
          <a:p>
            <a:r>
              <a:rPr lang="it-IT" dirty="0"/>
              <a:t>      (</a:t>
            </a:r>
            <a:r>
              <a:rPr lang="it-IT" dirty="0" err="1"/>
              <a:t>therefore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needs</a:t>
            </a:r>
            <a:r>
              <a:rPr lang="it-IT" dirty="0"/>
              <a:t> to </a:t>
            </a:r>
            <a:r>
              <a:rPr lang="it-IT" dirty="0" err="1"/>
              <a:t>recharge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cleaning</a:t>
            </a:r>
            <a:r>
              <a:rPr lang="it-IT" dirty="0"/>
              <a:t> a second time)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0FCA1B-F72C-D2A7-795F-75C025BC712A}"/>
              </a:ext>
            </a:extLst>
          </p:cNvPr>
          <p:cNvSpPr txBox="1"/>
          <p:nvPr/>
        </p:nvSpPr>
        <p:spPr>
          <a:xfrm>
            <a:off x="727557" y="3710711"/>
            <a:ext cx="6868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rest of the domain behaves in the same way as the one described for PDDL.</a:t>
            </a:r>
          </a:p>
        </p:txBody>
      </p:sp>
    </p:spTree>
    <p:extLst>
      <p:ext uri="{BB962C8B-B14F-4D97-AF65-F5344CB8AC3E}">
        <p14:creationId xmlns:p14="http://schemas.microsoft.com/office/powerpoint/2010/main" val="387239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(16:9)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Catamaran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Francesco Danese</dc:creator>
  <cp:lastModifiedBy>Francesco Danese</cp:lastModifiedBy>
  <cp:revision>18</cp:revision>
  <dcterms:modified xsi:type="dcterms:W3CDTF">2025-03-12T17:03:21Z</dcterms:modified>
</cp:coreProperties>
</file>